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307" r:id="rId4"/>
    <p:sldId id="257" r:id="rId5"/>
    <p:sldId id="259" r:id="rId6"/>
    <p:sldId id="262" r:id="rId7"/>
    <p:sldId id="313" r:id="rId8"/>
    <p:sldId id="265" r:id="rId9"/>
    <p:sldId id="309" r:id="rId10"/>
    <p:sldId id="266" r:id="rId11"/>
    <p:sldId id="267" r:id="rId12"/>
    <p:sldId id="269" r:id="rId13"/>
    <p:sldId id="314" r:id="rId14"/>
    <p:sldId id="315" r:id="rId15"/>
    <p:sldId id="316" r:id="rId16"/>
    <p:sldId id="303" r:id="rId17"/>
    <p:sldId id="308" r:id="rId18"/>
    <p:sldId id="311" r:id="rId19"/>
    <p:sldId id="317" r:id="rId20"/>
    <p:sldId id="312" r:id="rId21"/>
    <p:sldId id="304" r:id="rId22"/>
    <p:sldId id="279" r:id="rId23"/>
    <p:sldId id="305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2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03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781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337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414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31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024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512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837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58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47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138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9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374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550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49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067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40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A18EBD-E3F4-43D9-9DCE-8195A7553CB0}" type="datetimeFigureOut">
              <a:rPr lang="zh-CN" altLang="en-US" smtClean="0"/>
              <a:t>2025/5/20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3661059-AE8F-4982-AFDE-BC76BB8CF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8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34836" y="1510145"/>
            <a:ext cx="9033164" cy="1330037"/>
          </a:xfrm>
        </p:spPr>
        <p:txBody>
          <a:bodyPr/>
          <a:lstStyle/>
          <a:p>
            <a:r>
              <a:rPr lang="zh-CN" altLang="en-US" sz="4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数控加工工艺与编程技术基础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46601" y="3532910"/>
            <a:ext cx="6815669" cy="678872"/>
          </a:xfrm>
        </p:spPr>
        <p:txBody>
          <a:bodyPr>
            <a:normAutofit/>
          </a:bodyPr>
          <a:lstStyle/>
          <a:p>
            <a:r>
              <a:rPr lang="zh-CN" altLang="en-US" sz="3000" b="1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模块三   </a:t>
            </a:r>
            <a:r>
              <a:rPr lang="zh-CN" altLang="zh-CN" sz="30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数控</a:t>
            </a:r>
            <a:r>
              <a:rPr lang="zh-CN" altLang="en-US" sz="30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铣</a:t>
            </a:r>
            <a:r>
              <a:rPr lang="zh-CN" altLang="zh-CN" sz="30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削工艺及编程技术训练</a:t>
            </a:r>
            <a:endParaRPr lang="en-US" altLang="zh-CN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563" y="4432746"/>
            <a:ext cx="4599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  松   </a:t>
            </a:r>
            <a:endParaRPr lang="en-US" altLang="zh-CN" sz="20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江苏省江阴中等专业学校</a:t>
            </a:r>
          </a:p>
        </p:txBody>
      </p:sp>
    </p:spTree>
    <p:extLst>
      <p:ext uri="{BB962C8B-B14F-4D97-AF65-F5344CB8AC3E}">
        <p14:creationId xmlns:p14="http://schemas.microsoft.com/office/powerpoint/2010/main" val="57424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BD05BEB-5B4A-4D0A-3B38-DD40EECB3B21}"/>
              </a:ext>
            </a:extLst>
          </p:cNvPr>
          <p:cNvSpPr txBox="1"/>
          <p:nvPr/>
        </p:nvSpPr>
        <p:spPr>
          <a:xfrm>
            <a:off x="1463777" y="1541678"/>
            <a:ext cx="83881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铣削型腔常用的刀具有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平底立铣刀、键槽铣刀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，型腔的斜面、曲面区域要用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形立铣刀或球头刀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加</a:t>
            </a:r>
            <a:r>
              <a:rPr lang="zh-CN" altLang="zh-CN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工</a:t>
            </a:r>
            <a:r>
              <a:rPr lang="zh-CN" altLang="en-US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，铣刀半径应</a:t>
            </a:r>
            <a:r>
              <a:rPr lang="zh-CN" altLang="en-US" sz="2400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小于</a:t>
            </a:r>
            <a:r>
              <a:rPr lang="zh-CN" altLang="en-US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待加工型腔的最小圆角半径。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C2DC625-7AC0-BAA5-3EFB-29BC2455E13A}"/>
              </a:ext>
            </a:extLst>
          </p:cNvPr>
          <p:cNvSpPr txBox="1"/>
          <p:nvPr/>
        </p:nvSpPr>
        <p:spPr>
          <a:xfrm>
            <a:off x="623119" y="620407"/>
            <a:ext cx="2533035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刀具选用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777" y="3755724"/>
            <a:ext cx="158115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995" y="3708098"/>
            <a:ext cx="1562100" cy="1381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3095" y="3708099"/>
            <a:ext cx="1388398" cy="13398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4706" y="3751962"/>
            <a:ext cx="1388840" cy="12896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9472" y="3658076"/>
            <a:ext cx="1104900" cy="1371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75292" y="524425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平底立铣刀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39531" y="52442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键槽铣刀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299472" y="524425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球头刀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87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3BFF52B-A679-E12A-68DC-B604296AA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247" y="1573589"/>
            <a:ext cx="2410122" cy="4301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E65188E-7946-9940-B081-07FAEE4D7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119" y="3496881"/>
            <a:ext cx="6674102" cy="161448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2BE6957-5FBD-B0D9-BEA8-FC11351E42B9}"/>
              </a:ext>
            </a:extLst>
          </p:cNvPr>
          <p:cNvSpPr txBox="1"/>
          <p:nvPr/>
        </p:nvSpPr>
        <p:spPr>
          <a:xfrm>
            <a:off x="4831593" y="4974029"/>
            <a:ext cx="6113206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(a)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行切 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  (b)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环切 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(c)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行切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环切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C31D98-BD05-0B5D-6140-D4AD6B594329}"/>
              </a:ext>
            </a:extLst>
          </p:cNvPr>
          <p:cNvSpPr txBox="1"/>
          <p:nvPr/>
        </p:nvSpPr>
        <p:spPr>
          <a:xfrm>
            <a:off x="623122" y="620617"/>
            <a:ext cx="61132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型</a:t>
            </a:r>
            <a:r>
              <a:rPr lang="zh-CN" altLang="zh-CN" sz="28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腔加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工</a:t>
            </a:r>
            <a:r>
              <a:rPr lang="zh-CN" altLang="zh-CN" sz="28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路线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923" y="1705178"/>
            <a:ext cx="68022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型腔加工，一般需根据深度要求</a:t>
            </a:r>
            <a:r>
              <a:rPr lang="zh-CN" altLang="zh-CN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采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分层切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削</a:t>
            </a:r>
            <a:r>
              <a:rPr lang="zh-CN" altLang="en-US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kern="1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zh-CN" sz="24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精</a:t>
            </a:r>
            <a:r>
              <a:rPr lang="zh-CN" altLang="zh-CN" sz="2400" b="1" kern="100">
                <a:latin typeface="Times New Roman" panose="02020603050405020304" pitchFamily="18" charset="0"/>
                <a:ea typeface="宋体" panose="02010600030101010101" pitchFamily="2" charset="-122"/>
              </a:rPr>
              <a:t>加工时，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先加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</a:t>
            </a:r>
            <a:r>
              <a:rPr lang="zh-CN" altLang="en-US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中间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底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面，后加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</a:t>
            </a:r>
            <a:r>
              <a:rPr lang="zh-CN" altLang="en-US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周边</a:t>
            </a:r>
            <a:r>
              <a:rPr lang="zh-CN" altLang="zh-CN" sz="24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侧</a:t>
            </a:r>
            <a:r>
              <a:rPr lang="zh-CN" altLang="zh-CN" sz="2400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</a:t>
            </a:r>
            <a:r>
              <a:rPr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2400" kern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5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2CF016B-9C91-9804-3910-FBA96858D7C4}"/>
              </a:ext>
            </a:extLst>
          </p:cNvPr>
          <p:cNvSpPr txBox="1"/>
          <p:nvPr/>
        </p:nvSpPr>
        <p:spPr>
          <a:xfrm>
            <a:off x="623117" y="620406"/>
            <a:ext cx="61132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型腔铣削加工的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刀</a:t>
            </a:r>
            <a:r>
              <a:rPr lang="zh-CN" altLang="zh-CN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具</a:t>
            </a:r>
            <a:r>
              <a:rPr lang="zh-CN" altLang="en-US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切</a:t>
            </a:r>
            <a:r>
              <a:rPr lang="zh-CN" altLang="zh-CN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入</a:t>
            </a:r>
            <a:r>
              <a:rPr lang="zh-CN" altLang="zh-CN" sz="28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方</a:t>
            </a:r>
            <a:r>
              <a:rPr lang="zh-CN" altLang="en-US" sz="28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式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204CDE-0F94-B79C-09A3-4A80568871EB}"/>
              </a:ext>
            </a:extLst>
          </p:cNvPr>
          <p:cNvSpPr txBox="1"/>
          <p:nvPr/>
        </p:nvSpPr>
        <p:spPr>
          <a:xfrm>
            <a:off x="2651146" y="1563692"/>
            <a:ext cx="76595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键槽铣</a:t>
            </a:r>
            <a:r>
              <a:rPr lang="zh-CN" altLang="zh-CN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刀</a:t>
            </a:r>
            <a:r>
              <a:rPr lang="zh-CN" altLang="en-US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400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大多数时候</a:t>
            </a:r>
            <a:r>
              <a:rPr lang="zh-CN" altLang="zh-CN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使用沿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altLang="zh-CN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轴</a:t>
            </a:r>
            <a:r>
              <a:rPr lang="zh-CN" altLang="en-US" sz="2400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</a:t>
            </a:r>
            <a:r>
              <a:rPr lang="zh-CN" altLang="zh-CN" sz="2400" kern="1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直下</a:t>
            </a:r>
            <a:r>
              <a:rPr lang="zh-CN" altLang="zh-CN" sz="2400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刀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切入工件。</a:t>
            </a:r>
          </a:p>
          <a:p>
            <a:pPr indent="304800" algn="just">
              <a:lnSpc>
                <a:spcPct val="150000"/>
              </a:lnSpc>
            </a:pPr>
            <a:r>
              <a:rPr lang="zh-CN" altLang="en-US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也可采用</a:t>
            </a:r>
            <a:r>
              <a:rPr lang="zh-CN" altLang="zh-CN" sz="2400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斜</a:t>
            </a:r>
            <a:r>
              <a:rPr lang="zh-CN" altLang="en-US" sz="2400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</a:t>
            </a:r>
            <a:r>
              <a:rPr lang="zh-CN" altLang="zh-CN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进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刀及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螺</a:t>
            </a:r>
            <a:r>
              <a:rPr lang="zh-CN" altLang="zh-CN" sz="2400" b="1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旋</a:t>
            </a:r>
            <a:r>
              <a:rPr lang="zh-CN" altLang="en-US" sz="2400" kern="10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</a:t>
            </a:r>
            <a:r>
              <a:rPr lang="zh-CN" altLang="zh-CN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刀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871" y="4952091"/>
            <a:ext cx="1481941" cy="12051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87" y="1211568"/>
            <a:ext cx="1987341" cy="17007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77978" y="5456497"/>
            <a:ext cx="83439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kern="100" smtClean="0">
                <a:latin typeface="宋体" panose="02010600030101010101" pitchFamily="2" charset="-122"/>
                <a:ea typeface="宋体" panose="02010600030101010101" pitchFamily="2" charset="-122"/>
              </a:rPr>
              <a:t>如用</a:t>
            </a:r>
            <a:r>
              <a:rPr lang="zh-CN" altLang="zh-CN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立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</a:rPr>
              <a:t>铣</a:t>
            </a:r>
            <a:r>
              <a:rPr lang="zh-CN" altLang="zh-CN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刀</a:t>
            </a:r>
            <a:r>
              <a:rPr lang="zh-CN" altLang="en-US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，通常需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</a:rPr>
              <a:t>预钻</a:t>
            </a:r>
            <a:r>
              <a:rPr lang="zh-CN" altLang="en-US" kern="100">
                <a:latin typeface="Times New Roman" panose="02020603050405020304" pitchFamily="18" charset="0"/>
                <a:ea typeface="宋体" panose="02010600030101010101" pitchFamily="2" charset="-122"/>
              </a:rPr>
              <a:t>下刀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</a:rPr>
              <a:t>孔再</a:t>
            </a:r>
            <a:r>
              <a:rPr lang="zh-CN" altLang="en-US" kern="100">
                <a:latin typeface="Times New Roman" panose="02020603050405020304" pitchFamily="18" charset="0"/>
                <a:ea typeface="宋体" panose="02010600030101010101" pitchFamily="2" charset="-122"/>
              </a:rPr>
              <a:t>垂</a:t>
            </a:r>
            <a:r>
              <a:rPr lang="zh-CN" altLang="en-US" b="1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直下</a:t>
            </a:r>
            <a:r>
              <a:rPr lang="zh-CN" altLang="en-US" kern="100">
                <a:latin typeface="Times New Roman" panose="02020603050405020304" pitchFamily="18" charset="0"/>
                <a:ea typeface="宋体" panose="02010600030101010101" pitchFamily="2" charset="-122"/>
              </a:rPr>
              <a:t>刀</a:t>
            </a:r>
            <a:r>
              <a:rPr lang="zh-CN" altLang="zh-CN" kern="100">
                <a:latin typeface="Times New Roman" panose="02020603050405020304" pitchFamily="18" charset="0"/>
                <a:ea typeface="宋体" panose="02010600030101010101" pitchFamily="2" charset="-122"/>
              </a:rPr>
              <a:t>切</a:t>
            </a:r>
            <a:r>
              <a:rPr lang="zh-CN" altLang="zh-CN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削</a:t>
            </a:r>
            <a:r>
              <a:rPr lang="zh-CN" altLang="en-US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，有时也可斜下或螺旋下刀</a:t>
            </a:r>
            <a:r>
              <a:rPr lang="zh-CN" altLang="zh-CN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kern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230" y="3027469"/>
            <a:ext cx="2644582" cy="18778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b="5298"/>
          <a:stretch/>
        </p:blipFill>
        <p:spPr>
          <a:xfrm>
            <a:off x="2037615" y="3027469"/>
            <a:ext cx="2767001" cy="18778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4558" y="3027469"/>
            <a:ext cx="2952303" cy="187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3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B576084-658E-C8DF-1EB3-0AFA88264BFD}"/>
              </a:ext>
            </a:extLst>
          </p:cNvPr>
          <p:cNvSpPr txBox="1"/>
          <p:nvPr/>
        </p:nvSpPr>
        <p:spPr>
          <a:xfrm>
            <a:off x="623122" y="626676"/>
            <a:ext cx="3742403" cy="737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【任务实施】</a:t>
            </a:r>
            <a:endParaRPr lang="zh-CN" altLang="zh-CN" sz="3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B4AF3AE-79D2-38BB-2F2C-5B2EC662EC6F}"/>
              </a:ext>
            </a:extLst>
          </p:cNvPr>
          <p:cNvSpPr txBox="1"/>
          <p:nvPr/>
        </p:nvSpPr>
        <p:spPr>
          <a:xfrm>
            <a:off x="1227803" y="1459793"/>
            <a:ext cx="5438468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9720">
              <a:lnSpc>
                <a:spcPct val="150000"/>
              </a:lnSpc>
              <a:spcBef>
                <a:spcPts val="200"/>
              </a:spcBef>
            </a:pPr>
            <a:r>
              <a:rPr lang="zh-CN" altLang="zh-CN" sz="2800" b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一、工艺分析</a:t>
            </a:r>
            <a:endParaRPr lang="zh-CN" altLang="zh-CN" sz="28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工件装夹方案的确定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F62BC68-5E76-AC1B-8077-EC4C3EBECB11}"/>
              </a:ext>
            </a:extLst>
          </p:cNvPr>
          <p:cNvSpPr txBox="1"/>
          <p:nvPr/>
        </p:nvSpPr>
        <p:spPr>
          <a:xfrm>
            <a:off x="1227803" y="3376694"/>
            <a:ext cx="61132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>
              <a:lnSpc>
                <a:spcPct val="150000"/>
              </a:lnSpc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刀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具</a:t>
            </a:r>
            <a:r>
              <a:rPr lang="zh-CN" altLang="zh-CN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选用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40C493-F595-5F81-2862-DAD660092419}"/>
              </a:ext>
            </a:extLst>
          </p:cNvPr>
          <p:cNvSpPr txBox="1"/>
          <p:nvPr/>
        </p:nvSpPr>
        <p:spPr>
          <a:xfrm>
            <a:off x="1615153" y="2796727"/>
            <a:ext cx="9099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机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精密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平钳</a:t>
            </a:r>
            <a:r>
              <a:rPr lang="zh-CN" altLang="zh-CN" sz="24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装</a:t>
            </a:r>
            <a:r>
              <a:rPr lang="zh-CN" altLang="zh-CN" sz="24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夹。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040C493-F595-5F81-2862-DAD660092419}"/>
              </a:ext>
            </a:extLst>
          </p:cNvPr>
          <p:cNvSpPr txBox="1"/>
          <p:nvPr/>
        </p:nvSpPr>
        <p:spPr>
          <a:xfrm>
            <a:off x="1545303" y="4115358"/>
            <a:ext cx="9099753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l-GR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Φ</a:t>
            </a:r>
            <a:r>
              <a:rPr lang="en-US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10mm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键槽铣刀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4115" y="3562642"/>
            <a:ext cx="2261827" cy="2057077"/>
          </a:xfrm>
          <a:prstGeom prst="rect">
            <a:avLst/>
          </a:prstGeom>
        </p:spPr>
      </p:pic>
      <p:pic>
        <p:nvPicPr>
          <p:cNvPr id="10" name="图片 9" descr="C:\Users\S\AppData\Roaming\Tencent\Users\905878875\QQ\WinTemp\RichOle\~8B2YU7F_2U)A`}}W$LNHJT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807" y="770343"/>
            <a:ext cx="3728085" cy="5345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11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E4EAF07-3E12-6BB0-7791-0E96EF4D1E37}"/>
              </a:ext>
            </a:extLst>
          </p:cNvPr>
          <p:cNvSpPr txBox="1"/>
          <p:nvPr/>
        </p:nvSpPr>
        <p:spPr>
          <a:xfrm>
            <a:off x="903339" y="664651"/>
            <a:ext cx="6113206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加工工艺方案的制定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DF952118-0D52-9F7A-0FF0-D8595D74B81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95400" y="1943611"/>
          <a:ext cx="9601200" cy="410547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16280">
                  <a:extLst>
                    <a:ext uri="{9D8B030D-6E8A-4147-A177-3AD203B41FA5}">
                      <a16:colId xmlns:a16="http://schemas.microsoft.com/office/drawing/2014/main" xmlns="" val="218087525"/>
                    </a:ext>
                  </a:extLst>
                </a:gridCol>
                <a:gridCol w="2712720">
                  <a:extLst>
                    <a:ext uri="{9D8B030D-6E8A-4147-A177-3AD203B41FA5}">
                      <a16:colId xmlns:a16="http://schemas.microsoft.com/office/drawing/2014/main" xmlns="" val="3981268333"/>
                    </a:ext>
                  </a:extLst>
                </a:gridCol>
                <a:gridCol w="1950720">
                  <a:extLst>
                    <a:ext uri="{9D8B030D-6E8A-4147-A177-3AD203B41FA5}">
                      <a16:colId xmlns:a16="http://schemas.microsoft.com/office/drawing/2014/main" xmlns="" val="665892405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xmlns="" val="377115900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042418805"/>
                    </a:ext>
                  </a:extLst>
                </a:gridCol>
                <a:gridCol w="1203960">
                  <a:extLst>
                    <a:ext uri="{9D8B030D-6E8A-4147-A177-3AD203B41FA5}">
                      <a16:colId xmlns:a16="http://schemas.microsoft.com/office/drawing/2014/main" xmlns="" val="1326795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3108001308"/>
                    </a:ext>
                  </a:extLst>
                </a:gridCol>
              </a:tblGrid>
              <a:tr h="57524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工步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加工内容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刀具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主轴转速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r/min</a:t>
                      </a: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进给量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mm/min</a:t>
                      </a: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背吃</a:t>
                      </a:r>
                      <a:endParaRPr lang="en-US" alt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刀量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mm</a:t>
                      </a: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25203061"/>
                  </a:ext>
                </a:extLst>
              </a:tr>
              <a:tr h="6656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(mm)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9857316"/>
                  </a:ext>
                </a:extLst>
              </a:tr>
              <a:tr h="10102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粗铣旋转长方形型腔，留余</a:t>
                      </a: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量</a:t>
                      </a:r>
                      <a:r>
                        <a:rPr lang="en-US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0.25mm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12549859"/>
                  </a:ext>
                </a:extLst>
              </a:tr>
              <a:tr h="7374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精铣型腔至尺寸。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584196125"/>
                  </a:ext>
                </a:extLst>
              </a:tr>
              <a:tr h="6046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去毛刺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57030279"/>
                  </a:ext>
                </a:extLst>
              </a:tr>
              <a:tr h="512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工件精度检测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394300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DBB67E1-D61B-561E-2465-054F436A80D2}"/>
              </a:ext>
            </a:extLst>
          </p:cNvPr>
          <p:cNvSpPr txBox="1"/>
          <p:nvPr/>
        </p:nvSpPr>
        <p:spPr>
          <a:xfrm>
            <a:off x="4976966" y="1456779"/>
            <a:ext cx="22380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加工工艺卡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1840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E4EAF07-3E12-6BB0-7791-0E96EF4D1E37}"/>
              </a:ext>
            </a:extLst>
          </p:cNvPr>
          <p:cNvSpPr txBox="1"/>
          <p:nvPr/>
        </p:nvSpPr>
        <p:spPr>
          <a:xfrm>
            <a:off x="903339" y="664651"/>
            <a:ext cx="6113206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加工工艺方案的制定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DF952118-0D52-9F7A-0FF0-D8595D74B8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603708"/>
              </p:ext>
            </p:extLst>
          </p:nvPr>
        </p:nvGraphicFramePr>
        <p:xfrm>
          <a:off x="1295400" y="1943611"/>
          <a:ext cx="9601200" cy="410547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16280">
                  <a:extLst>
                    <a:ext uri="{9D8B030D-6E8A-4147-A177-3AD203B41FA5}">
                      <a16:colId xmlns:a16="http://schemas.microsoft.com/office/drawing/2014/main" xmlns="" val="218087525"/>
                    </a:ext>
                  </a:extLst>
                </a:gridCol>
                <a:gridCol w="2712720">
                  <a:extLst>
                    <a:ext uri="{9D8B030D-6E8A-4147-A177-3AD203B41FA5}">
                      <a16:colId xmlns:a16="http://schemas.microsoft.com/office/drawing/2014/main" xmlns="" val="3981268333"/>
                    </a:ext>
                  </a:extLst>
                </a:gridCol>
                <a:gridCol w="1950720">
                  <a:extLst>
                    <a:ext uri="{9D8B030D-6E8A-4147-A177-3AD203B41FA5}">
                      <a16:colId xmlns:a16="http://schemas.microsoft.com/office/drawing/2014/main" xmlns="" val="665892405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xmlns="" val="377115900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042418805"/>
                    </a:ext>
                  </a:extLst>
                </a:gridCol>
                <a:gridCol w="1203960">
                  <a:extLst>
                    <a:ext uri="{9D8B030D-6E8A-4147-A177-3AD203B41FA5}">
                      <a16:colId xmlns:a16="http://schemas.microsoft.com/office/drawing/2014/main" xmlns="" val="1326795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3108001308"/>
                    </a:ext>
                  </a:extLst>
                </a:gridCol>
              </a:tblGrid>
              <a:tr h="57524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工步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加工内容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刀具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主轴转速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r/min</a:t>
                      </a: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进给量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mm/min</a:t>
                      </a: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背吃</a:t>
                      </a:r>
                      <a:endParaRPr lang="en-US" alt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刀量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mm</a:t>
                      </a: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25203061"/>
                  </a:ext>
                </a:extLst>
              </a:tr>
              <a:tr h="6656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直径</a:t>
                      </a: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(mm)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9857316"/>
                  </a:ext>
                </a:extLst>
              </a:tr>
              <a:tr h="10102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粗铣旋转长方形型腔，留余</a:t>
                      </a: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量</a:t>
                      </a:r>
                      <a:r>
                        <a:rPr lang="en-US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0.25mm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键槽铣刀（</a:t>
                      </a:r>
                      <a:r>
                        <a:rPr lang="en-US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T1</a:t>
                      </a:r>
                      <a:r>
                        <a:rPr lang="zh-CN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l-GR" altLang="zh-CN" sz="2000" kern="10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en-US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1000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12549859"/>
                  </a:ext>
                </a:extLst>
              </a:tr>
              <a:tr h="7374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精铣型腔至尺寸。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键槽铣刀（</a:t>
                      </a:r>
                      <a:r>
                        <a:rPr lang="en-US" sz="2000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T1</a:t>
                      </a:r>
                      <a:r>
                        <a:rPr lang="zh-CN" sz="2000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）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l-GR" altLang="zh-CN" sz="2000" kern="10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Φ</a:t>
                      </a:r>
                      <a:r>
                        <a:rPr lang="en-US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3000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1000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0.25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584196125"/>
                  </a:ext>
                </a:extLst>
              </a:tr>
              <a:tr h="6046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去毛刺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57030279"/>
                  </a:ext>
                </a:extLst>
              </a:tr>
              <a:tr h="512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工件精度检测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394300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DBB67E1-D61B-561E-2465-054F436A80D2}"/>
              </a:ext>
            </a:extLst>
          </p:cNvPr>
          <p:cNvSpPr txBox="1"/>
          <p:nvPr/>
        </p:nvSpPr>
        <p:spPr>
          <a:xfrm>
            <a:off x="4976966" y="1456779"/>
            <a:ext cx="22380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加工工艺卡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2453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08217960-27DE-4BE6-E56C-2229D4468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8290" y="2207233"/>
            <a:ext cx="541160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98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该零件工件坐标系从原本的绿色位置旋转到红色位置，请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这个坐标旋转编程指令应该怎么写？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FDDF881-C517-CF34-45D3-A8CE3B1BE33F}"/>
              </a:ext>
            </a:extLst>
          </p:cNvPr>
          <p:cNvSpPr txBox="1"/>
          <p:nvPr/>
        </p:nvSpPr>
        <p:spPr>
          <a:xfrm>
            <a:off x="1548179" y="1357795"/>
            <a:ext cx="312174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标准组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848" y="1554100"/>
            <a:ext cx="3961199" cy="393249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738093" y="2055344"/>
            <a:ext cx="1331792" cy="1136503"/>
            <a:chOff x="7328197" y="3503094"/>
            <a:chExt cx="1331792" cy="1136503"/>
          </a:xfrm>
        </p:grpSpPr>
        <p:grpSp>
          <p:nvGrpSpPr>
            <p:cNvPr id="28" name="组合 27"/>
            <p:cNvGrpSpPr/>
            <p:nvPr/>
          </p:nvGrpSpPr>
          <p:grpSpPr>
            <a:xfrm>
              <a:off x="7328197" y="3706565"/>
              <a:ext cx="977773" cy="896293"/>
              <a:chOff x="4861711" y="3612333"/>
              <a:chExt cx="977773" cy="896293"/>
            </a:xfrm>
          </p:grpSpPr>
          <p:cxnSp>
            <p:nvCxnSpPr>
              <p:cNvPr id="31" name="直接箭头连接符 30"/>
              <p:cNvCxnSpPr/>
              <p:nvPr/>
            </p:nvCxnSpPr>
            <p:spPr>
              <a:xfrm flipV="1">
                <a:off x="4861711" y="3612333"/>
                <a:ext cx="9053" cy="896293"/>
              </a:xfrm>
              <a:prstGeom prst="straightConnector1">
                <a:avLst/>
              </a:prstGeom>
              <a:ln w="190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箭头连接符 31"/>
              <p:cNvCxnSpPr/>
              <p:nvPr/>
            </p:nvCxnSpPr>
            <p:spPr>
              <a:xfrm>
                <a:off x="4870764" y="4508626"/>
                <a:ext cx="968720" cy="0"/>
              </a:xfrm>
              <a:prstGeom prst="straightConnector1">
                <a:avLst/>
              </a:prstGeom>
              <a:ln w="190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8315023" y="4270265"/>
              <a:ext cx="3449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B050"/>
                  </a:solidFill>
                </a:rPr>
                <a:t>X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37250" y="3503094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B050"/>
                  </a:solidFill>
                </a:rPr>
                <a:t>Y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9740131">
            <a:off x="8380755" y="1803186"/>
            <a:ext cx="1331792" cy="1136503"/>
            <a:chOff x="7328197" y="3503094"/>
            <a:chExt cx="1331792" cy="1136503"/>
          </a:xfrm>
        </p:grpSpPr>
        <p:grpSp>
          <p:nvGrpSpPr>
            <p:cNvPr id="33" name="组合 32"/>
            <p:cNvGrpSpPr/>
            <p:nvPr/>
          </p:nvGrpSpPr>
          <p:grpSpPr>
            <a:xfrm>
              <a:off x="7328197" y="3706565"/>
              <a:ext cx="977773" cy="896293"/>
              <a:chOff x="4861711" y="3612333"/>
              <a:chExt cx="977773" cy="896293"/>
            </a:xfrm>
          </p:grpSpPr>
          <p:cxnSp>
            <p:nvCxnSpPr>
              <p:cNvPr id="36" name="直接箭头连接符 35"/>
              <p:cNvCxnSpPr/>
              <p:nvPr/>
            </p:nvCxnSpPr>
            <p:spPr>
              <a:xfrm flipV="1">
                <a:off x="4861711" y="3612333"/>
                <a:ext cx="9053" cy="89629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箭头连接符 36"/>
              <p:cNvCxnSpPr/>
              <p:nvPr/>
            </p:nvCxnSpPr>
            <p:spPr>
              <a:xfrm>
                <a:off x="4870764" y="4508626"/>
                <a:ext cx="968720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8315023" y="4270265"/>
              <a:ext cx="3449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37250" y="3503094"/>
              <a:ext cx="33695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Y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243772" y="4154151"/>
            <a:ext cx="26468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G68  X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s-E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G69;</a:t>
            </a:r>
            <a:r>
              <a:rPr lang="zh-CN" altLang="es-E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572" y="4189443"/>
            <a:ext cx="1798243" cy="12971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69263" y="4154151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08415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08217960-27DE-4BE6-E56C-2229D4468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8290" y="2207233"/>
            <a:ext cx="541160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98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设该零件编程的初始坐标原点在如图所示位置，请问这个旋转型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腔的旋转编制指令应该怎么写？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FDDF881-C517-CF34-45D3-A8CE3B1BE33F}"/>
              </a:ext>
            </a:extLst>
          </p:cNvPr>
          <p:cNvSpPr txBox="1"/>
          <p:nvPr/>
        </p:nvSpPr>
        <p:spPr>
          <a:xfrm>
            <a:off x="1548179" y="1357795"/>
            <a:ext cx="312174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提高组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848" y="1535050"/>
            <a:ext cx="3961199" cy="393249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309343" y="3503094"/>
            <a:ext cx="1331792" cy="1136503"/>
            <a:chOff x="7328197" y="3503094"/>
            <a:chExt cx="1331792" cy="1136503"/>
          </a:xfrm>
        </p:grpSpPr>
        <p:grpSp>
          <p:nvGrpSpPr>
            <p:cNvPr id="28" name="组合 27"/>
            <p:cNvGrpSpPr/>
            <p:nvPr/>
          </p:nvGrpSpPr>
          <p:grpSpPr>
            <a:xfrm>
              <a:off x="7328197" y="3706565"/>
              <a:ext cx="977773" cy="896293"/>
              <a:chOff x="4861711" y="3612333"/>
              <a:chExt cx="977773" cy="896293"/>
            </a:xfrm>
          </p:grpSpPr>
          <p:cxnSp>
            <p:nvCxnSpPr>
              <p:cNvPr id="31" name="直接箭头连接符 30"/>
              <p:cNvCxnSpPr/>
              <p:nvPr/>
            </p:nvCxnSpPr>
            <p:spPr>
              <a:xfrm flipV="1">
                <a:off x="4861711" y="3612333"/>
                <a:ext cx="9053" cy="896293"/>
              </a:xfrm>
              <a:prstGeom prst="straightConnector1">
                <a:avLst/>
              </a:prstGeom>
              <a:ln w="190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箭头连接符 31"/>
              <p:cNvCxnSpPr/>
              <p:nvPr/>
            </p:nvCxnSpPr>
            <p:spPr>
              <a:xfrm>
                <a:off x="4870764" y="4508626"/>
                <a:ext cx="968720" cy="0"/>
              </a:xfrm>
              <a:prstGeom prst="straightConnector1">
                <a:avLst/>
              </a:prstGeom>
              <a:ln w="190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8315023" y="4270265"/>
              <a:ext cx="3449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B050"/>
                  </a:solidFill>
                </a:rPr>
                <a:t>X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37250" y="3503094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B050"/>
                  </a:solidFill>
                </a:rPr>
                <a:t>Y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9740131">
            <a:off x="7695094" y="3702012"/>
            <a:ext cx="1331792" cy="1136503"/>
            <a:chOff x="7328197" y="3503094"/>
            <a:chExt cx="1331792" cy="1136503"/>
          </a:xfrm>
        </p:grpSpPr>
        <p:grpSp>
          <p:nvGrpSpPr>
            <p:cNvPr id="33" name="组合 32"/>
            <p:cNvGrpSpPr/>
            <p:nvPr/>
          </p:nvGrpSpPr>
          <p:grpSpPr>
            <a:xfrm>
              <a:off x="7328197" y="3706565"/>
              <a:ext cx="977773" cy="896293"/>
              <a:chOff x="4861711" y="3612333"/>
              <a:chExt cx="977773" cy="896293"/>
            </a:xfrm>
          </p:grpSpPr>
          <p:cxnSp>
            <p:nvCxnSpPr>
              <p:cNvPr id="36" name="直接箭头连接符 35"/>
              <p:cNvCxnSpPr/>
              <p:nvPr/>
            </p:nvCxnSpPr>
            <p:spPr>
              <a:xfrm flipV="1">
                <a:off x="4861711" y="3612333"/>
                <a:ext cx="9053" cy="89629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箭头连接符 36"/>
              <p:cNvCxnSpPr/>
              <p:nvPr/>
            </p:nvCxnSpPr>
            <p:spPr>
              <a:xfrm>
                <a:off x="4870764" y="4508626"/>
                <a:ext cx="968720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8315023" y="4270265"/>
              <a:ext cx="3449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37250" y="3503094"/>
              <a:ext cx="33695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Y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273729" y="4177932"/>
            <a:ext cx="31213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G68  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s-E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s-E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s-E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G69</a:t>
            </a:r>
            <a:r>
              <a:rPr lang="zh-CN" altLang="es-E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213" y="4322234"/>
            <a:ext cx="1767240" cy="13702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94856" y="4184604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s-E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s-E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s-ES" sz="24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9243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6BCC44E-6430-E6AE-E23B-3A0996213DAF}"/>
              </a:ext>
            </a:extLst>
          </p:cNvPr>
          <p:cNvSpPr txBox="1"/>
          <p:nvPr/>
        </p:nvSpPr>
        <p:spPr>
          <a:xfrm>
            <a:off x="1223501" y="1291040"/>
            <a:ext cx="9398779" cy="5073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smtClean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40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开机及回</a:t>
            </a:r>
            <a:r>
              <a:rPr lang="zh-CN" altLang="zh-CN" sz="24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</a:t>
            </a:r>
            <a:r>
              <a:rPr lang="zh-CN" altLang="zh-CN" sz="240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zh-CN" altLang="zh-CN" sz="240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zh-CN" altLang="en-US" sz="240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（已完成）</a:t>
            </a:r>
            <a:endParaRPr lang="zh-CN" altLang="zh-CN" sz="2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lang="zh-CN" altLang="zh-CN" sz="240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zh-CN" altLang="en-US" sz="240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编辑</a:t>
            </a:r>
            <a:endParaRPr lang="en-US" altLang="zh-CN" sz="2400" smtClean="0">
              <a:effectLst/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 smtClean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走刀路线</a:t>
            </a:r>
            <a:r>
              <a:rPr lang="zh-CN" altLang="en-US" sz="240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</a:rPr>
              <a:t>下</a:t>
            </a:r>
            <a:r>
              <a:rPr lang="zh-CN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刀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mtClean="0"/>
              <a:t>0</a:t>
            </a:r>
            <a:r>
              <a:rPr lang="zh-CN" altLang="zh-CN" smtClean="0"/>
              <a:t>→</a:t>
            </a:r>
            <a:r>
              <a:rPr lang="en-US" altLang="zh-CN"/>
              <a:t>S</a:t>
            </a:r>
            <a:r>
              <a:rPr lang="en-US" altLang="zh-CN" baseline="-25000"/>
              <a:t>1</a:t>
            </a:r>
            <a:r>
              <a:rPr lang="zh-CN" altLang="zh-CN"/>
              <a:t>→</a:t>
            </a:r>
            <a:r>
              <a:rPr lang="en-US" altLang="zh-CN"/>
              <a:t>A</a:t>
            </a:r>
            <a:r>
              <a:rPr lang="en-US" altLang="zh-CN" baseline="-25000"/>
              <a:t>1</a:t>
            </a:r>
            <a:r>
              <a:rPr lang="zh-CN" altLang="zh-CN"/>
              <a:t>→</a:t>
            </a:r>
            <a:r>
              <a:rPr lang="en-US" altLang="zh-CN"/>
              <a:t>B</a:t>
            </a:r>
            <a:r>
              <a:rPr lang="en-US" altLang="zh-CN" baseline="-25000"/>
              <a:t>1</a:t>
            </a:r>
            <a:r>
              <a:rPr lang="zh-CN" altLang="zh-CN"/>
              <a:t>→</a:t>
            </a:r>
            <a:r>
              <a:rPr lang="en-US" altLang="zh-CN"/>
              <a:t>B</a:t>
            </a:r>
            <a:r>
              <a:rPr lang="en-US" altLang="zh-CN" baseline="-25000"/>
              <a:t>2</a:t>
            </a:r>
            <a:r>
              <a:rPr lang="zh-CN" altLang="zh-CN"/>
              <a:t>→</a:t>
            </a:r>
            <a:r>
              <a:rPr lang="en-US" altLang="zh-CN"/>
              <a:t>A</a:t>
            </a:r>
            <a:r>
              <a:rPr lang="en-US" altLang="zh-CN" baseline="-25000"/>
              <a:t>2</a:t>
            </a:r>
            <a:r>
              <a:rPr lang="zh-CN" altLang="zh-CN"/>
              <a:t>→</a:t>
            </a:r>
            <a:r>
              <a:rPr lang="en-US" altLang="zh-CN"/>
              <a:t>A</a:t>
            </a:r>
            <a:r>
              <a:rPr lang="en-US" altLang="zh-CN" baseline="-25000"/>
              <a:t>3</a:t>
            </a:r>
            <a:r>
              <a:rPr lang="zh-CN" altLang="zh-CN"/>
              <a:t>→</a:t>
            </a:r>
            <a:r>
              <a:rPr lang="en-US" altLang="zh-CN"/>
              <a:t>B</a:t>
            </a:r>
            <a:r>
              <a:rPr lang="en-US" altLang="zh-CN" baseline="-25000"/>
              <a:t>3</a:t>
            </a:r>
            <a:r>
              <a:rPr lang="zh-CN" altLang="zh-CN"/>
              <a:t>→</a:t>
            </a:r>
            <a:r>
              <a:rPr lang="en-US" altLang="zh-CN"/>
              <a:t>B</a:t>
            </a:r>
            <a:r>
              <a:rPr lang="en-US" altLang="zh-CN" baseline="-25000"/>
              <a:t>4</a:t>
            </a:r>
            <a:r>
              <a:rPr lang="zh-CN" altLang="zh-CN"/>
              <a:t>→</a:t>
            </a:r>
            <a:r>
              <a:rPr lang="en-US" altLang="zh-CN"/>
              <a:t>A</a:t>
            </a:r>
            <a:r>
              <a:rPr lang="en-US" altLang="zh-CN" baseline="-25000"/>
              <a:t>4</a:t>
            </a:r>
            <a:r>
              <a:rPr lang="zh-CN" altLang="zh-CN"/>
              <a:t>→</a:t>
            </a:r>
            <a:r>
              <a:rPr lang="en-US" altLang="zh-CN"/>
              <a:t>A</a:t>
            </a:r>
            <a:r>
              <a:rPr lang="en-US" altLang="zh-CN" baseline="-25000"/>
              <a:t>1</a:t>
            </a:r>
            <a:r>
              <a:rPr lang="zh-CN" altLang="zh-CN"/>
              <a:t>→</a:t>
            </a:r>
            <a:r>
              <a:rPr lang="en-US" altLang="zh-CN"/>
              <a:t>S</a:t>
            </a:r>
            <a:r>
              <a:rPr lang="en-US" altLang="zh-CN" baseline="-25000"/>
              <a:t>1</a:t>
            </a:r>
            <a:r>
              <a:rPr lang="zh-CN" altLang="zh-CN"/>
              <a:t>→</a:t>
            </a:r>
            <a:r>
              <a:rPr lang="en-US" altLang="zh-CN"/>
              <a:t>S</a:t>
            </a:r>
            <a:r>
              <a:rPr lang="en-US" altLang="zh-CN" baseline="-25000"/>
              <a:t>2</a:t>
            </a:r>
            <a:endParaRPr lang="zh-CN" altLang="zh-CN" sz="2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装夹工件及刀具</a:t>
            </a:r>
            <a:endParaRPr lang="zh-CN" altLang="zh-CN" sz="2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smtClean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en-US" sz="2400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置毛坯</a:t>
            </a:r>
            <a:r>
              <a:rPr lang="zh-CN" altLang="zh-CN" sz="2400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zh-CN" altLang="en-US" sz="2400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坐标偏置（</a:t>
            </a:r>
            <a:r>
              <a:rPr lang="en-US" altLang="zh-CN" sz="2400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G54</a:t>
            </a:r>
            <a:r>
              <a:rPr lang="zh-CN" altLang="en-US" sz="2400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2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 dirty="0" smtClean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图形模拟仿真加工</a:t>
            </a:r>
            <a:endParaRPr lang="zh-CN" altLang="zh-CN" sz="24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Bef>
                <a:spcPts val="200"/>
              </a:spcBef>
            </a:pPr>
            <a:r>
              <a:rPr lang="en-US" altLang="zh-CN" sz="2400" i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2400" i="1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设置刀补值（若考虑粗精铣）</a:t>
            </a:r>
            <a:endParaRPr lang="en-US" altLang="zh-CN" sz="2400" i="1" dirty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Bef>
                <a:spcPts val="200"/>
              </a:spcBef>
            </a:pPr>
            <a:r>
              <a:rPr lang="en-US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修改参数输入中的刀具补正（形状）刀具半径值，</a:t>
            </a:r>
            <a:r>
              <a:rPr lang="zh-CN" altLang="zh-CN" sz="2000" b="1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粗加工</a:t>
            </a:r>
            <a:r>
              <a:rPr lang="zh-CN" altLang="zh-CN" sz="2000" i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l-GR" altLang="zh-CN" sz="20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Φ </a:t>
            </a:r>
            <a:r>
              <a:rPr lang="en-US" altLang="zh-CN" sz="2000" i="1" dirty="0" smtClean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10mm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键槽铣刀的半径偏置</a:t>
            </a:r>
            <a:r>
              <a:rPr lang="en-US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D01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设置为</a:t>
            </a:r>
            <a:r>
              <a:rPr lang="en-US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5.25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000" b="1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精加工</a:t>
            </a:r>
            <a:r>
              <a:rPr lang="zh-CN" altLang="zh-CN" sz="2000" i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l-GR" altLang="zh-CN" sz="2000" i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Φ </a:t>
            </a:r>
            <a:r>
              <a:rPr lang="en-US" altLang="zh-CN" sz="2000" i="1" dirty="0" smtClean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10mm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键槽铣刀的半径偏置</a:t>
            </a:r>
            <a:r>
              <a:rPr lang="en-US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D02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设置为</a:t>
            </a:r>
            <a:r>
              <a:rPr lang="en-US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000" i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000" i="1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155637A-2504-2484-5632-BA7294CE49E0}"/>
              </a:ext>
            </a:extLst>
          </p:cNvPr>
          <p:cNvSpPr txBox="1"/>
          <p:nvPr/>
        </p:nvSpPr>
        <p:spPr>
          <a:xfrm>
            <a:off x="623122" y="625280"/>
            <a:ext cx="763102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9720">
              <a:lnSpc>
                <a:spcPct val="150000"/>
              </a:lnSpc>
              <a:spcBef>
                <a:spcPts val="200"/>
              </a:spcBef>
            </a:pPr>
            <a:r>
              <a:rPr lang="zh-CN" altLang="zh-CN" sz="2800" b="1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sz="2800" b="1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加工</a:t>
            </a:r>
            <a:r>
              <a:rPr lang="zh-CN" altLang="zh-CN" sz="2800" b="1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zh-CN" altLang="zh-CN" sz="2800" b="1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zh-CN" sz="2800" b="1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斯沃仿真</a:t>
            </a:r>
            <a:r>
              <a:rPr lang="zh-CN" altLang="zh-CN" sz="2800" b="1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软</a:t>
            </a:r>
            <a:r>
              <a:rPr lang="zh-CN" altLang="zh-CN" sz="2800" b="1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件技能训练）</a:t>
            </a:r>
            <a:endParaRPr lang="zh-CN" altLang="zh-CN" sz="28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47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3F98E58-3158-569B-DC94-4150BD29D968}"/>
              </a:ext>
            </a:extLst>
          </p:cNvPr>
          <p:cNvSpPr txBox="1"/>
          <p:nvPr/>
        </p:nvSpPr>
        <p:spPr>
          <a:xfrm>
            <a:off x="1022407" y="1139615"/>
            <a:ext cx="35374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2100">
              <a:lnSpc>
                <a:spcPct val="150000"/>
              </a:lnSpc>
              <a:spcBef>
                <a:spcPts val="200"/>
              </a:spcBef>
            </a:pPr>
            <a:r>
              <a:rPr lang="zh-CN" altLang="zh-CN" sz="280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参</a:t>
            </a:r>
            <a:r>
              <a:rPr lang="zh-CN" altLang="zh-CN" sz="2800" dirty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考程序</a:t>
            </a:r>
            <a:endParaRPr lang="zh-CN" altLang="zh-CN" sz="28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8608" y="737838"/>
            <a:ext cx="4476242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03002;</a:t>
            </a:r>
            <a:endParaRPr lang="en-US" altLang="zh-CN" kern="10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G54 G15 G17 G40 G90 G49 G94 G69;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T1 M06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M03 S1000</a:t>
            </a:r>
            <a:r>
              <a:rPr lang="zh-CN" altLang="en-US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G43 G00 </a:t>
            </a: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X0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Y0 Z100 H01 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Z5</a:t>
            </a:r>
            <a:r>
              <a:rPr lang="zh-CN" altLang="en-US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solidFill>
                  <a:srgbClr val="FF0000"/>
                </a:solidFill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G68 X_ Y_ R_;</a:t>
            </a:r>
            <a:endParaRPr lang="en-US" altLang="zh-CN" kern="100">
              <a:solidFill>
                <a:srgbClr val="FF0000"/>
              </a:solidFill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Z-3</a:t>
            </a: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F100;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G41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X15 </a:t>
            </a: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Y0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D01 F300;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</a:t>
            </a: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Y3;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G03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X8 Y10 R7;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X-8;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G03 X-15 Y3 R7;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Y-3;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G03 X-8 Y-10 R7;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X8;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G03 X15 Y-3 R7;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G01 </a:t>
            </a: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Y0;</a:t>
            </a:r>
            <a:endParaRPr lang="en-US" altLang="zh-CN" kern="10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G40 </a:t>
            </a: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X-8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Y0;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G00 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Z10;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solidFill>
                  <a:srgbClr val="FF0000"/>
                </a:solidFill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G__;</a:t>
            </a:r>
            <a:endParaRPr lang="en-US" altLang="zh-CN" kern="100">
              <a:solidFill>
                <a:srgbClr val="FF0000"/>
              </a:solidFill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G00 X0 Y0 Z100</a:t>
            </a:r>
            <a:r>
              <a:rPr lang="zh-CN" altLang="en-US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M05</a:t>
            </a: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M30;</a:t>
            </a:r>
          </a:p>
          <a:p>
            <a:pPr algn="just">
              <a:lnSpc>
                <a:spcPct val="75000"/>
              </a:lnSpc>
              <a:spcAft>
                <a:spcPts val="0"/>
              </a:spcAft>
            </a:pPr>
            <a:r>
              <a:rPr lang="en-US" altLang="zh-CN" kern="100" smtClean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232" y="1139615"/>
            <a:ext cx="2568163" cy="2112242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380235"/>
              </p:ext>
            </p:extLst>
          </p:nvPr>
        </p:nvGraphicFramePr>
        <p:xfrm>
          <a:off x="2013164" y="3484744"/>
          <a:ext cx="2774892" cy="1973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6704">
                  <a:extLst>
                    <a:ext uri="{9D8B030D-6E8A-4147-A177-3AD203B41FA5}">
                      <a16:colId xmlns:a16="http://schemas.microsoft.com/office/drawing/2014/main" xmlns="" val="3827716959"/>
                    </a:ext>
                  </a:extLst>
                </a:gridCol>
                <a:gridCol w="1352888">
                  <a:extLst>
                    <a:ext uri="{9D8B030D-6E8A-4147-A177-3AD203B41FA5}">
                      <a16:colId xmlns:a16="http://schemas.microsoft.com/office/drawing/2014/main" xmlns="" val="1202310131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xmlns="" val="1574159869"/>
                    </a:ext>
                  </a:extLst>
                </a:gridCol>
              </a:tblGrid>
              <a:tr h="3289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组别</a:t>
                      </a:r>
                      <a:endParaRPr lang="zh-CN" sz="18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α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15186915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smtClean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15</a:t>
                      </a:r>
                      <a:r>
                        <a:rPr lang="zh-CN" sz="1800" kern="100">
                          <a:effectLst/>
                        </a:rPr>
                        <a:t>°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17927352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smtClean="0">
                          <a:effectLst/>
                        </a:rPr>
                        <a:t>2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30</a:t>
                      </a:r>
                      <a:r>
                        <a:rPr lang="zh-CN" sz="1800" kern="100">
                          <a:effectLst/>
                        </a:rPr>
                        <a:t>°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34535749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smtClean="0">
                          <a:effectLst/>
                        </a:rPr>
                        <a:t>3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45</a:t>
                      </a:r>
                      <a:r>
                        <a:rPr lang="zh-CN" sz="1800" kern="100">
                          <a:effectLst/>
                        </a:rPr>
                        <a:t>°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17089493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smtClean="0">
                          <a:effectLst/>
                        </a:rPr>
                        <a:t>4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60</a:t>
                      </a:r>
                      <a:r>
                        <a:rPr lang="zh-CN" sz="1800" kern="100">
                          <a:effectLst/>
                        </a:rPr>
                        <a:t>°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50882149"/>
                  </a:ext>
                </a:extLst>
              </a:tr>
              <a:tr h="328930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800" b="1" kern="1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sz="18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800" kern="1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75°</a:t>
                      </a:r>
                      <a:endParaRPr lang="zh-CN" sz="18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77547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84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S\AppData\Roaming\Tencent\Users\905878875\QQ\WinTemp\RichOle\7RGT27EQ}W``$4BTCDDVRX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132" y="700376"/>
            <a:ext cx="5516245" cy="554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C:\Users\S\AppData\Roaming\Tencent\Users\905878875\QQ\WinTemp\RichOle\~8B2YU7F_2U)A`}}W$LNHJT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1" y="700376"/>
            <a:ext cx="3728085" cy="5345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445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FE85CD8-FEB0-CC8F-EECA-DD3DEAD70AC2}"/>
              </a:ext>
            </a:extLst>
          </p:cNvPr>
          <p:cNvSpPr txBox="1"/>
          <p:nvPr/>
        </p:nvSpPr>
        <p:spPr>
          <a:xfrm>
            <a:off x="621899" y="617553"/>
            <a:ext cx="6113206" cy="6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9720">
              <a:lnSpc>
                <a:spcPct val="150000"/>
              </a:lnSpc>
              <a:spcBef>
                <a:spcPts val="200"/>
              </a:spcBef>
            </a:pPr>
            <a:r>
              <a:rPr lang="en-US" altLang="zh-CN" sz="2800" b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展示评价</a:t>
            </a:r>
            <a:r>
              <a:rPr lang="en-US" altLang="zh-CN" sz="2800" b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zh-CN" sz="28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35382F-4B05-B5B9-3BAD-5E406FD807D0}"/>
              </a:ext>
            </a:extLst>
          </p:cNvPr>
          <p:cNvSpPr txBox="1"/>
          <p:nvPr/>
        </p:nvSpPr>
        <p:spPr>
          <a:xfrm>
            <a:off x="1213055" y="1388229"/>
            <a:ext cx="2783758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8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小组展示</a:t>
            </a:r>
            <a:endParaRPr lang="en-US" altLang="zh-CN" sz="2800" kern="1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01994B0-C6F7-19BE-6972-FD0C804E4BD5}"/>
              </a:ext>
            </a:extLst>
          </p:cNvPr>
          <p:cNvSpPr txBox="1"/>
          <p:nvPr/>
        </p:nvSpPr>
        <p:spPr>
          <a:xfrm>
            <a:off x="1213055" y="3090284"/>
            <a:ext cx="30336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8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教学评价</a:t>
            </a:r>
            <a:endParaRPr lang="zh-CN" altLang="zh-CN" sz="28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622607"/>
              </p:ext>
            </p:extLst>
          </p:nvPr>
        </p:nvGraphicFramePr>
        <p:xfrm>
          <a:off x="4246744" y="1497078"/>
          <a:ext cx="6924177" cy="46010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4336"/>
                <a:gridCol w="1234440"/>
                <a:gridCol w="1905000"/>
                <a:gridCol w="992445"/>
                <a:gridCol w="1065836"/>
                <a:gridCol w="380886"/>
                <a:gridCol w="380886"/>
                <a:gridCol w="380348"/>
              </a:tblGrid>
              <a:tr h="3403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序号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考核内容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考核要求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配分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评分标准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自检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互评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得分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程序编制及输入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加工工序正确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每处不合格扣</a:t>
                      </a: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分，扣完为止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3403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刀具选择及加工参数正确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程序输入正确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3403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软件操作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开机及返回参考点正确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违法操作要求不得分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对刀，设置参数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仿真流程正确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基本尺寸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30mm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超差不得分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20mm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深度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3mm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倒圆角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R7mm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4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处）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倾斜角度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α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角度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粗糙度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Ra3.2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（</a:t>
                      </a: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侧）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8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34033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3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职业素养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键盘显示器摆放整齐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违反规范不得分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整理打扫工位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5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  <a:tr h="26785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配 </a:t>
                      </a: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     </a:t>
                      </a:r>
                      <a:r>
                        <a:rPr lang="zh-CN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分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100</a:t>
                      </a:r>
                      <a:endParaRPr lang="zh-CN" sz="1800" kern="10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仿宋" panose="02010609060101010101" pitchFamily="49" charset="-122"/>
                          <a:ea typeface="仿宋" panose="02010609060101010101" pitchFamily="49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5085" marR="8508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10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FE85CD8-FEB0-CC8F-EECA-DD3DEAD70AC2}"/>
              </a:ext>
            </a:extLst>
          </p:cNvPr>
          <p:cNvSpPr txBox="1"/>
          <p:nvPr/>
        </p:nvSpPr>
        <p:spPr>
          <a:xfrm>
            <a:off x="621899" y="617553"/>
            <a:ext cx="6113206" cy="6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9720">
              <a:lnSpc>
                <a:spcPct val="150000"/>
              </a:lnSpc>
              <a:spcBef>
                <a:spcPts val="200"/>
              </a:spcBef>
            </a:pPr>
            <a:r>
              <a:rPr lang="en-US" altLang="zh-CN" sz="2800" b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总结拓展</a:t>
            </a:r>
            <a:r>
              <a:rPr lang="en-US" altLang="zh-CN" sz="2800" b="1" dirty="0" smtClean="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zh-CN" altLang="zh-CN" sz="28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35382F-4B05-B5B9-3BAD-5E406FD807D0}"/>
              </a:ext>
            </a:extLst>
          </p:cNvPr>
          <p:cNvSpPr txBox="1"/>
          <p:nvPr/>
        </p:nvSpPr>
        <p:spPr>
          <a:xfrm>
            <a:off x="621899" y="1418321"/>
            <a:ext cx="562231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8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总结：旋转编程指令的应用</a:t>
            </a:r>
            <a:endParaRPr lang="en-US" altLang="zh-CN" sz="2800" kern="100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1.</a:t>
            </a:r>
            <a:r>
              <a:rPr lang="zh-CN" altLang="en-US" sz="2800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指令格式</a:t>
            </a:r>
            <a:endParaRPr lang="en-US" altLang="zh-CN" sz="2800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			2.</a:t>
            </a:r>
            <a:r>
              <a:rPr lang="zh-CN" altLang="en-US" sz="2800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工艺知识的注意事项</a:t>
            </a:r>
            <a:endParaRPr lang="en-US" altLang="zh-CN" sz="2800" kern="1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910075" y="1528783"/>
            <a:ext cx="5464168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编程指令格式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G68  X＿ Y＿ R＿ ；</a:t>
            </a:r>
            <a:endParaRPr kumimoji="0" lang="zh-CN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…</a:t>
            </a:r>
            <a:endParaRPr lang="zh-CN" altLang="zh-CN" dirty="0"/>
          </a:p>
          <a:p>
            <a:pPr defTabSz="914400"/>
            <a:r>
              <a:rPr lang="en-US" altLang="zh-CN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…</a:t>
            </a:r>
            <a:endParaRPr lang="zh-CN" altLang="zh-CN" dirty="0"/>
          </a:p>
          <a:p>
            <a:pPr defTabSz="914400"/>
            <a:r>
              <a:rPr lang="en-US" altLang="zh-CN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…</a:t>
            </a:r>
            <a:endParaRPr lang="zh-CN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G69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  </a:t>
            </a:r>
            <a:r>
              <a:rPr kumimoji="0" lang="zh-CN" altLang="zh-CN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0" lang="en-US" altLang="zh-CN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endParaRPr kumimoji="0" lang="zh-CN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工艺知识：</a:t>
            </a:r>
            <a:endParaRPr kumimoji="0" lang="zh-CN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型腔类型分________、_________、________。</a:t>
            </a:r>
            <a:endParaRPr kumimoji="0" lang="zh-CN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型腔加工一般选用___________铣刀，其半径____轮廓最小圆角半径。</a:t>
            </a:r>
            <a:endParaRPr kumimoji="0" lang="zh-CN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型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腔铣削下刀方式分_______、_______、_______。</a:t>
            </a: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13632" y="1759615"/>
            <a:ext cx="3739486" cy="1477328"/>
            <a:chOff x="6513632" y="1759615"/>
            <a:chExt cx="3739486" cy="1477328"/>
          </a:xfrm>
        </p:grpSpPr>
        <p:sp>
          <p:nvSpPr>
            <p:cNvPr id="4" name="文本框 3"/>
            <p:cNvSpPr txBox="1"/>
            <p:nvPr/>
          </p:nvSpPr>
          <p:spPr>
            <a:xfrm>
              <a:off x="8452625" y="1759615"/>
              <a:ext cx="180049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建立坐</a:t>
              </a:r>
              <a:r>
                <a:rPr lang="zh-CN" altLang="en-US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标系</a:t>
              </a:r>
              <a:r>
                <a:rPr lang="zh-CN" altLang="en-US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旋转</a:t>
              </a:r>
              <a:endPara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取消坐标系</a:t>
              </a:r>
              <a:r>
                <a:rPr lang="zh-CN" altLang="en-US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旋转</a:t>
              </a:r>
              <a:endPara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13632" y="243398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旋转中心</a:t>
              </a:r>
              <a:endPara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898627" y="231361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旋转角度</a:t>
              </a:r>
              <a:endPara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735105" y="2185639"/>
              <a:ext cx="602397" cy="248344"/>
              <a:chOff x="6735105" y="2185639"/>
              <a:chExt cx="602397" cy="248344"/>
            </a:xfrm>
          </p:grpSpPr>
          <p:cxnSp>
            <p:nvCxnSpPr>
              <p:cNvPr id="10" name="直接连接符 9"/>
              <p:cNvCxnSpPr>
                <a:endCxn id="6" idx="0"/>
              </p:cNvCxnSpPr>
              <p:nvPr/>
            </p:nvCxnSpPr>
            <p:spPr>
              <a:xfrm>
                <a:off x="7067630" y="2185639"/>
                <a:ext cx="0" cy="24834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735105" y="2185639"/>
                <a:ext cx="602397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肘形连接符 15"/>
            <p:cNvCxnSpPr>
              <a:endCxn id="8" idx="1"/>
            </p:cNvCxnSpPr>
            <p:nvPr/>
          </p:nvCxnSpPr>
          <p:spPr>
            <a:xfrm rot="16200000" flipH="1">
              <a:off x="7603807" y="2203459"/>
              <a:ext cx="312640" cy="276999"/>
            </a:xfrm>
            <a:prstGeom prst="bentConnector2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7192737" y="3635011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简单型腔 有岛屿型</a:t>
            </a:r>
            <a:r>
              <a:rPr lang="zh-CN" altLang="en-US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腔  有槽型腔</a:t>
            </a:r>
            <a:endParaRPr lang="en-US" altLang="zh-CN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7023" y="398927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键槽                ＜</a:t>
            </a:r>
            <a:endParaRPr lang="en-US" altLang="zh-CN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7022" y="4474097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直下    斜下    螺旋下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323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19" grpId="0"/>
      <p:bldP spid="7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75DA67B-B939-C9C4-5FBC-47919585B239}"/>
              </a:ext>
            </a:extLst>
          </p:cNvPr>
          <p:cNvSpPr txBox="1"/>
          <p:nvPr/>
        </p:nvSpPr>
        <p:spPr>
          <a:xfrm>
            <a:off x="1097881" y="1856972"/>
            <a:ext cx="33699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1800" kern="10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18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编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写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图所示型腔的加工工艺及精加工程序。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0938513-86D0-B0B7-60C7-035941315AD9}"/>
              </a:ext>
            </a:extLst>
          </p:cNvPr>
          <p:cNvSpPr txBox="1"/>
          <p:nvPr/>
        </p:nvSpPr>
        <p:spPr>
          <a:xfrm>
            <a:off x="613247" y="623623"/>
            <a:ext cx="230693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【任务延伸】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5A1EFE4-5BD8-EA48-80DF-78A1C6710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111" y="1675850"/>
            <a:ext cx="6114186" cy="356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2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35382F-4B05-B5B9-3BAD-5E406FD807D0}"/>
              </a:ext>
            </a:extLst>
          </p:cNvPr>
          <p:cNvSpPr txBox="1"/>
          <p:nvPr/>
        </p:nvSpPr>
        <p:spPr>
          <a:xfrm>
            <a:off x="3816984" y="2989742"/>
            <a:ext cx="43764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28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下课，同学们，再见！</a:t>
            </a:r>
            <a:endParaRPr lang="en-US" altLang="zh-CN" sz="2800" kern="10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32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46150" y="2799887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latin typeface="仿宋" panose="02010609060101010101" pitchFamily="49" charset="-122"/>
                <a:ea typeface="仿宋" panose="02010609060101010101" pitchFamily="49" charset="-122"/>
              </a:rPr>
              <a:t>吴晨</a:t>
            </a:r>
          </a:p>
        </p:txBody>
      </p:sp>
      <p:sp>
        <p:nvSpPr>
          <p:cNvPr id="7" name="矩形 6"/>
          <p:cNvSpPr/>
          <p:nvPr/>
        </p:nvSpPr>
        <p:spPr>
          <a:xfrm>
            <a:off x="5834531" y="4911580"/>
            <a:ext cx="7681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/>
              <a:t> </a:t>
            </a:r>
            <a:r>
              <a:rPr lang="zh-CN" altLang="en-US" sz="1400" smtClean="0">
                <a:latin typeface="仿宋" panose="02010609060101010101" pitchFamily="49" charset="-122"/>
                <a:ea typeface="仿宋" panose="02010609060101010101" pitchFamily="49" charset="-122"/>
              </a:rPr>
              <a:t>张佳卓</a:t>
            </a:r>
            <a:endParaRPr lang="zh-CN" altLang="en-US" sz="1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7686" y="497239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latin typeface="仿宋" panose="02010609060101010101" pitchFamily="49" charset="-122"/>
                <a:ea typeface="仿宋" panose="02010609060101010101" pitchFamily="49" charset="-122"/>
              </a:rPr>
              <a:t>王瑞珑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726" y="1058737"/>
            <a:ext cx="2211949" cy="1646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462" y="3193556"/>
            <a:ext cx="1948372" cy="17506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654" y="1057492"/>
            <a:ext cx="2255548" cy="1787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416" y="1776643"/>
            <a:ext cx="3303133" cy="425244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76945" y="698444"/>
            <a:ext cx="23487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kern="100">
                <a:latin typeface="Times New Roman" panose="02020603050405020304" pitchFamily="18" charset="0"/>
                <a:ea typeface="宋体" panose="02010600030101010101" pitchFamily="2" charset="-122"/>
              </a:rPr>
              <a:t>作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业分析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zh-CN" sz="2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/>
          <p:nvPr/>
        </p:nvPicPr>
        <p:blipFill>
          <a:blip r:embed="rId6"/>
          <a:stretch>
            <a:fillRect/>
          </a:stretch>
        </p:blipFill>
        <p:spPr>
          <a:xfrm>
            <a:off x="2181753" y="3960298"/>
            <a:ext cx="1229906" cy="99228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443227" y="5198571"/>
            <a:ext cx="697865" cy="615071"/>
            <a:chOff x="2704468" y="3934415"/>
            <a:chExt cx="697865" cy="615071"/>
          </a:xfrm>
        </p:grpSpPr>
        <p:cxnSp>
          <p:nvCxnSpPr>
            <p:cNvPr id="18" name="直接箭头连接符 17"/>
            <p:cNvCxnSpPr/>
            <p:nvPr/>
          </p:nvCxnSpPr>
          <p:spPr>
            <a:xfrm rot="21571343">
              <a:off x="2704468" y="4549486"/>
              <a:ext cx="697865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2704553" y="3934415"/>
              <a:ext cx="0" cy="61216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4889412" y="5391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建议走刀路线：</a:t>
            </a:r>
            <a:r>
              <a:rPr lang="en-US" altLang="zh-CN">
                <a:latin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baseline="-2500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9846" y="3293965"/>
            <a:ext cx="2315165" cy="154983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175702" y="290633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latin typeface="仿宋" panose="02010609060101010101" pitchFamily="49" charset="-122"/>
                <a:ea typeface="仿宋" panose="02010609060101010101" pitchFamily="49" charset="-122"/>
              </a:rPr>
              <a:t>许颜镒</a:t>
            </a:r>
            <a:endParaRPr lang="zh-CN" altLang="en-US" sz="1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20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32583" y="2441346"/>
            <a:ext cx="6795217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【任务目标】</a:t>
            </a:r>
            <a:endParaRPr lang="zh-CN" altLang="zh-CN" sz="2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学</a:t>
            </a:r>
            <a:r>
              <a:rPr lang="zh-CN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会</a:t>
            </a:r>
            <a:r>
              <a:rPr lang="zh-CN" altLang="en-US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坐标系旋转</a:t>
            </a:r>
            <a:r>
              <a:rPr lang="en-US" altLang="zh-CN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G68/G69</a:t>
            </a:r>
            <a:r>
              <a:rPr lang="zh-CN" altLang="zh-CN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指令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的格式及使用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方</a:t>
            </a:r>
            <a:r>
              <a:rPr lang="zh-CN" altLang="en-US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法及注意点</a:t>
            </a:r>
            <a:r>
              <a:rPr lang="zh-CN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了解型腔类型，会</a:t>
            </a:r>
            <a:r>
              <a:rPr lang="zh-CN" altLang="en-US" kern="100" dirty="0" smtClean="0">
                <a:latin typeface="DengXian"/>
                <a:ea typeface="宋体" panose="02010600030101010101" pitchFamily="2" charset="-122"/>
              </a:rPr>
              <a:t>编</a:t>
            </a:r>
            <a:r>
              <a:rPr lang="zh-CN" altLang="en-US" kern="100" dirty="0" smtClean="0">
                <a:latin typeface="DengXian"/>
                <a:ea typeface="宋体" panose="02010600030101010101" pitchFamily="2" charset="-122"/>
              </a:rPr>
              <a:t>制</a:t>
            </a:r>
            <a:r>
              <a:rPr lang="zh-CN" altLang="zh-CN" kern="100" dirty="0" smtClean="0">
                <a:solidFill>
                  <a:srgbClr val="FF0000"/>
                </a:solidFill>
                <a:latin typeface="DengXian"/>
                <a:ea typeface="宋体" panose="02010600030101010101" pitchFamily="2" charset="-122"/>
              </a:rPr>
              <a:t>型腔</a:t>
            </a:r>
            <a:r>
              <a:rPr lang="zh-CN" altLang="en-US" kern="100" dirty="0" smtClean="0">
                <a:solidFill>
                  <a:srgbClr val="FF0000"/>
                </a:solidFill>
                <a:latin typeface="DengXian"/>
                <a:ea typeface="宋体" panose="02010600030101010101" pitchFamily="2" charset="-122"/>
              </a:rPr>
              <a:t>铣</a:t>
            </a:r>
            <a:r>
              <a:rPr lang="zh-CN" altLang="en-US" kern="100" dirty="0">
                <a:solidFill>
                  <a:srgbClr val="FF0000"/>
                </a:solidFill>
                <a:latin typeface="DengXian"/>
                <a:ea typeface="宋体" panose="02010600030101010101" pitchFamily="2" charset="-122"/>
              </a:rPr>
              <a:t>削</a:t>
            </a:r>
            <a:r>
              <a:rPr lang="zh-CN" altLang="zh-CN" kern="100" dirty="0">
                <a:solidFill>
                  <a:srgbClr val="FF0000"/>
                </a:solidFill>
                <a:latin typeface="DengXian"/>
                <a:ea typeface="宋体" panose="02010600030101010101" pitchFamily="2" charset="-122"/>
              </a:rPr>
              <a:t>加</a:t>
            </a:r>
            <a:r>
              <a:rPr lang="zh-CN" altLang="zh-CN" kern="100" dirty="0" smtClean="0">
                <a:solidFill>
                  <a:srgbClr val="FF0000"/>
                </a:solidFill>
                <a:latin typeface="DengXian"/>
                <a:ea typeface="宋体" panose="02010600030101010101" pitchFamily="2" charset="-122"/>
              </a:rPr>
              <a:t>工</a:t>
            </a:r>
            <a:r>
              <a:rPr lang="zh-CN" altLang="en-US" kern="100" dirty="0" smtClean="0">
                <a:solidFill>
                  <a:srgbClr val="FF0000"/>
                </a:solidFill>
                <a:latin typeface="DengXian"/>
                <a:ea typeface="宋体" panose="02010600030101010101" pitchFamily="2" charset="-122"/>
              </a:rPr>
              <a:t>工艺</a:t>
            </a:r>
            <a:r>
              <a:rPr lang="zh-CN" altLang="zh-CN" kern="100" dirty="0" smtClean="0">
                <a:latin typeface="DengXian"/>
                <a:ea typeface="宋体" panose="02010600030101010101" pitchFamily="2" charset="-122"/>
              </a:rPr>
              <a:t>，</a:t>
            </a:r>
            <a:r>
              <a:rPr lang="zh-CN" altLang="en-US" kern="100" dirty="0" smtClean="0">
                <a:latin typeface="DengXian"/>
                <a:ea typeface="宋体" panose="02010600030101010101" pitchFamily="2" charset="-122"/>
              </a:rPr>
              <a:t>包括</a:t>
            </a:r>
            <a:r>
              <a:rPr lang="zh-CN" altLang="zh-CN" kern="100" dirty="0" smtClean="0">
                <a:latin typeface="DengXian"/>
                <a:ea typeface="宋体" panose="02010600030101010101" pitchFamily="2" charset="-122"/>
              </a:rPr>
              <a:t>选</a:t>
            </a:r>
            <a:r>
              <a:rPr lang="zh-CN" altLang="zh-CN" kern="100" dirty="0">
                <a:latin typeface="DengXian"/>
                <a:ea typeface="宋体" panose="02010600030101010101" pitchFamily="2" charset="-122"/>
              </a:rPr>
              <a:t>择合理的刀</a:t>
            </a:r>
            <a:r>
              <a:rPr lang="zh-CN" altLang="zh-CN" kern="100" dirty="0" smtClean="0">
                <a:latin typeface="DengXian"/>
                <a:ea typeface="宋体" panose="02010600030101010101" pitchFamily="2" charset="-122"/>
              </a:rPr>
              <a:t>具</a:t>
            </a:r>
            <a:r>
              <a:rPr lang="zh-CN" altLang="en-US" kern="100" dirty="0" smtClean="0">
                <a:latin typeface="DengXian"/>
                <a:ea typeface="宋体" panose="02010600030101010101" pitchFamily="2" charset="-122"/>
              </a:rPr>
              <a:t>、装夹方式、切削用量和走刀路线等</a:t>
            </a:r>
            <a:r>
              <a:rPr lang="zh-CN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完成凸模零件中倾斜</a:t>
            </a:r>
            <a:r>
              <a:rPr lang="zh-CN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型腔的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数控铣</a:t>
            </a:r>
            <a:r>
              <a:rPr lang="zh-CN" altLang="en-US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削编程</a:t>
            </a:r>
            <a:r>
              <a:rPr lang="zh-CN" altLang="zh-CN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在仿真软件上进行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模拟验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zh-CN" altLang="en-US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1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906867" y="623454"/>
            <a:ext cx="5822980" cy="1303867"/>
          </a:xfrm>
        </p:spPr>
        <p:txBody>
          <a:bodyPr>
            <a:normAutofit/>
          </a:bodyPr>
          <a:lstStyle/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型腔的数控铣削</a:t>
            </a:r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加工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02008" y="1702682"/>
            <a:ext cx="23487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【任务</a:t>
            </a:r>
            <a:r>
              <a:rPr lang="zh-CN" altLang="en-US" sz="28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描述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zh-CN" sz="2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693" y="1202857"/>
            <a:ext cx="2233613" cy="17383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693" y="4105901"/>
            <a:ext cx="2162175" cy="1743075"/>
          </a:xfrm>
          <a:prstGeom prst="rect">
            <a:avLst/>
          </a:prstGeom>
        </p:spPr>
      </p:pic>
      <p:sp>
        <p:nvSpPr>
          <p:cNvPr id="2" name="下箭头 1"/>
          <p:cNvSpPr/>
          <p:nvPr/>
        </p:nvSpPr>
        <p:spPr>
          <a:xfrm>
            <a:off x="9455817" y="3231304"/>
            <a:ext cx="395925" cy="5844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EB9A4C2-8504-780F-8F2F-80A5D89488A8}"/>
              </a:ext>
            </a:extLst>
          </p:cNvPr>
          <p:cNvSpPr txBox="1"/>
          <p:nvPr/>
        </p:nvSpPr>
        <p:spPr>
          <a:xfrm>
            <a:off x="1263446" y="1206628"/>
            <a:ext cx="6113206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99720" algn="just">
              <a:lnSpc>
                <a:spcPct val="150000"/>
              </a:lnSpc>
            </a:pPr>
            <a:r>
              <a:rPr lang="zh-CN" altLang="en-US" sz="2800" b="1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理解坐标旋转指令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08217960-27DE-4BE6-E56C-2229D4468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120" y="1814624"/>
            <a:ext cx="926321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98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用坐标系旋转编程功能（旋转指令）可将</a:t>
            </a:r>
            <a:r>
              <a:rPr kumimoji="0" lang="zh-CN" altLang="zh-CN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坐标系</a:t>
            </a:r>
            <a:r>
              <a:rPr kumimoji="0" lang="zh-CN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旋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转某一指定的角度，简化编程。坐标系旋转指令为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G68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G69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89EAE85B-1EDB-57CA-44F5-7958D64E9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8258" y="5819999"/>
            <a:ext cx="38788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坐标系旋转示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意图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FDDF881-C517-CF34-45D3-A8CE3B1BE33F}"/>
              </a:ext>
            </a:extLst>
          </p:cNvPr>
          <p:cNvSpPr txBox="1"/>
          <p:nvPr/>
        </p:nvSpPr>
        <p:spPr>
          <a:xfrm>
            <a:off x="624352" y="622504"/>
            <a:ext cx="3121741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kern="100">
                <a:latin typeface="Times New Roman" panose="02020603050405020304" pitchFamily="18" charset="0"/>
                <a:ea typeface="宋体" panose="02010600030101010101" pitchFamily="2" charset="-122"/>
              </a:rPr>
              <a:t>指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令学习</a:t>
            </a:r>
            <a:r>
              <a:rPr lang="zh-CN" altLang="zh-CN" sz="2800" b="1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45542" y="3182549"/>
            <a:ext cx="2269083" cy="2113915"/>
            <a:chOff x="4745542" y="3182549"/>
            <a:chExt cx="2269083" cy="211391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8DBDE9F0-2855-D33C-E6FE-E85E6DE4C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3033"/>
            <a:stretch/>
          </p:blipFill>
          <p:spPr>
            <a:xfrm>
              <a:off x="4745542" y="3182549"/>
              <a:ext cx="2269083" cy="2113915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 rot="19770042">
              <a:off x="5427310" y="3310672"/>
              <a:ext cx="977773" cy="896293"/>
              <a:chOff x="4861711" y="3612333"/>
              <a:chExt cx="977773" cy="896293"/>
            </a:xfrm>
          </p:grpSpPr>
          <p:cxnSp>
            <p:nvCxnSpPr>
              <p:cNvPr id="11" name="直接箭头连接符 10"/>
              <p:cNvCxnSpPr/>
              <p:nvPr/>
            </p:nvCxnSpPr>
            <p:spPr>
              <a:xfrm flipV="1">
                <a:off x="4861711" y="3612333"/>
                <a:ext cx="9053" cy="896293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>
                <a:off x="4870764" y="4508626"/>
                <a:ext cx="968720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 rot="19649487">
              <a:off x="6392403" y="3500635"/>
              <a:ext cx="3449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19670573">
              <a:off x="5268501" y="3333243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Y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31270" y="3182548"/>
            <a:ext cx="2306229" cy="2113915"/>
            <a:chOff x="1669175" y="3182549"/>
            <a:chExt cx="2306229" cy="2113915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8DBDE9F0-2855-D33C-E6FE-E85E6DE4C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3033"/>
            <a:stretch/>
          </p:blipFill>
          <p:spPr>
            <a:xfrm>
              <a:off x="1669175" y="3182549"/>
              <a:ext cx="2269083" cy="2113915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2643612" y="3485582"/>
              <a:ext cx="977773" cy="896293"/>
              <a:chOff x="4861711" y="3612333"/>
              <a:chExt cx="977773" cy="896293"/>
            </a:xfrm>
          </p:grpSpPr>
          <p:cxnSp>
            <p:nvCxnSpPr>
              <p:cNvPr id="31" name="直接箭头连接符 30"/>
              <p:cNvCxnSpPr/>
              <p:nvPr/>
            </p:nvCxnSpPr>
            <p:spPr>
              <a:xfrm flipV="1">
                <a:off x="4861711" y="3612333"/>
                <a:ext cx="9053" cy="896293"/>
              </a:xfrm>
              <a:prstGeom prst="straightConnector1">
                <a:avLst/>
              </a:prstGeom>
              <a:ln w="190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箭头连接符 31"/>
              <p:cNvCxnSpPr/>
              <p:nvPr/>
            </p:nvCxnSpPr>
            <p:spPr>
              <a:xfrm>
                <a:off x="4870764" y="4508626"/>
                <a:ext cx="968720" cy="0"/>
              </a:xfrm>
              <a:prstGeom prst="straightConnector1">
                <a:avLst/>
              </a:prstGeom>
              <a:ln w="1905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3630438" y="4049282"/>
              <a:ext cx="3449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B050"/>
                  </a:solidFill>
                </a:rPr>
                <a:t>X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652665" y="3282111"/>
              <a:ext cx="336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B050"/>
                  </a:solidFill>
                </a:rPr>
                <a:t>Y</a:t>
              </a:r>
              <a:endParaRPr lang="zh-CN" altLang="en-US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" name="20250423_10123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07174" y="2979077"/>
            <a:ext cx="3944191" cy="284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81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0A3D07D0-ECFA-29DA-BADC-E12FF5CD8AF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172985" y="1413957"/>
            <a:ext cx="4091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G17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G68  X</a:t>
            </a:r>
            <a:r>
              <a:rPr kumimoji="0" lang="zh-CN" altLang="es-E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＿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s-E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＿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s-E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＿ </a:t>
            </a:r>
            <a:r>
              <a:rPr kumimoji="0" lang="zh-CN" altLang="es-E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zh-CN" altLang="es-E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右大括号 2">
            <a:extLst>
              <a:ext uri="{FF2B5EF4-FFF2-40B4-BE49-F238E27FC236}">
                <a16:creationId xmlns:a16="http://schemas.microsoft.com/office/drawing/2014/main" xmlns="" id="{4F7C80A8-7D9D-0A0A-7C8E-5172F16705FE}"/>
              </a:ext>
            </a:extLst>
          </p:cNvPr>
          <p:cNvSpPr>
            <a:spLocks/>
          </p:cNvSpPr>
          <p:nvPr/>
        </p:nvSpPr>
        <p:spPr bwMode="auto">
          <a:xfrm>
            <a:off x="2787443" y="2205045"/>
            <a:ext cx="221227" cy="830996"/>
          </a:xfrm>
          <a:prstGeom prst="rightBrace">
            <a:avLst>
              <a:gd name="adj1" fmla="val 28889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29F2B19-ED22-7303-AD1D-4649EFB31F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695570" y="1739385"/>
            <a:ext cx="5187829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defTabSz="914400">
              <a:lnSpc>
                <a:spcPct val="150000"/>
              </a:lnSpc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   </a:t>
            </a:r>
          </a:p>
          <a:p>
            <a:pPr lvl="0" defTabSz="914400">
              <a:lnSpc>
                <a:spcPct val="150000"/>
              </a:lnSpc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G69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D9CC7C-69C4-4983-D9AC-2AF77AFDBDA8}"/>
              </a:ext>
            </a:extLst>
          </p:cNvPr>
          <p:cNvSpPr txBox="1"/>
          <p:nvPr/>
        </p:nvSpPr>
        <p:spPr>
          <a:xfrm>
            <a:off x="829596" y="830033"/>
            <a:ext cx="6113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指令格式：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1179FC2-C4B3-D0A7-1086-9832F8CC29E1}"/>
              </a:ext>
            </a:extLst>
          </p:cNvPr>
          <p:cNvSpPr txBox="1"/>
          <p:nvPr/>
        </p:nvSpPr>
        <p:spPr>
          <a:xfrm>
            <a:off x="1078720" y="4482608"/>
            <a:ext cx="10034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tabLst>
                <a:tab pos="4295775" algn="l"/>
              </a:tabLst>
            </a:pPr>
            <a:r>
              <a:rPr lang="en-US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 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＿ </a:t>
            </a:r>
            <a:r>
              <a:rPr lang="zh-CN" altLang="zh-CN" sz="2400" kern="1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坐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标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系旋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转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的旋转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心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坐标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6579C2-1E03-7AD2-CABF-C51D8B6074D3}"/>
              </a:ext>
            </a:extLst>
          </p:cNvPr>
          <p:cNvSpPr txBox="1"/>
          <p:nvPr/>
        </p:nvSpPr>
        <p:spPr>
          <a:xfrm>
            <a:off x="829596" y="3759845"/>
            <a:ext cx="6113206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tabLst>
                <a:tab pos="4295775" algn="l"/>
              </a:tabLs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参数说明</a:t>
            </a:r>
            <a:r>
              <a:rPr lang="en-US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9770" y="1445411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</a:pPr>
            <a:r>
              <a:rPr lang="zh-CN" altLang="es-E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建立坐标系旋转</a:t>
            </a:r>
            <a:endParaRPr lang="zh-CN" altLang="es-ES" sz="2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2495" y="343433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048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取消坐标系旋转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3191" y="2257903"/>
            <a:ext cx="3570208" cy="5762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坐标系旋转后的走刀轨迹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8720" y="4976049"/>
            <a:ext cx="9894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tabLst>
                <a:tab pos="4295775" algn="l"/>
              </a:tabLst>
            </a:pPr>
            <a:r>
              <a:rPr lang="en-US" altLang="zh-CN" sz="2400" kern="1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zh-CN" sz="2400" kern="1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 ：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旋转角度，逆时针旋转时为“＋”，顺时针旋转时为“－”。</a:t>
            </a:r>
            <a:endParaRPr lang="en-US" altLang="zh-CN" sz="2400" kern="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  <a:tabLst>
                <a:tab pos="4295775" algn="l"/>
              </a:tabLst>
            </a:pP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有效范围</a:t>
            </a:r>
            <a:r>
              <a:rPr lang="zh-CN" altLang="en-US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-360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°≤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≤</a:t>
            </a:r>
            <a:r>
              <a:rPr lang="en-US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360</a:t>
            </a:r>
            <a:r>
              <a:rPr lang="zh-CN" altLang="zh-CN" sz="2400" kern="100">
                <a:latin typeface="Times New Roman" panose="02020603050405020304" pitchFamily="18" charset="0"/>
                <a:ea typeface="宋体" panose="02010600030101010101" pitchFamily="2" charset="-122"/>
              </a:rPr>
              <a:t>°。</a:t>
            </a:r>
            <a:endParaRPr lang="zh-CN" altLang="zh-CN" sz="24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20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10" grpId="0"/>
      <p:bldP spid="5" grpId="0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22ECE42-B8D0-26C6-5DD8-62F4566C91EC}"/>
              </a:ext>
            </a:extLst>
          </p:cNvPr>
          <p:cNvSpPr txBox="1"/>
          <p:nvPr/>
        </p:nvSpPr>
        <p:spPr>
          <a:xfrm>
            <a:off x="1223092" y="1983606"/>
            <a:ext cx="97155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tabLst>
                <a:tab pos="4295775" algn="l"/>
              </a:tabLst>
            </a:pPr>
            <a:r>
              <a:rPr lang="en-US" altLang="zh-CN" sz="20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0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平面选择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G17/G18/G19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只能在坐标系旋转代码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G68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之前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指定。</a:t>
            </a:r>
          </a:p>
          <a:p>
            <a:pPr indent="304800" algn="just">
              <a:lnSpc>
                <a:spcPct val="150000"/>
              </a:lnSpc>
              <a:tabLst>
                <a:tab pos="4295775" algn="l"/>
              </a:tabLst>
            </a:pPr>
            <a:r>
              <a:rPr lang="en-US" altLang="zh-CN" sz="20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0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取消坐标系旋转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G69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后，第一个移动指令必须用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绝对值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编程</a:t>
            </a:r>
            <a:r>
              <a:rPr lang="zh-CN" altLang="zh-CN" sz="20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FDDF881-C517-CF34-45D3-A8CE3B1BE33F}"/>
              </a:ext>
            </a:extLst>
          </p:cNvPr>
          <p:cNvSpPr txBox="1"/>
          <p:nvPr/>
        </p:nvSpPr>
        <p:spPr>
          <a:xfrm>
            <a:off x="624352" y="622504"/>
            <a:ext cx="43667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编程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知识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拓展</a:t>
            </a:r>
            <a:r>
              <a:rPr lang="zh-CN" altLang="zh-CN" sz="2800" b="1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49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FDDF881-C517-CF34-45D3-A8CE3B1BE33F}"/>
              </a:ext>
            </a:extLst>
          </p:cNvPr>
          <p:cNvSpPr txBox="1"/>
          <p:nvPr/>
        </p:nvSpPr>
        <p:spPr>
          <a:xfrm>
            <a:off x="624352" y="622504"/>
            <a:ext cx="4366748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>
                <a:latin typeface="Times New Roman" panose="02020603050405020304" pitchFamily="18" charset="0"/>
                <a:ea typeface="宋体" panose="02010600030101010101" pitchFamily="2" charset="-122"/>
              </a:rPr>
              <a:t>【任务实施】</a:t>
            </a:r>
            <a:endParaRPr lang="zh-CN" altLang="zh-CN" sz="2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铣削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39348" y="1279350"/>
            <a:ext cx="8834092" cy="487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72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C36C694-27C9-E046-EB88-416B44452CB2}"/>
              </a:ext>
            </a:extLst>
          </p:cNvPr>
          <p:cNvSpPr txBox="1"/>
          <p:nvPr/>
        </p:nvSpPr>
        <p:spPr>
          <a:xfrm>
            <a:off x="985258" y="1243001"/>
            <a:ext cx="62053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en-US" altLang="zh-CN" sz="2800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型腔的类型及特点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C969F95-CBC5-52D9-0B56-ED8D10D0ADF1}"/>
              </a:ext>
            </a:extLst>
          </p:cNvPr>
          <p:cNvSpPr txBox="1"/>
          <p:nvPr/>
        </p:nvSpPr>
        <p:spPr>
          <a:xfrm>
            <a:off x="1109816" y="2143353"/>
            <a:ext cx="2903384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简单型腔</a:t>
            </a:r>
          </a:p>
          <a:p>
            <a:pPr indent="304800" algn="just">
              <a:lnSpc>
                <a:spcPct val="150000"/>
              </a:lnSpc>
            </a:pPr>
            <a:r>
              <a:rPr lang="zh-CN" altLang="zh-CN" sz="20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zh-CN" altLang="zh-CN" sz="2000" b="1" kern="1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岛屿型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腔</a:t>
            </a:r>
          </a:p>
          <a:p>
            <a:pPr indent="304800" algn="just">
              <a:lnSpc>
                <a:spcPct val="150000"/>
              </a:lnSpc>
            </a:pPr>
            <a:r>
              <a:rPr lang="zh-CN" altLang="zh-CN" sz="2000" kern="10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有</a:t>
            </a:r>
            <a:r>
              <a:rPr lang="zh-CN" altLang="zh-CN" sz="2000" b="1" kern="1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槽型</a:t>
            </a:r>
            <a:r>
              <a:rPr lang="zh-CN" altLang="zh-CN" sz="2000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腔</a:t>
            </a:r>
            <a:endParaRPr lang="en-US" altLang="zh-CN" sz="20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304800" algn="just">
              <a:lnSpc>
                <a:spcPct val="150000"/>
              </a:lnSpc>
            </a:pP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FDDF881-C517-CF34-45D3-A8CE3B1BE33F}"/>
              </a:ext>
            </a:extLst>
          </p:cNvPr>
          <p:cNvSpPr txBox="1"/>
          <p:nvPr/>
        </p:nvSpPr>
        <p:spPr>
          <a:xfrm>
            <a:off x="624352" y="622504"/>
            <a:ext cx="43667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型腔加工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宋体" panose="02010600030101010101" pitchFamily="2" charset="-122"/>
              </a:rPr>
              <a:t>工</a:t>
            </a:r>
            <a:r>
              <a:rPr lang="zh-CN" altLang="zh-CN" sz="28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艺知</a:t>
            </a:r>
            <a:r>
              <a:rPr lang="zh-CN" altLang="zh-CN" sz="2800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识</a:t>
            </a:r>
            <a:r>
              <a:rPr lang="zh-CN" altLang="zh-CN" sz="2800" b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1152" y="2143353"/>
            <a:ext cx="2117747" cy="18582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343" y="2143353"/>
            <a:ext cx="21621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52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5623</TotalTime>
  <Words>1798</Words>
  <Application>Microsoft Office PowerPoint</Application>
  <PresentationFormat>宽屏</PresentationFormat>
  <Paragraphs>339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等线</vt:lpstr>
      <vt:lpstr>等线</vt:lpstr>
      <vt:lpstr>方正舒体</vt:lpstr>
      <vt:lpstr>仿宋</vt:lpstr>
      <vt:lpstr>楷体</vt:lpstr>
      <vt:lpstr>宋体</vt:lpstr>
      <vt:lpstr>微软雅黑</vt:lpstr>
      <vt:lpstr>Arial</vt:lpstr>
      <vt:lpstr>Garamond</vt:lpstr>
      <vt:lpstr>Times New Roman</vt:lpstr>
      <vt:lpstr>环保</vt:lpstr>
      <vt:lpstr>数控加工工艺与编程技术基础</vt:lpstr>
      <vt:lpstr>PowerPoint 演示文稿</vt:lpstr>
      <vt:lpstr>PowerPoint 演示文稿</vt:lpstr>
      <vt:lpstr>任务4  型腔的数控铣削加工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数控加工工艺与编程技术基础</dc:title>
  <dc:creator>Administrator</dc:creator>
  <cp:lastModifiedBy>Administrator</cp:lastModifiedBy>
  <cp:revision>113</cp:revision>
  <dcterms:created xsi:type="dcterms:W3CDTF">2024-01-31T23:49:18Z</dcterms:created>
  <dcterms:modified xsi:type="dcterms:W3CDTF">2025-05-20T14:41:44Z</dcterms:modified>
</cp:coreProperties>
</file>