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341" r:id="rId5"/>
    <p:sldId id="340" r:id="rId6"/>
    <p:sldId id="304" r:id="rId7"/>
    <p:sldId id="305" r:id="rId8"/>
    <p:sldId id="308" r:id="rId9"/>
    <p:sldId id="344" r:id="rId10"/>
    <p:sldId id="293" r:id="rId11"/>
    <p:sldId id="311" r:id="rId12"/>
    <p:sldId id="334" r:id="rId13"/>
    <p:sldId id="317" r:id="rId14"/>
    <p:sldId id="362" r:id="rId15"/>
    <p:sldId id="336" r:id="rId16"/>
    <p:sldId id="364" r:id="rId17"/>
    <p:sldId id="363" r:id="rId18"/>
    <p:sldId id="338" r:id="rId19"/>
    <p:sldId id="345" r:id="rId20"/>
    <p:sldId id="332" r:id="rId21"/>
    <p:sldId id="323" r:id="rId22"/>
    <p:sldId id="324" r:id="rId23"/>
    <p:sldId id="366" r:id="rId24"/>
    <p:sldId id="361" r:id="rId25"/>
    <p:sldId id="360" r:id="rId26"/>
  </p:sldIdLst>
  <p:sldSz cx="12192000" cy="6858000"/>
  <p:notesSz cx="9144000" cy="6858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348" y="-360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8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B8711-3404-48D5-B695-23163E12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632BE-5F5E-41EA-992C-A2AB2C6A55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793ACE-3F26-423C-950F-85FD676941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AD5DC-D5B3-41F0-BA90-168FEF5A76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AD5DC-D5B3-41F0-BA90-168FEF5A76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0659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0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2E86CB-C21F-4D41-A45D-FA500D5656D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6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910AA57-42AB-4FCB-8B26-B511B3C5B74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90ACC0-BF88-44E0-AF46-AF98B021F3B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DA789F-C735-4568-8A45-3E11F859C77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C01C1-69CC-4507-AABC-91E477391AA0}" type="slidenum">
              <a:rPr lang="en-US" altLang="zh-CN" sz="1500"/>
            </a:fld>
            <a:endParaRPr lang="en-US" altLang="zh-CN"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Tx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9F5923-CC40-4A04-906F-F9AFD24F4DF4}" type="slidenum">
              <a:rPr lang="en-US" altLang="zh-CN" sz="1500"/>
            </a:fld>
            <a:endParaRPr lang="en-US" altLang="zh-CN" sz="1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AD5DC-D5B3-41F0-BA90-168FEF5A76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AD5DC-D5B3-41F0-BA90-168FEF5A76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4CF765-8ECB-4452-86FB-9F8EDE35BB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4CF765-8ECB-4452-86FB-9F8EDE35BB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AD5DC-D5B3-41F0-BA90-168FEF5A76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20" y="1"/>
            <a:ext cx="6281481" cy="6857143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8572529" y="5747622"/>
            <a:ext cx="3255433" cy="586317"/>
          </a:xfrm>
          <a:custGeom>
            <a:avLst/>
            <a:gdLst/>
            <a:ahLst/>
            <a:cxnLst/>
            <a:rect l="l" t="t" r="r" b="b"/>
            <a:pathLst>
              <a:path w="2441801" h="439113">
                <a:moveTo>
                  <a:pt x="1602843" y="275616"/>
                </a:moveTo>
                <a:cubicBezTo>
                  <a:pt x="1595141" y="275616"/>
                  <a:pt x="1588778" y="278421"/>
                  <a:pt x="1583755" y="284030"/>
                </a:cubicBezTo>
                <a:cubicBezTo>
                  <a:pt x="1578733" y="289639"/>
                  <a:pt x="1576263" y="297257"/>
                  <a:pt x="1576347" y="306884"/>
                </a:cubicBezTo>
                <a:lnTo>
                  <a:pt x="1629088" y="306884"/>
                </a:lnTo>
                <a:cubicBezTo>
                  <a:pt x="1628836" y="296671"/>
                  <a:pt x="1626199" y="288906"/>
                  <a:pt x="1621176" y="283590"/>
                </a:cubicBezTo>
                <a:cubicBezTo>
                  <a:pt x="1616154" y="278274"/>
                  <a:pt x="1610042" y="275616"/>
                  <a:pt x="1602843" y="275616"/>
                </a:cubicBezTo>
                <a:close/>
                <a:moveTo>
                  <a:pt x="1930851" y="251632"/>
                </a:moveTo>
                <a:lnTo>
                  <a:pt x="1966137" y="251632"/>
                </a:lnTo>
                <a:lnTo>
                  <a:pt x="1966137" y="384991"/>
                </a:lnTo>
                <a:lnTo>
                  <a:pt x="1930851" y="384991"/>
                </a:lnTo>
                <a:close/>
                <a:moveTo>
                  <a:pt x="2287782" y="248618"/>
                </a:moveTo>
                <a:cubicBezTo>
                  <a:pt x="2291801" y="248618"/>
                  <a:pt x="2295746" y="249173"/>
                  <a:pt x="2299618" y="250282"/>
                </a:cubicBezTo>
                <a:lnTo>
                  <a:pt x="2305068" y="252669"/>
                </a:lnTo>
                <a:lnTo>
                  <a:pt x="2304674" y="251632"/>
                </a:lnTo>
                <a:lnTo>
                  <a:pt x="2342221" y="251632"/>
                </a:lnTo>
                <a:lnTo>
                  <a:pt x="2374116" y="346314"/>
                </a:lnTo>
                <a:lnTo>
                  <a:pt x="2405259" y="251632"/>
                </a:lnTo>
                <a:lnTo>
                  <a:pt x="2441801" y="251632"/>
                </a:lnTo>
                <a:lnTo>
                  <a:pt x="2394711" y="379968"/>
                </a:lnTo>
                <a:lnTo>
                  <a:pt x="2386297" y="403199"/>
                </a:lnTo>
                <a:cubicBezTo>
                  <a:pt x="2383200" y="410985"/>
                  <a:pt x="2380249" y="416929"/>
                  <a:pt x="2377444" y="421031"/>
                </a:cubicBezTo>
                <a:cubicBezTo>
                  <a:pt x="2374640" y="425133"/>
                  <a:pt x="2371417" y="428461"/>
                  <a:pt x="2367775" y="431014"/>
                </a:cubicBezTo>
                <a:cubicBezTo>
                  <a:pt x="2364133" y="433567"/>
                  <a:pt x="2359655" y="435555"/>
                  <a:pt x="2354339" y="436979"/>
                </a:cubicBezTo>
                <a:cubicBezTo>
                  <a:pt x="2349023" y="438402"/>
                  <a:pt x="2343016" y="439113"/>
                  <a:pt x="2336319" y="439113"/>
                </a:cubicBezTo>
                <a:cubicBezTo>
                  <a:pt x="2329538" y="439113"/>
                  <a:pt x="2322882" y="438402"/>
                  <a:pt x="2316353" y="436979"/>
                </a:cubicBezTo>
                <a:lnTo>
                  <a:pt x="2313213" y="409352"/>
                </a:lnTo>
                <a:cubicBezTo>
                  <a:pt x="2318738" y="410441"/>
                  <a:pt x="2323720" y="410985"/>
                  <a:pt x="2328157" y="410985"/>
                </a:cubicBezTo>
                <a:cubicBezTo>
                  <a:pt x="2336361" y="410985"/>
                  <a:pt x="2342430" y="408578"/>
                  <a:pt x="2346365" y="403764"/>
                </a:cubicBezTo>
                <a:cubicBezTo>
                  <a:pt x="2350299" y="398951"/>
                  <a:pt x="2353313" y="392819"/>
                  <a:pt x="2355406" y="385368"/>
                </a:cubicBezTo>
                <a:lnTo>
                  <a:pt x="2308616" y="262024"/>
                </a:lnTo>
                <a:lnTo>
                  <a:pt x="2300088" y="286039"/>
                </a:lnTo>
                <a:cubicBezTo>
                  <a:pt x="2294145" y="282188"/>
                  <a:pt x="2288619" y="280263"/>
                  <a:pt x="2283513" y="280263"/>
                </a:cubicBezTo>
                <a:cubicBezTo>
                  <a:pt x="2278573" y="280263"/>
                  <a:pt x="2274388" y="281623"/>
                  <a:pt x="2270955" y="284344"/>
                </a:cubicBezTo>
                <a:cubicBezTo>
                  <a:pt x="2267523" y="287064"/>
                  <a:pt x="2264823" y="291983"/>
                  <a:pt x="2262856" y="299099"/>
                </a:cubicBezTo>
                <a:cubicBezTo>
                  <a:pt x="2260888" y="306214"/>
                  <a:pt x="2259905" y="321116"/>
                  <a:pt x="2259905" y="343803"/>
                </a:cubicBezTo>
                <a:lnTo>
                  <a:pt x="2259905" y="384991"/>
                </a:lnTo>
                <a:lnTo>
                  <a:pt x="2224619" y="384991"/>
                </a:lnTo>
                <a:lnTo>
                  <a:pt x="2224619" y="251632"/>
                </a:lnTo>
                <a:lnTo>
                  <a:pt x="2257393" y="251632"/>
                </a:lnTo>
                <a:lnTo>
                  <a:pt x="2257393" y="270593"/>
                </a:lnTo>
                <a:cubicBezTo>
                  <a:pt x="2263002" y="261636"/>
                  <a:pt x="2268046" y="255734"/>
                  <a:pt x="2272525" y="252887"/>
                </a:cubicBezTo>
                <a:cubicBezTo>
                  <a:pt x="2277004" y="250041"/>
                  <a:pt x="2282090" y="248618"/>
                  <a:pt x="2287782" y="248618"/>
                </a:cubicBezTo>
                <a:close/>
                <a:moveTo>
                  <a:pt x="2046123" y="248618"/>
                </a:moveTo>
                <a:cubicBezTo>
                  <a:pt x="2064373" y="248618"/>
                  <a:pt x="2077935" y="251590"/>
                  <a:pt x="2086808" y="257534"/>
                </a:cubicBezTo>
                <a:cubicBezTo>
                  <a:pt x="2095682" y="263478"/>
                  <a:pt x="2101794" y="272268"/>
                  <a:pt x="2105142" y="283904"/>
                </a:cubicBezTo>
                <a:lnTo>
                  <a:pt x="2071865" y="290057"/>
                </a:lnTo>
                <a:cubicBezTo>
                  <a:pt x="2070442" y="284867"/>
                  <a:pt x="2067742" y="280890"/>
                  <a:pt x="2063766" y="278128"/>
                </a:cubicBezTo>
                <a:cubicBezTo>
                  <a:pt x="2059789" y="275365"/>
                  <a:pt x="2054117" y="273984"/>
                  <a:pt x="2046750" y="273984"/>
                </a:cubicBezTo>
                <a:cubicBezTo>
                  <a:pt x="2037458" y="273984"/>
                  <a:pt x="2030803" y="275281"/>
                  <a:pt x="2026784" y="277877"/>
                </a:cubicBezTo>
                <a:cubicBezTo>
                  <a:pt x="2024105" y="279718"/>
                  <a:pt x="2022766" y="282104"/>
                  <a:pt x="2022766" y="285034"/>
                </a:cubicBezTo>
                <a:cubicBezTo>
                  <a:pt x="2022766" y="287546"/>
                  <a:pt x="2023938" y="289681"/>
                  <a:pt x="2026282" y="291439"/>
                </a:cubicBezTo>
                <a:cubicBezTo>
                  <a:pt x="2029463" y="293783"/>
                  <a:pt x="2040451" y="297089"/>
                  <a:pt x="2059245" y="301359"/>
                </a:cubicBezTo>
                <a:cubicBezTo>
                  <a:pt x="2078039" y="305628"/>
                  <a:pt x="2091162" y="310861"/>
                  <a:pt x="2098612" y="317056"/>
                </a:cubicBezTo>
                <a:cubicBezTo>
                  <a:pt x="2105979" y="323334"/>
                  <a:pt x="2109663" y="332083"/>
                  <a:pt x="2109663" y="343301"/>
                </a:cubicBezTo>
                <a:cubicBezTo>
                  <a:pt x="2109663" y="355523"/>
                  <a:pt x="2104556" y="366029"/>
                  <a:pt x="2094343" y="374820"/>
                </a:cubicBezTo>
                <a:cubicBezTo>
                  <a:pt x="2084130" y="383610"/>
                  <a:pt x="2069019" y="388005"/>
                  <a:pt x="2049011" y="388005"/>
                </a:cubicBezTo>
                <a:cubicBezTo>
                  <a:pt x="2030844" y="388005"/>
                  <a:pt x="2016466" y="384321"/>
                  <a:pt x="2005876" y="376954"/>
                </a:cubicBezTo>
                <a:cubicBezTo>
                  <a:pt x="1995286" y="369587"/>
                  <a:pt x="1988359" y="359583"/>
                  <a:pt x="1985094" y="346942"/>
                </a:cubicBezTo>
                <a:lnTo>
                  <a:pt x="2020506" y="341543"/>
                </a:lnTo>
                <a:cubicBezTo>
                  <a:pt x="2022012" y="348407"/>
                  <a:pt x="2025068" y="353619"/>
                  <a:pt x="2029672" y="357176"/>
                </a:cubicBezTo>
                <a:cubicBezTo>
                  <a:pt x="2034277" y="360734"/>
                  <a:pt x="2040723" y="362513"/>
                  <a:pt x="2049011" y="362513"/>
                </a:cubicBezTo>
                <a:cubicBezTo>
                  <a:pt x="2058136" y="362513"/>
                  <a:pt x="2065000" y="360839"/>
                  <a:pt x="2069605" y="357490"/>
                </a:cubicBezTo>
                <a:cubicBezTo>
                  <a:pt x="2072702" y="355146"/>
                  <a:pt x="2074251" y="352007"/>
                  <a:pt x="2074251" y="348072"/>
                </a:cubicBezTo>
                <a:cubicBezTo>
                  <a:pt x="2074251" y="345393"/>
                  <a:pt x="2073414" y="343175"/>
                  <a:pt x="2071740" y="341417"/>
                </a:cubicBezTo>
                <a:cubicBezTo>
                  <a:pt x="2069982" y="339743"/>
                  <a:pt x="2066047" y="338194"/>
                  <a:pt x="2059936" y="336771"/>
                </a:cubicBezTo>
                <a:cubicBezTo>
                  <a:pt x="2031472" y="330492"/>
                  <a:pt x="2013432" y="324758"/>
                  <a:pt x="2005813" y="319567"/>
                </a:cubicBezTo>
                <a:cubicBezTo>
                  <a:pt x="1995265" y="312368"/>
                  <a:pt x="1989991" y="302364"/>
                  <a:pt x="1989991" y="289555"/>
                </a:cubicBezTo>
                <a:cubicBezTo>
                  <a:pt x="1989991" y="278002"/>
                  <a:pt x="1994554" y="268291"/>
                  <a:pt x="2003679" y="260422"/>
                </a:cubicBezTo>
                <a:cubicBezTo>
                  <a:pt x="2012804" y="252553"/>
                  <a:pt x="2026952" y="248618"/>
                  <a:pt x="2046123" y="248618"/>
                </a:cubicBezTo>
                <a:close/>
                <a:moveTo>
                  <a:pt x="1764177" y="248618"/>
                </a:moveTo>
                <a:cubicBezTo>
                  <a:pt x="1772716" y="248618"/>
                  <a:pt x="1780125" y="250376"/>
                  <a:pt x="1786404" y="253892"/>
                </a:cubicBezTo>
                <a:cubicBezTo>
                  <a:pt x="1792682" y="257408"/>
                  <a:pt x="1797831" y="262724"/>
                  <a:pt x="1801849" y="269840"/>
                </a:cubicBezTo>
                <a:cubicBezTo>
                  <a:pt x="1807709" y="262724"/>
                  <a:pt x="1814030" y="257408"/>
                  <a:pt x="1820811" y="253892"/>
                </a:cubicBezTo>
                <a:cubicBezTo>
                  <a:pt x="1827592" y="250376"/>
                  <a:pt x="1834833" y="248618"/>
                  <a:pt x="1842535" y="248618"/>
                </a:cubicBezTo>
                <a:cubicBezTo>
                  <a:pt x="1852330" y="248618"/>
                  <a:pt x="1860618" y="250606"/>
                  <a:pt x="1867399" y="254583"/>
                </a:cubicBezTo>
                <a:cubicBezTo>
                  <a:pt x="1874180" y="258559"/>
                  <a:pt x="1879244" y="264398"/>
                  <a:pt x="1882593" y="272100"/>
                </a:cubicBezTo>
                <a:cubicBezTo>
                  <a:pt x="1885021" y="277793"/>
                  <a:pt x="1886235" y="287002"/>
                  <a:pt x="1886235" y="299726"/>
                </a:cubicBezTo>
                <a:lnTo>
                  <a:pt x="1886235" y="384991"/>
                </a:lnTo>
                <a:lnTo>
                  <a:pt x="1850948" y="384991"/>
                </a:lnTo>
                <a:lnTo>
                  <a:pt x="1850948" y="308768"/>
                </a:lnTo>
                <a:cubicBezTo>
                  <a:pt x="1850948" y="295541"/>
                  <a:pt x="1849735" y="287002"/>
                  <a:pt x="1847307" y="283151"/>
                </a:cubicBezTo>
                <a:cubicBezTo>
                  <a:pt x="1844042" y="278128"/>
                  <a:pt x="1839019" y="275616"/>
                  <a:pt x="1832238" y="275616"/>
                </a:cubicBezTo>
                <a:cubicBezTo>
                  <a:pt x="1827299" y="275616"/>
                  <a:pt x="1822653" y="277123"/>
                  <a:pt x="1818299" y="280137"/>
                </a:cubicBezTo>
                <a:cubicBezTo>
                  <a:pt x="1813946" y="283151"/>
                  <a:pt x="1810807" y="287567"/>
                  <a:pt x="1808881" y="293385"/>
                </a:cubicBezTo>
                <a:cubicBezTo>
                  <a:pt x="1806956" y="299203"/>
                  <a:pt x="1805993" y="308391"/>
                  <a:pt x="1805993" y="320948"/>
                </a:cubicBezTo>
                <a:lnTo>
                  <a:pt x="1805993" y="384991"/>
                </a:lnTo>
                <a:lnTo>
                  <a:pt x="1770707" y="384991"/>
                </a:lnTo>
                <a:lnTo>
                  <a:pt x="1770707" y="311907"/>
                </a:lnTo>
                <a:cubicBezTo>
                  <a:pt x="1770707" y="298931"/>
                  <a:pt x="1770079" y="290560"/>
                  <a:pt x="1768823" y="286792"/>
                </a:cubicBezTo>
                <a:cubicBezTo>
                  <a:pt x="1767568" y="283025"/>
                  <a:pt x="1765621" y="280221"/>
                  <a:pt x="1762984" y="278379"/>
                </a:cubicBezTo>
                <a:cubicBezTo>
                  <a:pt x="1760347" y="276537"/>
                  <a:pt x="1756768" y="275616"/>
                  <a:pt x="1752248" y="275616"/>
                </a:cubicBezTo>
                <a:cubicBezTo>
                  <a:pt x="1746806" y="275616"/>
                  <a:pt x="1741909" y="277081"/>
                  <a:pt x="1737555" y="280011"/>
                </a:cubicBezTo>
                <a:cubicBezTo>
                  <a:pt x="1733202" y="282941"/>
                  <a:pt x="1730084" y="287169"/>
                  <a:pt x="1728200" y="292694"/>
                </a:cubicBezTo>
                <a:cubicBezTo>
                  <a:pt x="1726317" y="298220"/>
                  <a:pt x="1725375" y="307386"/>
                  <a:pt x="1725375" y="320195"/>
                </a:cubicBezTo>
                <a:lnTo>
                  <a:pt x="1725375" y="384991"/>
                </a:lnTo>
                <a:lnTo>
                  <a:pt x="1690089" y="384991"/>
                </a:lnTo>
                <a:lnTo>
                  <a:pt x="1690089" y="251632"/>
                </a:lnTo>
                <a:lnTo>
                  <a:pt x="1722612" y="251632"/>
                </a:lnTo>
                <a:lnTo>
                  <a:pt x="1722612" y="269840"/>
                </a:lnTo>
                <a:cubicBezTo>
                  <a:pt x="1734249" y="255692"/>
                  <a:pt x="1748104" y="248618"/>
                  <a:pt x="1764177" y="248618"/>
                </a:cubicBezTo>
                <a:close/>
                <a:moveTo>
                  <a:pt x="1600708" y="248618"/>
                </a:moveTo>
                <a:cubicBezTo>
                  <a:pt x="1620549" y="248618"/>
                  <a:pt x="1636203" y="255169"/>
                  <a:pt x="1647673" y="268270"/>
                </a:cubicBezTo>
                <a:cubicBezTo>
                  <a:pt x="1659142" y="281372"/>
                  <a:pt x="1664625" y="301443"/>
                  <a:pt x="1664123" y="328483"/>
                </a:cubicBezTo>
                <a:lnTo>
                  <a:pt x="1575719" y="328483"/>
                </a:lnTo>
                <a:cubicBezTo>
                  <a:pt x="1575970" y="338947"/>
                  <a:pt x="1578816" y="347089"/>
                  <a:pt x="1584258" y="352907"/>
                </a:cubicBezTo>
                <a:cubicBezTo>
                  <a:pt x="1589699" y="358725"/>
                  <a:pt x="1596480" y="361634"/>
                  <a:pt x="1604601" y="361634"/>
                </a:cubicBezTo>
                <a:cubicBezTo>
                  <a:pt x="1610126" y="361634"/>
                  <a:pt x="1614772" y="360127"/>
                  <a:pt x="1618539" y="357114"/>
                </a:cubicBezTo>
                <a:cubicBezTo>
                  <a:pt x="1622307" y="354100"/>
                  <a:pt x="1625153" y="349244"/>
                  <a:pt x="1627078" y="342547"/>
                </a:cubicBezTo>
                <a:lnTo>
                  <a:pt x="1662239" y="348449"/>
                </a:lnTo>
                <a:cubicBezTo>
                  <a:pt x="1657718" y="361341"/>
                  <a:pt x="1650582" y="371157"/>
                  <a:pt x="1640829" y="377896"/>
                </a:cubicBezTo>
                <a:cubicBezTo>
                  <a:pt x="1631076" y="384635"/>
                  <a:pt x="1618874" y="388005"/>
                  <a:pt x="1604224" y="388005"/>
                </a:cubicBezTo>
                <a:cubicBezTo>
                  <a:pt x="1581035" y="388005"/>
                  <a:pt x="1563873" y="380429"/>
                  <a:pt x="1552739" y="365276"/>
                </a:cubicBezTo>
                <a:cubicBezTo>
                  <a:pt x="1543949" y="353137"/>
                  <a:pt x="1539554" y="337817"/>
                  <a:pt x="1539554" y="319316"/>
                </a:cubicBezTo>
                <a:cubicBezTo>
                  <a:pt x="1539554" y="297215"/>
                  <a:pt x="1545330" y="279907"/>
                  <a:pt x="1556883" y="267391"/>
                </a:cubicBezTo>
                <a:cubicBezTo>
                  <a:pt x="1568435" y="254876"/>
                  <a:pt x="1583044" y="248618"/>
                  <a:pt x="1600708" y="248618"/>
                </a:cubicBezTo>
                <a:close/>
                <a:moveTo>
                  <a:pt x="2177445" y="204542"/>
                </a:moveTo>
                <a:lnTo>
                  <a:pt x="2177445" y="251632"/>
                </a:lnTo>
                <a:lnTo>
                  <a:pt x="2201555" y="251632"/>
                </a:lnTo>
                <a:lnTo>
                  <a:pt x="2201555" y="279760"/>
                </a:lnTo>
                <a:lnTo>
                  <a:pt x="2177445" y="279760"/>
                </a:lnTo>
                <a:lnTo>
                  <a:pt x="2177445" y="333506"/>
                </a:lnTo>
                <a:cubicBezTo>
                  <a:pt x="2177445" y="344389"/>
                  <a:pt x="2177675" y="350730"/>
                  <a:pt x="2178135" y="352530"/>
                </a:cubicBezTo>
                <a:cubicBezTo>
                  <a:pt x="2178596" y="354330"/>
                  <a:pt x="2179642" y="355816"/>
                  <a:pt x="2181275" y="356988"/>
                </a:cubicBezTo>
                <a:cubicBezTo>
                  <a:pt x="2182907" y="358160"/>
                  <a:pt x="2184895" y="358746"/>
                  <a:pt x="2187240" y="358746"/>
                </a:cubicBezTo>
                <a:cubicBezTo>
                  <a:pt x="2190504" y="358746"/>
                  <a:pt x="2195234" y="357616"/>
                  <a:pt x="2201429" y="355356"/>
                </a:cubicBezTo>
                <a:lnTo>
                  <a:pt x="2204443" y="382731"/>
                </a:lnTo>
                <a:cubicBezTo>
                  <a:pt x="2196239" y="386247"/>
                  <a:pt x="2186947" y="388005"/>
                  <a:pt x="2176566" y="388005"/>
                </a:cubicBezTo>
                <a:cubicBezTo>
                  <a:pt x="2170203" y="388005"/>
                  <a:pt x="2164469" y="386937"/>
                  <a:pt x="2159362" y="384803"/>
                </a:cubicBezTo>
                <a:cubicBezTo>
                  <a:pt x="2154255" y="382668"/>
                  <a:pt x="2150509" y="379905"/>
                  <a:pt x="2148123" y="376515"/>
                </a:cubicBezTo>
                <a:cubicBezTo>
                  <a:pt x="2145737" y="373124"/>
                  <a:pt x="2144084" y="368541"/>
                  <a:pt x="2143163" y="362764"/>
                </a:cubicBezTo>
                <a:cubicBezTo>
                  <a:pt x="2142410" y="358662"/>
                  <a:pt x="2142033" y="350375"/>
                  <a:pt x="2142033" y="337901"/>
                </a:cubicBezTo>
                <a:lnTo>
                  <a:pt x="2142033" y="279760"/>
                </a:lnTo>
                <a:lnTo>
                  <a:pt x="2125834" y="279760"/>
                </a:lnTo>
                <a:lnTo>
                  <a:pt x="2125834" y="251632"/>
                </a:lnTo>
                <a:lnTo>
                  <a:pt x="2142033" y="251632"/>
                </a:lnTo>
                <a:lnTo>
                  <a:pt x="2142033" y="225136"/>
                </a:lnTo>
                <a:close/>
                <a:moveTo>
                  <a:pt x="1930851" y="200900"/>
                </a:moveTo>
                <a:lnTo>
                  <a:pt x="1966137" y="200900"/>
                </a:lnTo>
                <a:lnTo>
                  <a:pt x="1966137" y="233549"/>
                </a:lnTo>
                <a:lnTo>
                  <a:pt x="1930851" y="233549"/>
                </a:lnTo>
                <a:close/>
                <a:moveTo>
                  <a:pt x="1387800" y="200900"/>
                </a:moveTo>
                <a:lnTo>
                  <a:pt x="1423086" y="200900"/>
                </a:lnTo>
                <a:lnTo>
                  <a:pt x="1423086" y="268584"/>
                </a:lnTo>
                <a:cubicBezTo>
                  <a:pt x="1434471" y="255273"/>
                  <a:pt x="1448075" y="248618"/>
                  <a:pt x="1463898" y="248618"/>
                </a:cubicBezTo>
                <a:cubicBezTo>
                  <a:pt x="1472018" y="248618"/>
                  <a:pt x="1479343" y="250125"/>
                  <a:pt x="1485873" y="253139"/>
                </a:cubicBezTo>
                <a:cubicBezTo>
                  <a:pt x="1492403" y="256152"/>
                  <a:pt x="1497321" y="260003"/>
                  <a:pt x="1500628" y="264691"/>
                </a:cubicBezTo>
                <a:cubicBezTo>
                  <a:pt x="1503935" y="269379"/>
                  <a:pt x="1506195" y="274570"/>
                  <a:pt x="1507409" y="280263"/>
                </a:cubicBezTo>
                <a:cubicBezTo>
                  <a:pt x="1508623" y="285955"/>
                  <a:pt x="1509230" y="294787"/>
                  <a:pt x="1509230" y="306759"/>
                </a:cubicBezTo>
                <a:lnTo>
                  <a:pt x="1509230" y="384991"/>
                </a:lnTo>
                <a:lnTo>
                  <a:pt x="1473944" y="384991"/>
                </a:lnTo>
                <a:lnTo>
                  <a:pt x="1473944" y="314544"/>
                </a:lnTo>
                <a:cubicBezTo>
                  <a:pt x="1473944" y="300564"/>
                  <a:pt x="1473274" y="291690"/>
                  <a:pt x="1471934" y="287923"/>
                </a:cubicBezTo>
                <a:cubicBezTo>
                  <a:pt x="1470595" y="284155"/>
                  <a:pt x="1468230" y="281162"/>
                  <a:pt x="1464839" y="278944"/>
                </a:cubicBezTo>
                <a:cubicBezTo>
                  <a:pt x="1461449" y="276726"/>
                  <a:pt x="1457200" y="275616"/>
                  <a:pt x="1452094" y="275616"/>
                </a:cubicBezTo>
                <a:cubicBezTo>
                  <a:pt x="1446234" y="275616"/>
                  <a:pt x="1441001" y="277039"/>
                  <a:pt x="1436397" y="279886"/>
                </a:cubicBezTo>
                <a:cubicBezTo>
                  <a:pt x="1431793" y="282732"/>
                  <a:pt x="1428423" y="287023"/>
                  <a:pt x="1426288" y="292757"/>
                </a:cubicBezTo>
                <a:cubicBezTo>
                  <a:pt x="1424153" y="298492"/>
                  <a:pt x="1423086" y="306968"/>
                  <a:pt x="1423086" y="318186"/>
                </a:cubicBezTo>
                <a:lnTo>
                  <a:pt x="1423086" y="384991"/>
                </a:lnTo>
                <a:lnTo>
                  <a:pt x="1387800" y="384991"/>
                </a:lnTo>
                <a:close/>
                <a:moveTo>
                  <a:pt x="1277290" y="197761"/>
                </a:moveTo>
                <a:cubicBezTo>
                  <a:pt x="1299810" y="197761"/>
                  <a:pt x="1318102" y="204416"/>
                  <a:pt x="1332166" y="217727"/>
                </a:cubicBezTo>
                <a:cubicBezTo>
                  <a:pt x="1340538" y="225596"/>
                  <a:pt x="1346816" y="236898"/>
                  <a:pt x="1351002" y="251632"/>
                </a:cubicBezTo>
                <a:lnTo>
                  <a:pt x="1314209" y="260422"/>
                </a:lnTo>
                <a:cubicBezTo>
                  <a:pt x="1312032" y="250878"/>
                  <a:pt x="1307491" y="243344"/>
                  <a:pt x="1300584" y="237819"/>
                </a:cubicBezTo>
                <a:cubicBezTo>
                  <a:pt x="1293678" y="232293"/>
                  <a:pt x="1285285" y="229531"/>
                  <a:pt x="1275407" y="229531"/>
                </a:cubicBezTo>
                <a:cubicBezTo>
                  <a:pt x="1261761" y="229531"/>
                  <a:pt x="1250690" y="234428"/>
                  <a:pt x="1242192" y="244223"/>
                </a:cubicBezTo>
                <a:cubicBezTo>
                  <a:pt x="1233695" y="254018"/>
                  <a:pt x="1229447" y="269882"/>
                  <a:pt x="1229447" y="291815"/>
                </a:cubicBezTo>
                <a:cubicBezTo>
                  <a:pt x="1229447" y="315088"/>
                  <a:pt x="1233633" y="331664"/>
                  <a:pt x="1242004" y="341543"/>
                </a:cubicBezTo>
                <a:cubicBezTo>
                  <a:pt x="1250376" y="351421"/>
                  <a:pt x="1261259" y="356360"/>
                  <a:pt x="1274653" y="356360"/>
                </a:cubicBezTo>
                <a:cubicBezTo>
                  <a:pt x="1284532" y="356360"/>
                  <a:pt x="1293029" y="353221"/>
                  <a:pt x="1300145" y="346942"/>
                </a:cubicBezTo>
                <a:cubicBezTo>
                  <a:pt x="1307261" y="340664"/>
                  <a:pt x="1312367" y="330785"/>
                  <a:pt x="1315465" y="317307"/>
                </a:cubicBezTo>
                <a:lnTo>
                  <a:pt x="1351504" y="328734"/>
                </a:lnTo>
                <a:cubicBezTo>
                  <a:pt x="1345979" y="348826"/>
                  <a:pt x="1336791" y="363748"/>
                  <a:pt x="1323941" y="373501"/>
                </a:cubicBezTo>
                <a:cubicBezTo>
                  <a:pt x="1311091" y="383254"/>
                  <a:pt x="1294787" y="388130"/>
                  <a:pt x="1275030" y="388130"/>
                </a:cubicBezTo>
                <a:cubicBezTo>
                  <a:pt x="1250585" y="388130"/>
                  <a:pt x="1230493" y="379780"/>
                  <a:pt x="1214755" y="363078"/>
                </a:cubicBezTo>
                <a:cubicBezTo>
                  <a:pt x="1199016" y="346377"/>
                  <a:pt x="1191147" y="323544"/>
                  <a:pt x="1191147" y="294578"/>
                </a:cubicBezTo>
                <a:cubicBezTo>
                  <a:pt x="1191147" y="263938"/>
                  <a:pt x="1199058" y="240142"/>
                  <a:pt x="1214880" y="223189"/>
                </a:cubicBezTo>
                <a:cubicBezTo>
                  <a:pt x="1230702" y="206237"/>
                  <a:pt x="1251506" y="197761"/>
                  <a:pt x="1277290" y="197761"/>
                </a:cubicBezTo>
                <a:close/>
                <a:moveTo>
                  <a:pt x="518310" y="175372"/>
                </a:moveTo>
                <a:lnTo>
                  <a:pt x="825177" y="175372"/>
                </a:lnTo>
                <a:cubicBezTo>
                  <a:pt x="837359" y="175372"/>
                  <a:pt x="844381" y="180963"/>
                  <a:pt x="846244" y="192146"/>
                </a:cubicBezTo>
                <a:cubicBezTo>
                  <a:pt x="848106" y="201180"/>
                  <a:pt x="845148" y="208188"/>
                  <a:pt x="837371" y="213170"/>
                </a:cubicBezTo>
                <a:lnTo>
                  <a:pt x="723786" y="291086"/>
                </a:lnTo>
                <a:lnTo>
                  <a:pt x="900615" y="291086"/>
                </a:lnTo>
                <a:lnTo>
                  <a:pt x="900615" y="325341"/>
                </a:lnTo>
                <a:lnTo>
                  <a:pt x="716277" y="325341"/>
                </a:lnTo>
                <a:lnTo>
                  <a:pt x="716277" y="401050"/>
                </a:lnTo>
                <a:cubicBezTo>
                  <a:pt x="716277" y="423834"/>
                  <a:pt x="704735" y="435226"/>
                  <a:pt x="681652" y="435226"/>
                </a:cubicBezTo>
                <a:lnTo>
                  <a:pt x="575717" y="435226"/>
                </a:lnTo>
                <a:lnTo>
                  <a:pt x="575717" y="400972"/>
                </a:lnTo>
                <a:lnTo>
                  <a:pt x="626930" y="400972"/>
                </a:lnTo>
                <a:cubicBezTo>
                  <a:pt x="635246" y="400972"/>
                  <a:pt x="639403" y="396662"/>
                  <a:pt x="639403" y="388041"/>
                </a:cubicBezTo>
                <a:lnTo>
                  <a:pt x="639403" y="325341"/>
                </a:lnTo>
                <a:lnTo>
                  <a:pt x="467175" y="325341"/>
                </a:lnTo>
                <a:lnTo>
                  <a:pt x="467175" y="291086"/>
                </a:lnTo>
                <a:lnTo>
                  <a:pt x="639403" y="291086"/>
                </a:lnTo>
                <a:lnTo>
                  <a:pt x="639403" y="289372"/>
                </a:lnTo>
                <a:cubicBezTo>
                  <a:pt x="639403" y="277861"/>
                  <a:pt x="644830" y="268374"/>
                  <a:pt x="655684" y="260911"/>
                </a:cubicBezTo>
                <a:lnTo>
                  <a:pt x="739423" y="209619"/>
                </a:lnTo>
                <a:lnTo>
                  <a:pt x="518310" y="209619"/>
                </a:lnTo>
                <a:close/>
                <a:moveTo>
                  <a:pt x="500900" y="82525"/>
                </a:moveTo>
                <a:lnTo>
                  <a:pt x="865989" y="82525"/>
                </a:lnTo>
                <a:cubicBezTo>
                  <a:pt x="888773" y="82525"/>
                  <a:pt x="900165" y="93914"/>
                  <a:pt x="900165" y="116693"/>
                </a:cubicBezTo>
                <a:lnTo>
                  <a:pt x="900165" y="174193"/>
                </a:lnTo>
                <a:lnTo>
                  <a:pt x="822848" y="174193"/>
                </a:lnTo>
                <a:lnTo>
                  <a:pt x="822848" y="129252"/>
                </a:lnTo>
                <a:cubicBezTo>
                  <a:pt x="822848" y="120937"/>
                  <a:pt x="818690" y="116779"/>
                  <a:pt x="810375" y="116779"/>
                </a:cubicBezTo>
                <a:lnTo>
                  <a:pt x="556515" y="116779"/>
                </a:lnTo>
                <a:cubicBezTo>
                  <a:pt x="548204" y="116779"/>
                  <a:pt x="544049" y="120937"/>
                  <a:pt x="544049" y="129252"/>
                </a:cubicBezTo>
                <a:lnTo>
                  <a:pt x="544049" y="174193"/>
                </a:lnTo>
                <a:lnTo>
                  <a:pt x="466725" y="174193"/>
                </a:lnTo>
                <a:lnTo>
                  <a:pt x="466725" y="116693"/>
                </a:lnTo>
                <a:cubicBezTo>
                  <a:pt x="466725" y="93914"/>
                  <a:pt x="478117" y="82525"/>
                  <a:pt x="500900" y="82525"/>
                </a:cubicBezTo>
                <a:close/>
                <a:moveTo>
                  <a:pt x="804846" y="1793"/>
                </a:moveTo>
                <a:lnTo>
                  <a:pt x="878633" y="1793"/>
                </a:lnTo>
                <a:lnTo>
                  <a:pt x="861960" y="76417"/>
                </a:lnTo>
                <a:lnTo>
                  <a:pt x="788315" y="76417"/>
                </a:lnTo>
                <a:close/>
                <a:moveTo>
                  <a:pt x="638510" y="1793"/>
                </a:moveTo>
                <a:lnTo>
                  <a:pt x="712248" y="1793"/>
                </a:lnTo>
                <a:lnTo>
                  <a:pt x="728386" y="76417"/>
                </a:lnTo>
                <a:lnTo>
                  <a:pt x="654634" y="76417"/>
                </a:lnTo>
                <a:close/>
                <a:moveTo>
                  <a:pt x="488256" y="1793"/>
                </a:moveTo>
                <a:lnTo>
                  <a:pt x="561994" y="1793"/>
                </a:lnTo>
                <a:lnTo>
                  <a:pt x="578132" y="76417"/>
                </a:lnTo>
                <a:lnTo>
                  <a:pt x="504858" y="76417"/>
                </a:lnTo>
                <a:close/>
                <a:moveTo>
                  <a:pt x="242652" y="1793"/>
                </a:moveTo>
                <a:lnTo>
                  <a:pt x="319968" y="1793"/>
                </a:lnTo>
                <a:lnTo>
                  <a:pt x="319968" y="162356"/>
                </a:lnTo>
                <a:cubicBezTo>
                  <a:pt x="356730" y="134667"/>
                  <a:pt x="394704" y="102972"/>
                  <a:pt x="433890" y="67273"/>
                </a:cubicBezTo>
                <a:lnTo>
                  <a:pt x="433890" y="114893"/>
                </a:lnTo>
                <a:cubicBezTo>
                  <a:pt x="417254" y="132481"/>
                  <a:pt x="399028" y="149221"/>
                  <a:pt x="379211" y="165114"/>
                </a:cubicBezTo>
                <a:cubicBezTo>
                  <a:pt x="361009" y="179658"/>
                  <a:pt x="341261" y="193796"/>
                  <a:pt x="319968" y="207526"/>
                </a:cubicBezTo>
                <a:lnTo>
                  <a:pt x="319968" y="385355"/>
                </a:lnTo>
                <a:cubicBezTo>
                  <a:pt x="319968" y="393971"/>
                  <a:pt x="324124" y="398278"/>
                  <a:pt x="332434" y="398278"/>
                </a:cubicBezTo>
                <a:lnTo>
                  <a:pt x="433890" y="398278"/>
                </a:lnTo>
                <a:lnTo>
                  <a:pt x="433890" y="432533"/>
                </a:lnTo>
                <a:lnTo>
                  <a:pt x="277270" y="432533"/>
                </a:lnTo>
                <a:cubicBezTo>
                  <a:pt x="254191" y="432533"/>
                  <a:pt x="242652" y="421141"/>
                  <a:pt x="242652" y="398357"/>
                </a:cubicBezTo>
                <a:lnTo>
                  <a:pt x="242652" y="250438"/>
                </a:lnTo>
                <a:cubicBezTo>
                  <a:pt x="232541" y="258111"/>
                  <a:pt x="215346" y="267231"/>
                  <a:pt x="191067" y="277799"/>
                </a:cubicBezTo>
                <a:lnTo>
                  <a:pt x="191067" y="234908"/>
                </a:lnTo>
                <a:cubicBezTo>
                  <a:pt x="211007" y="225102"/>
                  <a:pt x="228202" y="216053"/>
                  <a:pt x="242652" y="207762"/>
                </a:cubicBezTo>
                <a:close/>
                <a:moveTo>
                  <a:pt x="97948" y="0"/>
                </a:moveTo>
                <a:lnTo>
                  <a:pt x="180479" y="0"/>
                </a:lnTo>
                <a:cubicBezTo>
                  <a:pt x="167764" y="46453"/>
                  <a:pt x="151916" y="89361"/>
                  <a:pt x="132938" y="128723"/>
                </a:cubicBezTo>
                <a:lnTo>
                  <a:pt x="150876" y="128723"/>
                </a:lnTo>
                <a:lnTo>
                  <a:pt x="150876" y="435676"/>
                </a:lnTo>
                <a:lnTo>
                  <a:pt x="73559" y="435676"/>
                </a:lnTo>
                <a:lnTo>
                  <a:pt x="73559" y="237430"/>
                </a:lnTo>
                <a:lnTo>
                  <a:pt x="0" y="237430"/>
                </a:lnTo>
                <a:cubicBezTo>
                  <a:pt x="41676" y="155205"/>
                  <a:pt x="74326" y="76062"/>
                  <a:pt x="97948" y="0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noFill/>
          </a:ln>
          <a:effectLst/>
        </p:spPr>
        <p:txBody>
          <a:bodyPr/>
          <a:lstStyle>
            <a:defPPr>
              <a:defRPr lang="zh-CN"/>
            </a:defPPr>
            <a:lvl1pPr eaLnBrk="1" hangingPunct="1">
              <a:defRPr sz="36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endParaRPr lang="zh-CN" altLang="en-US" sz="2665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715461" y="3228719"/>
            <a:ext cx="1928587" cy="1662575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38100" cmpd="sng">
            <a:solidFill>
              <a:schemeClr val="bg2"/>
            </a:solidFill>
            <a:rou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六边形 35"/>
          <p:cNvSpPr/>
          <p:nvPr userDrawn="1"/>
        </p:nvSpPr>
        <p:spPr>
          <a:xfrm>
            <a:off x="2306417" y="4461257"/>
            <a:ext cx="1622199" cy="139844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38100" cmpd="sng">
            <a:solidFill>
              <a:schemeClr val="bg2"/>
            </a:solidFill>
            <a:rou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六边形 36"/>
          <p:cNvSpPr/>
          <p:nvPr userDrawn="1"/>
        </p:nvSpPr>
        <p:spPr>
          <a:xfrm>
            <a:off x="3749351" y="3598845"/>
            <a:ext cx="1927736" cy="1661841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38100" cmpd="sng">
            <a:solidFill>
              <a:schemeClr val="bg2"/>
            </a:solidFill>
            <a:rou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679D-77B0-45FB-9FF4-D865FCCEB1F6}" type="slidenum">
              <a:rPr lang="en-US" altLang="zh-CN"/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423B-2D99-44A1-AF3A-8A4DC9210A9C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AEF6-498F-4F83-8705-8C4D7F75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42CB-6AE6-4EA8-970C-54B59CF6C63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hyperlink" Target="https://www.bilibili.com/video/BV1N5411Z7tY?spm_id_from=333.788.recommend_more_video.4&amp;vd_source=5e338b1da6f1e916eac4692a3d73a3f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hyperlink" Target="https://www.bilibili.com/video/BV1hK4y1j7b8/?spm_id_from=333.337.search-card.all.click&amp;vd_source=5e338b1da6f1e916eac4692a3d73a3f1" TargetMode="Externa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hyperlink" Target="https://www.bilibili.com/video/BV1rg411577R?spm_id_from=333.788.recommend_more_video.-1&amp;vd_source=5e338b1da6f1e916eac4692a3d73a3f1" TargetMode="Externa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25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4.png"/><Relationship Id="rId21" Type="http://schemas.openxmlformats.org/officeDocument/2006/relationships/notesSlide" Target="../notesSlides/notesSlide11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16.png"/><Relationship Id="rId16" Type="http://schemas.openxmlformats.org/officeDocument/2006/relationships/hyperlink" Target="https://www.bilibili.com/video/BV1bS4y137rN/?spm_id_from=333.337.search-card.all.click&amp;vd_source=5e338b1da6f1e916eac4692a3d73a3f1" TargetMode="Externa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image" Target="../media/image26.jpeg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hyperlink" Target="https://www.bilibili.com/video/BV1ts4y1r7Zb/?spm_id_from=333.337.search-card.all.click&amp;vd_source=5e338b1da6f1e916eac4692a3d73a3f1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hyperlink" Target="https://www.bilibili.com/video/BV1Kd4y1K7ZZ/?spm_id_from=333.337.search-card.all.click&amp;vd_source=5e338b1da6f1e916eac4692a3d73a3f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hyperlink" Target="https://baike.baidu.com/item/%E9%85%B6/107742" TargetMode="Externa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ilibili.com/video/BV1914y1f7Wb?spm_id_from=333.788.recommend_more_video.1&amp;vd_source=5e338b1da6f1e916eac4692a3d73a3f1" TargetMode="Externa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bilibili.com/video/BV1vN411a71t?spm_id_from=333.788.recommend_more_video.3&amp;vd_source=5e338b1da6f1e916eac4692a3d73a3f1" TargetMode="External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1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hyperlink" Target="https://www.doubao.com/cha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bilibili.com/video/BV1tL4y1A7FL/?spm_id_from=333.337.search-card.all.click&amp;vd_source=5e338b1da6f1e916eac4692a3d73a3f1" TargetMode="Externa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s://www.bilibili.com/video/BV15G411Q7yn/?spm_id_from=333.337.search-card.all.click&amp;vd_source=5e338b1da6f1e916eac4692a3d73a3f1&#13;" TargetMode="Externa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bilibili.com/video/BV18K4y1J7fM/?spm_id_from=333.337.search-card.all.click&amp;vd_source=5e338b1da6f1e916eac4692a3d73a3f1" TargetMode="External"/><Relationship Id="rId4" Type="http://schemas.openxmlformats.org/officeDocument/2006/relationships/image" Target="../media/image15.png"/><Relationship Id="rId3" Type="http://schemas.openxmlformats.org/officeDocument/2006/relationships/hyperlink" Target="https://www.bilibili.com/video/BV1Kd4y1K7ZZ/?spm_id_from=333.337.search-card.all.click&amp;vd_source=5e338b1da6f1e916eac4692a3d73a3f1" TargetMode="External"/><Relationship Id="rId2" Type="http://schemas.openxmlformats.org/officeDocument/2006/relationships/image" Target="../media/image14.png"/><Relationship Id="rId1" Type="http://schemas.openxmlformats.org/officeDocument/2006/relationships/hyperlink" Target="https://www.bilibili.com/video/BV1ap4y1L7NC/?spm_id_from=333.337.search-card.all.click&amp;vd_source=5e338b1da6f1e916eac4692a3d73a3f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hyperlink" Target="https://www.bilibili.com/video/BV1Me4y1W799/?spm_id_from=333.337.search-card.all.click&amp;vd_source=5e338b1da6f1e916eac4692a3d73a3f1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hyperlink" Target="https://www.bilibili.com/video/BV1944y1H7RR?spm_id_from=333.788.recommend_more_video.2&amp;vd_source=5e338b1da6f1e916eac4692a3d73a3f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 txBox="1"/>
          <p:nvPr/>
        </p:nvSpPr>
        <p:spPr>
          <a:xfrm>
            <a:off x="2595662" y="775123"/>
            <a:ext cx="6706389" cy="729959"/>
          </a:xfrm>
          <a:prstGeom prst="rect">
            <a:avLst/>
          </a:prstGeom>
        </p:spPr>
        <p:txBody>
          <a:bodyPr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和酶</a:t>
            </a:r>
            <a:endParaRPr lang="zh-CN" altLang="zh-CN" sz="4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953287" y="89691"/>
            <a:ext cx="78554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、蛋白质的性质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变性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和变性</a:t>
            </a:r>
            <a:r>
              <a:rPr lang="en-US" altLang="zh-CN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3011" y="844870"/>
            <a:ext cx="5872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演示</a:t>
            </a: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实验二：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的变性</a:t>
            </a:r>
            <a:r>
              <a:rPr lang="en-US" altLang="zh-CN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60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 Box 3"/>
          <p:cNvSpPr>
            <a:spLocks noChangeArrowheads="1"/>
          </p:cNvSpPr>
          <p:nvPr/>
        </p:nvSpPr>
        <p:spPr bwMode="auto">
          <a:xfrm>
            <a:off x="687282" y="4897929"/>
            <a:ext cx="2369142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鸡蛋白溶液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93638" y="2960647"/>
            <a:ext cx="1828800" cy="945340"/>
            <a:chOff x="2817254" y="2731900"/>
            <a:chExt cx="1828800" cy="945340"/>
          </a:xfrm>
        </p:grpSpPr>
        <p:sp>
          <p:nvSpPr>
            <p:cNvPr id="10" name="Text Box 13"/>
            <p:cNvSpPr>
              <a:spLocks noChangeArrowheads="1"/>
            </p:cNvSpPr>
            <p:nvPr/>
          </p:nvSpPr>
          <p:spPr bwMode="auto">
            <a:xfrm>
              <a:off x="2868063" y="2731900"/>
              <a:ext cx="1615017" cy="94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加热或加</a:t>
              </a:r>
              <a:endParaRPr lang="en-US" altLang="zh-CN" sz="2800" b="1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eaLnBrk="1" hangingPunct="1"/>
              <a:r>
                <a:rPr lang="zh-CN" altLang="en-US" sz="28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入醋酸</a:t>
              </a:r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铅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817254" y="3240433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/>
          <p:cNvSpPr>
            <a:spLocks noChangeArrowheads="1"/>
          </p:cNvSpPr>
          <p:nvPr/>
        </p:nvSpPr>
        <p:spPr bwMode="auto">
          <a:xfrm>
            <a:off x="4820043" y="4906397"/>
            <a:ext cx="2312975" cy="6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28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凝结</a:t>
            </a:r>
            <a:endParaRPr lang="zh-CN" altLang="en-US" sz="2800" b="1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50545" y="2940787"/>
            <a:ext cx="920096" cy="523386"/>
            <a:chOff x="6844675" y="2717047"/>
            <a:chExt cx="920096" cy="523386"/>
          </a:xfrm>
        </p:grpSpPr>
        <p:sp>
          <p:nvSpPr>
            <p:cNvPr id="16" name="Text Box 13"/>
            <p:cNvSpPr>
              <a:spLocks noChangeArrowheads="1"/>
            </p:cNvSpPr>
            <p:nvPr/>
          </p:nvSpPr>
          <p:spPr bwMode="auto">
            <a:xfrm>
              <a:off x="7007649" y="2717047"/>
              <a:ext cx="594148" cy="52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水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6844675" y="3240433"/>
              <a:ext cx="920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7"/>
          <p:cNvSpPr>
            <a:spLocks noChangeArrowheads="1"/>
          </p:cNvSpPr>
          <p:nvPr/>
        </p:nvSpPr>
        <p:spPr bwMode="auto">
          <a:xfrm>
            <a:off x="7856904" y="4901609"/>
            <a:ext cx="3082713" cy="6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28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不再溶解</a:t>
            </a:r>
            <a:endParaRPr lang="zh-CN" altLang="en-US" sz="2800" b="1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93" y="1649399"/>
            <a:ext cx="1902883" cy="32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8" y="1649399"/>
            <a:ext cx="1855285" cy="3264361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15" y="1637248"/>
            <a:ext cx="1855285" cy="3264361"/>
          </a:xfrm>
          <a:prstGeom prst="rect">
            <a:avLst/>
          </a:prstGeom>
        </p:spPr>
      </p:pic>
      <p:pic>
        <p:nvPicPr>
          <p:cNvPr id="12" name="图片 11">
            <a:hlinkClick r:id="rId1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425" y="5915025"/>
            <a:ext cx="1295400" cy="942975"/>
          </a:xfrm>
          <a:prstGeom prst="rect">
            <a:avLst/>
          </a:prstGeom>
        </p:spPr>
      </p:pic>
      <p:sp>
        <p:nvSpPr>
          <p:cNvPr id="7" name="Text Box 9"/>
          <p:cNvSpPr>
            <a:spLocks noChangeArrowheads="1"/>
          </p:cNvSpPr>
          <p:nvPr/>
        </p:nvSpPr>
        <p:spPr bwMode="auto">
          <a:xfrm>
            <a:off x="67310" y="5648325"/>
            <a:ext cx="1089152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在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热、酸、碱、重金属盐、甲醛、酒精、紫外线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等作用下，蛋白质失去原有的可溶性而凝结，同时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丧失了生理活性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，这种变化叫做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变性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，是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不可逆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的。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53287" y="89691"/>
            <a:ext cx="605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蛋白质的盐析与变性对比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5640" y="1004146"/>
          <a:ext cx="10783356" cy="46143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87998"/>
                <a:gridCol w="3557642"/>
                <a:gridCol w="5037716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SzTx/>
                        <a:buFontTx/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r>
                        <a:rPr lang="zh-CN" altLang="en-US" sz="36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盐析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r>
                        <a:rPr lang="zh-CN" altLang="en-US" sz="36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变性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</a:tr>
              <a:tr h="13428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200000"/>
                        </a:lnSpc>
                        <a:buSzTx/>
                        <a:buFontTx/>
                        <a:buNone/>
                      </a:pPr>
                      <a:r>
                        <a:rPr lang="zh-CN" altLang="en-US" sz="360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变化条件</a:t>
                      </a:r>
                      <a:endParaRPr lang="en-US" altLang="zh-CN" sz="360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0" hangingPunct="0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</a:tr>
              <a:tr h="13512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200000"/>
                        </a:lnSpc>
                        <a:buSzTx/>
                        <a:buFontTx/>
                        <a:buNone/>
                      </a:pPr>
                      <a:r>
                        <a:rPr lang="zh-CN" altLang="en-US" sz="360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变化</a:t>
                      </a:r>
                      <a:r>
                        <a:rPr lang="zh-CN" altLang="en-US" sz="36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性质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r>
                        <a:rPr lang="zh-CN" altLang="en-US" sz="36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变化过程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r>
                        <a:rPr lang="zh-CN" altLang="en-US" sz="36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用途 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 typeface="Arial" panose="020B0604020202020204"/>
                        <a:buNone/>
                        <a:defRPr sz="1500" b="0" i="0" u="none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SzTx/>
                        <a:buFontTx/>
                        <a:buNone/>
                      </a:pPr>
                      <a:endParaRPr lang="zh-CN" altLang="en-US" sz="36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2" name="Text Box 28"/>
          <p:cNvSpPr>
            <a:spLocks noChangeArrowheads="1"/>
          </p:cNvSpPr>
          <p:nvPr/>
        </p:nvSpPr>
        <p:spPr bwMode="auto">
          <a:xfrm>
            <a:off x="2963203" y="1999130"/>
            <a:ext cx="3466089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浓的无机盐溶液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Text Box 29"/>
          <p:cNvSpPr>
            <a:spLocks noChangeArrowheads="1"/>
          </p:cNvSpPr>
          <p:nvPr/>
        </p:nvSpPr>
        <p:spPr bwMode="auto">
          <a:xfrm>
            <a:off x="6505876" y="1752539"/>
            <a:ext cx="4904317" cy="11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受热、紫外线、酸、碱、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重金属盐和某些有机物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" name="Text Box 30"/>
          <p:cNvSpPr>
            <a:spLocks noChangeArrowheads="1"/>
          </p:cNvSpPr>
          <p:nvPr/>
        </p:nvSpPr>
        <p:spPr bwMode="auto">
          <a:xfrm>
            <a:off x="3094627" y="3057618"/>
            <a:ext cx="3203241" cy="1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物理变化</a:t>
            </a:r>
            <a:endParaRPr lang="zh-CN" altLang="en-US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zh-CN" altLang="en-US" sz="36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溶解度降低）</a:t>
            </a:r>
            <a:endParaRPr lang="en-US" altLang="zh-CN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Text Box 31"/>
          <p:cNvSpPr>
            <a:spLocks noChangeArrowheads="1"/>
          </p:cNvSpPr>
          <p:nvPr/>
        </p:nvSpPr>
        <p:spPr bwMode="auto">
          <a:xfrm>
            <a:off x="6905714" y="3057618"/>
            <a:ext cx="4104640" cy="1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化学变化</a:t>
            </a:r>
            <a:endParaRPr lang="zh-CN" altLang="en-US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（蛋白质性质改变）</a:t>
            </a:r>
            <a:endParaRPr lang="en-US" altLang="zh-CN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Text Box 32"/>
          <p:cNvSpPr>
            <a:spLocks noChangeArrowheads="1"/>
          </p:cNvSpPr>
          <p:nvPr/>
        </p:nvSpPr>
        <p:spPr bwMode="auto">
          <a:xfrm>
            <a:off x="3948177" y="4331091"/>
            <a:ext cx="149614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可逆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7921692" y="4331091"/>
            <a:ext cx="2072685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不可逆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Text Box 34"/>
          <p:cNvSpPr>
            <a:spLocks noChangeArrowheads="1"/>
          </p:cNvSpPr>
          <p:nvPr/>
        </p:nvSpPr>
        <p:spPr bwMode="auto">
          <a:xfrm>
            <a:off x="3605294" y="5002529"/>
            <a:ext cx="218190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分离提纯</a:t>
            </a:r>
            <a:endParaRPr lang="zh-CN" altLang="en-US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Text Box 35"/>
          <p:cNvSpPr>
            <a:spLocks noChangeArrowheads="1"/>
          </p:cNvSpPr>
          <p:nvPr/>
        </p:nvSpPr>
        <p:spPr bwMode="auto">
          <a:xfrm>
            <a:off x="7867081" y="5002529"/>
            <a:ext cx="218190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杀菌消毒</a:t>
            </a:r>
            <a:endParaRPr lang="zh-CN" altLang="en-US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11075670" y="6166485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小结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103630" y="1718310"/>
            <a:ext cx="9759315" cy="4041775"/>
          </a:xfrm>
          <a:prstGeom prst="rect">
            <a:avLst/>
          </a:prstGeom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、豆浆中加了太多盐，出现浑浊，是什么原因？</a:t>
            </a:r>
            <a:endParaRPr lang="en-US" altLang="zh-CN" sz="36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、我们常用的消毒方法有：</a:t>
            </a:r>
            <a:r>
              <a:rPr lang="zh-CN" altLang="en-US" sz="3600">
                <a:solidFill>
                  <a:schemeClr val="tx1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①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高温消毒、</a:t>
            </a:r>
            <a:r>
              <a:rPr lang="zh-CN" altLang="en-US" sz="3600">
                <a:solidFill>
                  <a:schemeClr val="tx1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②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紫外灯消毒、</a:t>
            </a:r>
            <a:r>
              <a:rPr lang="zh-CN" altLang="en-US" sz="3600">
                <a:solidFill>
                  <a:schemeClr val="tx1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③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酒精消毒、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双氧水，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⑤游泳池里加硫酸铜消毒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，其中属于蛋白质变性应用的是（</a:t>
            </a:r>
            <a:r>
              <a:rPr lang="en-US" altLang="zh-CN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36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en-US" sz="3600" u="sng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3600" u="sng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en-US" altLang="zh-CN" sz="3600" u="sng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2490" y="5215890"/>
            <a:ext cx="2105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Calibri" panose="020F0502020204030204" pitchFamily="34" charset="0"/>
                <a:ea typeface="华文中宋" panose="02010600040101010101" pitchFamily="2" charset="-122"/>
                <a:sym typeface="+mn-ea"/>
              </a:rPr>
              <a:t>①②③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735" y="1039495"/>
            <a:ext cx="2645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应用一</a:t>
            </a:r>
            <a:endParaRPr lang="zh-CN" altLang="en-US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953287" y="89691"/>
            <a:ext cx="78554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、蛋白质的性质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颜色反应</a:t>
            </a:r>
            <a:r>
              <a:rPr lang="en-US" altLang="zh-CN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3011" y="844870"/>
            <a:ext cx="723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演示</a:t>
            </a: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实验三：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的颜色反应</a:t>
            </a:r>
            <a:r>
              <a:rPr lang="en-US" altLang="zh-CN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60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 Box 3"/>
          <p:cNvSpPr>
            <a:spLocks noChangeArrowheads="1"/>
          </p:cNvSpPr>
          <p:nvPr/>
        </p:nvSpPr>
        <p:spPr bwMode="auto">
          <a:xfrm>
            <a:off x="86435" y="5136433"/>
            <a:ext cx="2369142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鸡蛋白溶液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95391" y="2761287"/>
            <a:ext cx="1828800" cy="1171575"/>
            <a:chOff x="2817254" y="2731900"/>
            <a:chExt cx="1828800" cy="1171575"/>
          </a:xfrm>
        </p:grpSpPr>
        <p:sp>
          <p:nvSpPr>
            <p:cNvPr id="10" name="Text Box 13"/>
            <p:cNvSpPr>
              <a:spLocks noChangeArrowheads="1"/>
            </p:cNvSpPr>
            <p:nvPr/>
          </p:nvSpPr>
          <p:spPr bwMode="auto">
            <a:xfrm>
              <a:off x="3032519" y="2731900"/>
              <a:ext cx="1243330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浓硝酸</a:t>
              </a:r>
              <a:endParaRPr lang="zh-CN" altLang="en-US" sz="2800" b="1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hangingPunct="1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加热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817254" y="3240433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7"/>
          <p:cNvSpPr>
            <a:spLocks noChangeArrowheads="1"/>
          </p:cNvSpPr>
          <p:nvPr/>
        </p:nvSpPr>
        <p:spPr bwMode="auto">
          <a:xfrm>
            <a:off x="4360546" y="5224063"/>
            <a:ext cx="2174239" cy="6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黄色沉淀</a:t>
            </a:r>
            <a:endParaRPr lang="zh-CN" altLang="en-US" sz="32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" y="1490980"/>
            <a:ext cx="2244090" cy="35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645" y="1498600"/>
            <a:ext cx="2120265" cy="35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>
            <a:spLocks noChangeArrowheads="1"/>
          </p:cNvSpPr>
          <p:nvPr/>
        </p:nvSpPr>
        <p:spPr bwMode="auto">
          <a:xfrm>
            <a:off x="6609715" y="2015490"/>
            <a:ext cx="6131560" cy="19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蛋白质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可以跟许多试剂发生特殊的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颜色反应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。如某些蛋白质跟浓硝酸作用，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加热会产生黄色沉淀，“黄蛋白反应”。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" name="Text Box 12"/>
          <p:cNvSpPr>
            <a:spLocks noChangeArrowheads="1"/>
          </p:cNvSpPr>
          <p:nvPr/>
        </p:nvSpPr>
        <p:spPr bwMode="auto">
          <a:xfrm>
            <a:off x="6863715" y="3891915"/>
            <a:ext cx="4975225" cy="1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应用：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检测蛋白质的存在、含量以及结构特征。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953287" y="89691"/>
            <a:ext cx="78554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、蛋白质的性质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颜色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反应</a:t>
            </a:r>
            <a:r>
              <a:rPr lang="en-US" altLang="zh-CN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739900"/>
            <a:ext cx="6652260" cy="4587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250" y="996633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3200" b="1" i="0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其他常见的蛋白质颜色反应</a:t>
            </a:r>
            <a:endParaRPr lang="zh-CN" altLang="en-US" sz="3200" b="1" i="0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20" y="2191385"/>
            <a:ext cx="546290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7676814" y="1540087"/>
            <a:ext cx="3582264" cy="2334046"/>
            <a:chOff x="7297866" y="1719794"/>
            <a:chExt cx="3582264" cy="2334046"/>
          </a:xfrm>
        </p:grpSpPr>
        <p:pic>
          <p:nvPicPr>
            <p:cNvPr id="37" name="图片 36" descr="屏幕剪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866" y="1719794"/>
              <a:ext cx="3582264" cy="2334046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9882791" y="3383278"/>
              <a:ext cx="946539" cy="629920"/>
              <a:chOff x="3289953" y="5695345"/>
              <a:chExt cx="946539" cy="629920"/>
            </a:xfrm>
          </p:grpSpPr>
          <p:sp>
            <p:nvSpPr>
              <p:cNvPr id="44" name="椭圆 1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89953" y="5695345"/>
                <a:ext cx="946539" cy="6299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BBE0E3"/>
                </a:solidFill>
                <a:round/>
              </a:ln>
            </p:spPr>
            <p:txBody>
              <a:bodyPr/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665"/>
              </a:p>
            </p:txBody>
          </p:sp>
          <p:sp>
            <p:nvSpPr>
              <p:cNvPr id="45" name="TextBox 1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68299" y="5717918"/>
                <a:ext cx="38984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smtClean="0">
                    <a:latin typeface="Times New Roman" panose="02020603050405020304" pitchFamily="18" charset="0"/>
                  </a:rPr>
                  <a:t>3</a:t>
                </a:r>
                <a:endPara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4098396" y="1540042"/>
            <a:ext cx="3578088" cy="2334047"/>
            <a:chOff x="4188039" y="3338727"/>
            <a:chExt cx="3578088" cy="2334047"/>
          </a:xfrm>
        </p:grpSpPr>
        <p:pic>
          <p:nvPicPr>
            <p:cNvPr id="36" name="图片 35" descr="屏幕剪辑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039" y="3338727"/>
              <a:ext cx="3578088" cy="2334047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764673" y="5002213"/>
              <a:ext cx="946539" cy="629920"/>
              <a:chOff x="3289953" y="5695345"/>
              <a:chExt cx="946539" cy="629920"/>
            </a:xfrm>
          </p:grpSpPr>
          <p:sp>
            <p:nvSpPr>
              <p:cNvPr id="41" name="椭圆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89953" y="5695345"/>
                <a:ext cx="946539" cy="6299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BBE0E3"/>
                </a:solidFill>
                <a:round/>
              </a:ln>
            </p:spPr>
            <p:txBody>
              <a:bodyPr/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665"/>
              </a:p>
            </p:txBody>
          </p:sp>
          <p:sp>
            <p:nvSpPr>
              <p:cNvPr id="42" name="TextBox 1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568299" y="5717918"/>
                <a:ext cx="38984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Times New Roman" panose="02020603050405020304" pitchFamily="18" charset="0"/>
                  </a:rPr>
                  <a:t>2</a:t>
                </a:r>
                <a:endPara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953287" y="89691"/>
            <a:ext cx="78554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、蛋白质的性质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灼烧</a:t>
            </a:r>
            <a:r>
              <a:rPr lang="en-US" altLang="zh-CN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3011" y="844870"/>
            <a:ext cx="723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演示</a:t>
            </a: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实验四：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的灼烧实验</a:t>
            </a:r>
            <a:endParaRPr lang="zh-CN" altLang="en-US" sz="360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511672" y="1531623"/>
            <a:ext cx="3586488" cy="2334047"/>
            <a:chOff x="1574042" y="1403018"/>
            <a:chExt cx="2689866" cy="1750536"/>
          </a:xfrm>
        </p:grpSpPr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042" y="1403018"/>
              <a:ext cx="2689866" cy="1750536"/>
            </a:xfrm>
            <a:prstGeom prst="rect">
              <a:avLst/>
            </a:prstGeom>
            <a:solidFill>
              <a:srgbClr val="BBE0E3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椭圆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11841" y="2657009"/>
              <a:ext cx="709904" cy="4724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BBE0E3"/>
              </a:solidFill>
              <a:round/>
            </a:ln>
          </p:spPr>
          <p:txBody>
            <a:bodyPr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5"/>
            </a:p>
          </p:txBody>
        </p:sp>
        <p:sp>
          <p:nvSpPr>
            <p:cNvPr id="17" name="TextBox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710980" y="2667561"/>
              <a:ext cx="311624" cy="48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Times New Roman" panose="02020603050405020304" pitchFamily="18" charset="0"/>
                </a:rPr>
                <a:t>1</a:t>
              </a:r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 Box 12"/>
          <p:cNvSpPr>
            <a:spLocks noChangeArrowheads="1"/>
          </p:cNvSpPr>
          <p:nvPr/>
        </p:nvSpPr>
        <p:spPr bwMode="auto">
          <a:xfrm>
            <a:off x="625448" y="5903214"/>
            <a:ext cx="10941123" cy="6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应用：</a:t>
            </a:r>
            <a:r>
              <a:rPr lang="zh-CN" altLang="en-US" sz="36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区别合成纤维与</a:t>
            </a:r>
            <a:r>
              <a:rPr lang="zh-CN" altLang="en-US" sz="3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图片 9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96600" y="5902960"/>
            <a:ext cx="1295400" cy="942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36725" y="4180840"/>
            <a:ext cx="1136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羊毛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5538470" y="4180840"/>
            <a:ext cx="1136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涤纶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8987155" y="4180840"/>
            <a:ext cx="1136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棉布</a:t>
            </a:r>
            <a:endParaRPr lang="zh-CN" altLang="en-US" sz="2400" b="1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57080" y="1599565"/>
            <a:ext cx="1570355" cy="1076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35980" y="1539875"/>
            <a:ext cx="1740535" cy="12452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66190" y="4693285"/>
            <a:ext cx="2510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烧焦羽毛气味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32325" y="4820285"/>
            <a:ext cx="2710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刺激性气味，硬块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47660" y="4820285"/>
            <a:ext cx="3260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变成灰烬，烧纸的气味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79725" y="1795780"/>
            <a:ext cx="110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蛋白质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98540" y="1922780"/>
            <a:ext cx="110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合成纤维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947910" y="1922780"/>
            <a:ext cx="110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天然纤维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0" grpId="0"/>
      <p:bldP spid="21" grpId="0"/>
      <p:bldP spid="22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 Box 12"/>
          <p:cNvSpPr>
            <a:spLocks noChangeArrowheads="1"/>
          </p:cNvSpPr>
          <p:nvPr/>
        </p:nvSpPr>
        <p:spPr bwMode="auto">
          <a:xfrm>
            <a:off x="528955" y="1549400"/>
            <a:ext cx="10941050" cy="21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羽绒服回收站收到一批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羽绒服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，老板担心填充的羽绒掺杂了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人造纤维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。作为质检员，提出你的检验方法。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2760" y="3782695"/>
            <a:ext cx="8085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</a:rPr>
              <a:t>     </a:t>
            </a:r>
            <a:r>
              <a:rPr lang="zh-CN" altLang="en-US" sz="3200" b="1">
                <a:solidFill>
                  <a:schemeClr val="tx1"/>
                </a:solidFill>
              </a:rPr>
              <a:t>取少量样品，点燃。</a:t>
            </a:r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若闻到</a:t>
            </a:r>
            <a:r>
              <a:rPr lang="zh-CN" altLang="en-US" sz="3200" b="1">
                <a:solidFill>
                  <a:srgbClr val="FF0000"/>
                </a:solidFill>
              </a:rPr>
              <a:t>烧焦羽毛气味</a:t>
            </a:r>
            <a:r>
              <a:rPr lang="zh-CN" altLang="en-US" sz="3200" b="1">
                <a:solidFill>
                  <a:schemeClr val="tx1"/>
                </a:solidFill>
              </a:rPr>
              <a:t>，说明有羽绒成分。</a:t>
            </a:r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若烧完后有</a:t>
            </a:r>
            <a:r>
              <a:rPr lang="zh-CN" altLang="en-US" sz="3200" b="1">
                <a:solidFill>
                  <a:srgbClr val="FF0000"/>
                </a:solidFill>
              </a:rPr>
              <a:t>硬块</a:t>
            </a:r>
            <a:r>
              <a:rPr lang="zh-CN" altLang="en-US" sz="3200" b="1">
                <a:solidFill>
                  <a:schemeClr val="tx1"/>
                </a:solidFill>
              </a:rPr>
              <a:t>，说明掺杂了人造纤维。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0370" y="1039495"/>
            <a:ext cx="2645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应用二</a:t>
            </a:r>
            <a:endParaRPr lang="zh-CN" altLang="en-US" sz="44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4670" y="2371725"/>
            <a:ext cx="2764155" cy="2773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>
            <a:hlinkClick r:id="rId1" action="ppaction://hlinkfile"/>
          </p:cNvPr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953287" y="89691"/>
            <a:ext cx="1045639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、蛋白质的功能</a:t>
            </a:r>
            <a:endParaRPr lang="zh-CN" altLang="en-US" sz="4000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60" y="1212215"/>
            <a:ext cx="235648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60" y="3244850"/>
            <a:ext cx="2267585" cy="18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285" y="988060"/>
            <a:ext cx="2761615" cy="22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63195" y="988060"/>
            <a:ext cx="9441180" cy="5445760"/>
            <a:chOff x="1082" y="1331"/>
            <a:chExt cx="14868" cy="8576"/>
          </a:xfrm>
        </p:grpSpPr>
        <p:sp>
          <p:nvSpPr>
            <p:cNvPr id="7" name="矩形 6"/>
            <p:cNvSpPr/>
            <p:nvPr/>
          </p:nvSpPr>
          <p:spPr>
            <a:xfrm>
              <a:off x="1082" y="1331"/>
              <a:ext cx="4614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Tx/>
              </a:pP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蛋白质的功能</a:t>
              </a:r>
              <a:endPara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14" y="8891"/>
              <a:ext cx="9821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Tx/>
              </a:pPr>
              <a:r>
                <a:rPr lang="en-US" altLang="zh-CN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(5)</a:t>
              </a:r>
              <a:r>
                <a:rPr lang="zh-CN" altLang="en-US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对</a:t>
              </a: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生物反应起催化作用的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酶</a:t>
              </a:r>
              <a:endPara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74" y="2649"/>
              <a:ext cx="765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Tx/>
              </a:pPr>
              <a:r>
                <a:rPr lang="en-US" altLang="zh-CN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(1)</a:t>
              </a:r>
              <a:r>
                <a:rPr lang="zh-CN" altLang="en-US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运输</a:t>
              </a: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作用的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血红蛋白</a:t>
              </a:r>
              <a:endPara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42" y="3845"/>
              <a:ext cx="9110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Tx/>
              </a:pPr>
              <a:r>
                <a:rPr lang="en-US" altLang="zh-CN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(2)</a:t>
              </a: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保护作用的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毛发、皮肤、甲、壳等</a:t>
              </a:r>
              <a:endPara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82" y="5658"/>
              <a:ext cx="9927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(3)</a:t>
              </a:r>
              <a:r>
                <a:rPr lang="zh-CN" altLang="en-US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抵抗</a:t>
              </a: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病毒、细菌作用的高度特异性蛋白：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抗体</a:t>
              </a:r>
              <a:endParaRPr lang="zh-CN" altLang="en-US" sz="3600">
                <a:solidFill>
                  <a:srgbClr val="0000CC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82" y="7681"/>
              <a:ext cx="1486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(4)</a:t>
              </a:r>
              <a:r>
                <a:rPr lang="zh-CN" altLang="en-US" sz="3600" b="1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构成</a:t>
              </a: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动物大部分结构的纤维物质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软骨、肌肉</a:t>
              </a:r>
              <a:endParaRPr lang="zh-CN" altLang="en-US" sz="360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3260" y="3273425"/>
            <a:ext cx="2376805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600" y="5902960"/>
            <a:ext cx="129540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r"/>
      </p:transition>
    </mc:Choice>
    <mc:Fallback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、酶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具有催化作用的蛋白质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687282" y="1082994"/>
            <a:ext cx="3313852" cy="6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、酶</a:t>
            </a:r>
            <a:r>
              <a:rPr lang="zh-CN" altLang="en-US" sz="36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概念</a:t>
            </a:r>
            <a:endParaRPr lang="en-US" altLang="zh-CN" sz="1600" b="1" dirty="0" smtClean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>
            <a:spLocks noChangeArrowheads="1"/>
          </p:cNvSpPr>
          <p:nvPr/>
        </p:nvSpPr>
        <p:spPr bwMode="auto">
          <a:xfrm>
            <a:off x="687283" y="1956178"/>
            <a:ext cx="6150398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酶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是一类由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活细胞产生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的对生物体内的化学反应具有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催化作用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蛋白质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62236" y="1956325"/>
            <a:ext cx="4138084" cy="4433299"/>
            <a:chOff x="7125758" y="1028277"/>
            <a:chExt cx="4138084" cy="4433299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5758" y="1028277"/>
              <a:ext cx="4138084" cy="384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>
              <a:spLocks noChangeArrowheads="1"/>
            </p:cNvSpPr>
            <p:nvPr/>
          </p:nvSpPr>
          <p:spPr bwMode="auto">
            <a:xfrm>
              <a:off x="8076545" y="4876801"/>
              <a:ext cx="22365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过氧化氢酶</a:t>
              </a:r>
              <a:endPara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、酶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具有催化作用的蛋白质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87282" y="921069"/>
            <a:ext cx="4453678" cy="6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、酶的催化特点</a:t>
            </a:r>
            <a:endParaRPr lang="zh-CN" altLang="en-US" sz="280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960" y="1303937"/>
            <a:ext cx="1946011" cy="22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58872" y="1735945"/>
            <a:ext cx="3980332" cy="1771071"/>
            <a:chOff x="687281" y="1521202"/>
            <a:chExt cx="4097975" cy="1771071"/>
          </a:xfrm>
        </p:grpSpPr>
        <p:sp>
          <p:nvSpPr>
            <p:cNvPr id="12" name="流程图: 联系 3"/>
            <p:cNvSpPr>
              <a:spLocks noChangeArrowheads="1"/>
            </p:cNvSpPr>
            <p:nvPr/>
          </p:nvSpPr>
          <p:spPr bwMode="auto">
            <a:xfrm>
              <a:off x="687281" y="1521202"/>
              <a:ext cx="4097975" cy="1771071"/>
            </a:xfrm>
            <a:prstGeom prst="rect">
              <a:avLst/>
            </a:prstGeom>
            <a:solidFill>
              <a:srgbClr val="9ED3D7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33171" y="1537947"/>
              <a:ext cx="400619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smtClean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条件温和、不需加热：</a:t>
              </a:r>
              <a:r>
                <a:rPr lang="zh-CN" altLang="en-US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在接近体温和接近中性的条件下</a:t>
              </a:r>
              <a:endPara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0645" y="3707125"/>
            <a:ext cx="5686640" cy="1766596"/>
            <a:chOff x="1620922" y="3915833"/>
            <a:chExt cx="5686640" cy="1766596"/>
          </a:xfrm>
        </p:grpSpPr>
        <p:sp>
          <p:nvSpPr>
            <p:cNvPr id="13" name="流程图: 联系 4"/>
            <p:cNvSpPr>
              <a:spLocks noChangeArrowheads="1"/>
            </p:cNvSpPr>
            <p:nvPr/>
          </p:nvSpPr>
          <p:spPr bwMode="auto">
            <a:xfrm>
              <a:off x="1620922" y="3915833"/>
              <a:ext cx="5686640" cy="17543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20922" y="3928103"/>
              <a:ext cx="56866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smtClean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具有高度专一性：</a:t>
              </a:r>
              <a:r>
                <a:rPr lang="zh-CN" altLang="en-US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如蛋白酶只能催化蛋白质的水解，如同一把药匙开一把锁一样</a:t>
              </a:r>
              <a:endPara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88727" y="1740420"/>
            <a:ext cx="3449586" cy="1766596"/>
            <a:chOff x="5945080" y="1788895"/>
            <a:chExt cx="3449586" cy="1766596"/>
          </a:xfrm>
        </p:grpSpPr>
        <p:sp>
          <p:nvSpPr>
            <p:cNvPr id="14" name="流程图: 联系 5"/>
            <p:cNvSpPr>
              <a:spLocks noChangeArrowheads="1"/>
            </p:cNvSpPr>
            <p:nvPr/>
          </p:nvSpPr>
          <p:spPr bwMode="auto">
            <a:xfrm>
              <a:off x="5945080" y="1788895"/>
              <a:ext cx="3449586" cy="175432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945080" y="1801165"/>
              <a:ext cx="344958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smtClean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具有高效催化作用：</a:t>
              </a:r>
              <a:r>
                <a:rPr lang="zh-CN" altLang="en-US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比普通催化剂高</a:t>
              </a:r>
              <a:r>
                <a:rPr lang="en-US" altLang="zh-CN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3600" b="1" baseline="3000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3600" b="1" baseline="3000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13</a:t>
              </a:r>
              <a:r>
                <a:rPr lang="zh-CN" altLang="en-US" sz="3600" b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倍</a:t>
              </a:r>
              <a:endPara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5902960"/>
            <a:ext cx="129540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C4588D-F39A-46B6-A4C6-B64B9B0D967C}" type="datetime1">
              <a:rPr lang="zh-CN" altLang="en-US"/>
            </a:fld>
            <a:endParaRPr lang="en-US" altLang="zh-CN"/>
          </a:p>
        </p:txBody>
      </p:sp>
      <p:pic>
        <p:nvPicPr>
          <p:cNvPr id="10243" name="Picture 2" descr="1082656069_9IaGl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6870"/>
            <a:ext cx="57912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400800" y="159862"/>
            <a:ext cx="5384800" cy="49655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大头娃娃</a:t>
            </a: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长期食用蛋白质含量严重不足奶粉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根本不能满足婴儿生长需要，婴儿会患上</a:t>
            </a:r>
            <a:r>
              <a:rPr lang="zh-CN" altLang="en-US" sz="2800" b="1" dirty="0">
                <a:ea typeface="黑体" panose="02010600030101010101" pitchFamily="49" charset="-122"/>
              </a:rPr>
              <a:t>“</a:t>
            </a: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重度营养不良综合症</a:t>
            </a:r>
            <a:r>
              <a:rPr lang="zh-CN" altLang="en-US" sz="2800" b="1" dirty="0">
                <a:ea typeface="黑体" panose="02010600030101010101" pitchFamily="49" charset="-122"/>
              </a:rPr>
              <a:t>”</a:t>
            </a: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，在本是生长最快的时期停止生长，四肢短小，身体瘦弱，脑袋尤显偏大，严重的甚至越长越轻、越小，直至心、肝、肾等器官功能衰竭而死亡。 </a:t>
            </a:r>
            <a:endParaRPr lang="en-US" altLang="zh-CN" sz="28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eaLnBrk="1" hangingPunct="1"/>
            <a:endParaRPr lang="zh-CN" altLang="zh-CN" sz="2800" dirty="0"/>
          </a:p>
          <a:p>
            <a:pPr eaLnBrk="1" hangingPunct="1"/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050" y="4502150"/>
            <a:ext cx="712597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>
                <a:hlinkClick r:id="rId2"/>
              </a:rPr>
              <a:t>三鹿奶粉中为何加入大量三聚氰胺</a:t>
            </a:r>
            <a:r>
              <a:rPr lang="en-US" altLang="zh-CN" sz="2000" b="1">
                <a:hlinkClick r:id="rId2"/>
              </a:rPr>
              <a:t>_</a:t>
            </a:r>
            <a:r>
              <a:rPr lang="zh-CN" altLang="en-US" sz="2000" b="1">
                <a:hlinkClick r:id="rId2"/>
              </a:rPr>
              <a:t>哔哩哔哩</a:t>
            </a:r>
            <a:r>
              <a:rPr lang="en-US" altLang="zh-CN" sz="2000" b="1">
                <a:hlinkClick r:id="rId2"/>
              </a:rPr>
              <a:t>_bilibili</a:t>
            </a:r>
            <a:endParaRPr lang="en-US" altLang="zh-CN" sz="2000" b="1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、酶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具有催化作用的蛋白质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7281" y="844869"/>
            <a:ext cx="3143038" cy="6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、酶的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应用</a:t>
            </a:r>
            <a:endParaRPr lang="en-US" altLang="zh-CN" sz="1600" b="1" dirty="0" smtClean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7070" y="1593850"/>
            <a:ext cx="10976610" cy="4787265"/>
            <a:chOff x="1082" y="2510"/>
            <a:chExt cx="17286" cy="7539"/>
          </a:xfrm>
        </p:grpSpPr>
        <p:grpSp>
          <p:nvGrpSpPr>
            <p:cNvPr id="8" name="组合 7"/>
            <p:cNvGrpSpPr/>
            <p:nvPr/>
          </p:nvGrpSpPr>
          <p:grpSpPr>
            <a:xfrm>
              <a:off x="1082" y="2510"/>
              <a:ext cx="16404" cy="4450"/>
              <a:chOff x="1082" y="2510"/>
              <a:chExt cx="16404" cy="4450"/>
            </a:xfrm>
          </p:grpSpPr>
          <p:sp>
            <p:nvSpPr>
              <p:cNvPr id="15" name="Text Box 5"/>
              <p:cNvSpPr>
                <a:spLocks noChangeArrowheads="1"/>
              </p:cNvSpPr>
              <p:nvPr/>
            </p:nvSpPr>
            <p:spPr bwMode="auto">
              <a:xfrm>
                <a:off x="1082" y="5942"/>
                <a:ext cx="9119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(4)</a:t>
                </a:r>
                <a:r>
                  <a:rPr lang="zh-CN" altLang="en-US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酶</a:t>
                </a:r>
                <a:r>
                  <a:rPr lang="zh-CN" altLang="en-US" sz="3600" b="1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还可用于疾病的诊断。</a:t>
                </a:r>
                <a:endPara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 7"/>
              <p:cNvSpPr>
                <a:spLocks noChangeArrowheads="1"/>
              </p:cNvSpPr>
              <p:nvPr/>
            </p:nvSpPr>
            <p:spPr bwMode="auto">
              <a:xfrm>
                <a:off x="1082" y="2510"/>
                <a:ext cx="16404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淀粉酶</a:t>
                </a:r>
                <a:r>
                  <a:rPr lang="zh-CN" altLang="en-US" sz="3600" b="1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应用于食品、发酵、纺织、制药等工业；</a:t>
                </a:r>
                <a:endPara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 8"/>
              <p:cNvSpPr>
                <a:spLocks noChangeArrowheads="1"/>
              </p:cNvSpPr>
              <p:nvPr/>
            </p:nvSpPr>
            <p:spPr bwMode="auto">
              <a:xfrm>
                <a:off x="1082" y="3654"/>
                <a:ext cx="11972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蛋白酶</a:t>
                </a:r>
                <a:r>
                  <a:rPr lang="zh-CN" altLang="en-US" sz="3600" b="1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应用于医药、制革等工业；</a:t>
                </a:r>
                <a:endPara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82" y="4798"/>
                <a:ext cx="13541" cy="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en-US" sz="36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脂肪酶</a:t>
                </a:r>
                <a:r>
                  <a:rPr lang="zh-CN" altLang="en-US" sz="3600" b="1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应用于脂肪水解、羊毛脱脂等；</a:t>
                </a:r>
                <a:endPara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680" y="5943"/>
              <a:ext cx="8688" cy="4107"/>
              <a:chOff x="2644272" y="1535739"/>
              <a:chExt cx="5516880" cy="2608186"/>
            </a:xfrm>
          </p:grpSpPr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44272" y="1535739"/>
                <a:ext cx="2862447" cy="2608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71284" y="1535739"/>
                <a:ext cx="2589868" cy="2608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9"/>
              <p:cNvSpPr>
                <a:spLocks noChangeArrowheads="1"/>
              </p:cNvSpPr>
              <p:nvPr/>
            </p:nvSpPr>
            <p:spPr bwMode="auto">
              <a:xfrm>
                <a:off x="4090947" y="3559150"/>
                <a:ext cx="1415772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蛋白酶</a:t>
                </a:r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3" name="TextBox 10"/>
              <p:cNvSpPr>
                <a:spLocks noChangeArrowheads="1"/>
              </p:cNvSpPr>
              <p:nvPr/>
            </p:nvSpPr>
            <p:spPr bwMode="auto">
              <a:xfrm>
                <a:off x="6745380" y="3559150"/>
                <a:ext cx="1415772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脂肪酶</a:t>
                </a:r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pic>
        <p:nvPicPr>
          <p:cNvPr id="2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49200" y="12573000"/>
            <a:ext cx="330200" cy="241300"/>
          </a:xfrm>
          <a:prstGeom prst="cube">
            <a:avLst/>
          </a:prstGeom>
        </p:spPr>
      </p:pic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2325"/>
            <a:ext cx="129540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课堂小结</a:t>
            </a:r>
            <a:r>
              <a:rPr lang="en-US" altLang="zh-CN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蛋白质和酶</a:t>
            </a:r>
            <a:endParaRPr lang="zh-CN" altLang="en-US" sz="40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3675" y="1083945"/>
            <a:ext cx="116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结构</a:t>
            </a:r>
            <a:endParaRPr lang="zh-CN" altLang="en-US" sz="3600" b="1"/>
          </a:p>
        </p:txBody>
      </p:sp>
      <p:sp>
        <p:nvSpPr>
          <p:cNvPr id="8" name="右箭头 7"/>
          <p:cNvSpPr/>
          <p:nvPr/>
        </p:nvSpPr>
        <p:spPr>
          <a:xfrm rot="5400000">
            <a:off x="1463040" y="2423160"/>
            <a:ext cx="1162685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63675" y="3178175"/>
            <a:ext cx="116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性质</a:t>
            </a:r>
            <a:endParaRPr lang="zh-CN" altLang="en-US" sz="3600" b="1"/>
          </a:p>
        </p:txBody>
      </p:sp>
      <p:sp>
        <p:nvSpPr>
          <p:cNvPr id="10" name="文本框 9"/>
          <p:cNvSpPr txBox="1"/>
          <p:nvPr/>
        </p:nvSpPr>
        <p:spPr>
          <a:xfrm>
            <a:off x="1463675" y="5129530"/>
            <a:ext cx="116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功能</a:t>
            </a:r>
            <a:endParaRPr lang="zh-CN" altLang="en-US" sz="36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5865" y="909320"/>
            <a:ext cx="6808470" cy="144145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5400000">
            <a:off x="1463040" y="4432935"/>
            <a:ext cx="1162685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265930" y="2740025"/>
            <a:ext cx="38512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水</a:t>
            </a:r>
            <a:r>
              <a:rPr lang="en-US" altLang="zh-CN" sz="2800" b="1">
                <a:solidFill>
                  <a:srgbClr val="0070C0"/>
                </a:solidFill>
              </a:rPr>
              <a:t>         </a:t>
            </a:r>
            <a:r>
              <a:rPr lang="zh-CN" altLang="en-US" sz="2800" b="1">
                <a:solidFill>
                  <a:srgbClr val="0070C0"/>
                </a:solidFill>
              </a:rPr>
              <a:t>解</a:t>
            </a:r>
            <a:endParaRPr lang="zh-CN" altLang="en-US" sz="2800" b="1">
              <a:solidFill>
                <a:srgbClr val="0070C0"/>
              </a:solidFill>
            </a:endParaRPr>
          </a:p>
          <a:p>
            <a:r>
              <a:rPr lang="zh-CN" altLang="en-US" sz="2800" b="1">
                <a:solidFill>
                  <a:srgbClr val="0070C0"/>
                </a:solidFill>
                <a:sym typeface="+mn-ea"/>
              </a:rPr>
              <a:t>盐</a:t>
            </a:r>
            <a:r>
              <a:rPr lang="en-US" altLang="zh-CN" sz="28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0070C0"/>
                </a:solidFill>
                <a:sym typeface="+mn-ea"/>
              </a:rPr>
              <a:t>析</a:t>
            </a:r>
            <a:r>
              <a:rPr lang="zh-CN" altLang="en-US" sz="2800" b="1">
                <a:solidFill>
                  <a:srgbClr val="0070C0"/>
                </a:solidFill>
                <a:hlinkClick r:id="rId2" action="ppaction://hlinksldjump"/>
              </a:rPr>
              <a:t>变</a:t>
            </a:r>
            <a:r>
              <a:rPr lang="en-US" altLang="zh-CN" sz="2800" b="1">
                <a:solidFill>
                  <a:srgbClr val="0070C0"/>
                </a:solidFill>
                <a:hlinkClick r:id="rId2" action="ppaction://hlinksldjump"/>
              </a:rPr>
              <a:t> </a:t>
            </a:r>
            <a:r>
              <a:rPr lang="zh-CN" altLang="en-US" sz="2800" b="1">
                <a:solidFill>
                  <a:srgbClr val="0070C0"/>
                </a:solidFill>
                <a:hlinkClick r:id="rId2" action="ppaction://hlinksldjump"/>
              </a:rPr>
              <a:t>性</a:t>
            </a:r>
            <a:endParaRPr lang="zh-CN" altLang="en-US" sz="2800" b="1">
              <a:solidFill>
                <a:srgbClr val="0070C0"/>
              </a:solidFill>
            </a:endParaRPr>
          </a:p>
          <a:p>
            <a:r>
              <a:rPr lang="zh-CN" altLang="en-US" sz="2800" b="1">
                <a:solidFill>
                  <a:srgbClr val="0070C0"/>
                </a:solidFill>
              </a:rPr>
              <a:t>颜色反应</a:t>
            </a:r>
            <a:endParaRPr lang="zh-CN" altLang="en-US" sz="2800" b="1">
              <a:solidFill>
                <a:srgbClr val="0070C0"/>
              </a:solidFill>
            </a:endParaRPr>
          </a:p>
          <a:p>
            <a:r>
              <a:rPr lang="zh-CN" altLang="en-US" sz="2800" b="1">
                <a:solidFill>
                  <a:srgbClr val="0070C0"/>
                </a:solidFill>
                <a:sym typeface="+mn-ea"/>
              </a:rPr>
              <a:t>灼</a:t>
            </a:r>
            <a:r>
              <a:rPr lang="en-US" altLang="zh-CN" sz="2800" b="1">
                <a:solidFill>
                  <a:srgbClr val="0070C0"/>
                </a:solidFill>
                <a:sym typeface="+mn-ea"/>
              </a:rPr>
              <a:t>         </a:t>
            </a:r>
            <a:r>
              <a:rPr lang="zh-CN" altLang="en-US" sz="2800" b="1">
                <a:solidFill>
                  <a:srgbClr val="0070C0"/>
                </a:solidFill>
                <a:sym typeface="+mn-ea"/>
              </a:rPr>
              <a:t>烧</a:t>
            </a:r>
            <a:endParaRPr lang="zh-CN" altLang="en-US" sz="28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63675" y="5972810"/>
            <a:ext cx="116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/>
              <a:t>酶</a:t>
            </a:r>
            <a:endParaRPr lang="zh-CN" altLang="en-US" sz="3600" b="1"/>
          </a:p>
        </p:txBody>
      </p:sp>
      <p:sp>
        <p:nvSpPr>
          <p:cNvPr id="16" name="文本框 15"/>
          <p:cNvSpPr txBox="1"/>
          <p:nvPr/>
        </p:nvSpPr>
        <p:spPr>
          <a:xfrm>
            <a:off x="3915410" y="6110605"/>
            <a:ext cx="752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具有催化功能的蛋白质，特点：条件温和、高效、专一</a:t>
            </a:r>
            <a:endParaRPr lang="zh-CN" altLang="en-US" sz="2400" b="1"/>
          </a:p>
        </p:txBody>
      </p:sp>
      <p:sp>
        <p:nvSpPr>
          <p:cNvPr id="17" name="文本框 16"/>
          <p:cNvSpPr txBox="1"/>
          <p:nvPr/>
        </p:nvSpPr>
        <p:spPr>
          <a:xfrm>
            <a:off x="3963035" y="52273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结构、保护、运输、抗体等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r"/>
      </p:transition>
    </mc:Choice>
    <mc:Fallback>
      <p:transition>
        <p:pull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知识拓展</a:t>
            </a:r>
            <a:endParaRPr lang="zh-CN" altLang="en-US" sz="40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9685" y="1050925"/>
            <a:ext cx="8634095" cy="1945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 b="1"/>
              <a:t>毒奶粉事件（2008年中国三聚氰胺事件）暴露了原有蛋白质检测方法的重大缺陷。</a:t>
            </a:r>
            <a:endParaRPr lang="zh-CN" altLang="en-US" sz="2800" b="1"/>
          </a:p>
          <a:p>
            <a:r>
              <a:rPr lang="zh-CN" altLang="en-US" sz="2800" b="1"/>
              <a:t>原凯氏定氮法无法区分</a:t>
            </a:r>
            <a:r>
              <a:rPr lang="zh-CN" altLang="en-US" sz="2800" b="1">
                <a:solidFill>
                  <a:srgbClr val="FF0000"/>
                </a:solidFill>
              </a:rPr>
              <a:t>非蛋白氮</a:t>
            </a:r>
            <a:r>
              <a:rPr lang="zh-CN" altLang="en-US" sz="2800" b="1"/>
              <a:t>的掺假物质，如何改进？</a:t>
            </a:r>
            <a:endParaRPr lang="zh-CN" altLang="en-US" sz="2800" b="1"/>
          </a:p>
        </p:txBody>
      </p:sp>
      <p:pic>
        <p:nvPicPr>
          <p:cNvPr id="7" name="图片 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615" y="2528570"/>
            <a:ext cx="2842260" cy="399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r"/>
      </p:transition>
    </mc:Choice>
    <mc:Fallback>
      <p:transition>
        <p:pull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53287" y="89691"/>
            <a:ext cx="81602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课后拓展</a:t>
            </a:r>
            <a:endParaRPr lang="zh-CN" altLang="en-US" sz="40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 descr="upload_post_object_v2_2027411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998" y="1716237"/>
            <a:ext cx="8954016" cy="455825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87437" y="935841"/>
            <a:ext cx="7315200" cy="645160"/>
          </a:xfrm>
          <a:prstGeom prst="rect">
            <a:avLst/>
          </a:prstGeom>
        </p:spPr>
        <p:txBody>
          <a:bodyPr rtlCol="0" anchor="t">
            <a:spAutoFit/>
          </a:bodyPr>
          <a:p>
            <a:r>
              <a:rPr lang="en-US" altLang="zh-CN">
                <a:hlinkClick r:id="rId2"/>
              </a:rPr>
              <a:t>https://www.bilibili.com/video/BV1tL4y1A7FL/?spm_id_from=333.337.search-card.all.click&amp;vd_source=5e338b1da6f1e916eac4692a3d73a3f1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r"/>
      </p:transition>
    </mc:Choice>
    <mc:Fallback>
      <p:transition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66776"/>
            <a:ext cx="10972800" cy="3502025"/>
          </a:xfrm>
          <a:noFill/>
        </p:spPr>
      </p:pic>
      <p:sp>
        <p:nvSpPr>
          <p:cNvPr id="9218" name="日期占位符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8F1F7F-8BE8-42F3-BA36-B75694A40C9F}" type="datetime1">
              <a:rPr lang="zh-CN" altLang="en-US"/>
            </a:fld>
            <a:endParaRPr lang="en-US" altLang="zh-CN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08000" y="287020"/>
            <a:ext cx="1137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8000"/>
                </a:solidFill>
              </a:rPr>
              <a:t>蛋白质是生命的基础，没有蛋白质就没有生命。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8000" y="4507865"/>
            <a:ext cx="110744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一切重要的生命现象和生理机能都与蛋白质密切相关。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0565" y="5344795"/>
            <a:ext cx="160083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400" b="1" i="0">
                <a:latin typeface="Inter"/>
                <a:ea typeface="宋体" panose="02010600030101010101" pitchFamily="2" charset="-122"/>
              </a:rPr>
              <a:t>蛋白质</a:t>
            </a:r>
            <a:r>
              <a:rPr lang="en-US" altLang="zh-CN" sz="2400" b="1" i="0">
                <a:latin typeface="Inter"/>
                <a:ea typeface="Inter"/>
              </a:rPr>
              <a:t>protein</a:t>
            </a:r>
            <a:endParaRPr lang="en-US" altLang="zh-CN" sz="2400" b="1" i="0">
              <a:latin typeface="Inter"/>
              <a:ea typeface="Inte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5230" y="5279708"/>
            <a:ext cx="5080000" cy="95313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2800" b="1" i="0">
                <a:latin typeface="Inter"/>
                <a:ea typeface="Inter"/>
              </a:rPr>
              <a:t>来源于希腊语 “</a:t>
            </a:r>
            <a:r>
              <a:rPr lang="en-US" altLang="zh-CN" sz="2800" b="1" i="0">
                <a:latin typeface="Inter"/>
                <a:ea typeface="Inter"/>
              </a:rPr>
              <a:t>proteios”</a:t>
            </a:r>
            <a:r>
              <a:rPr lang="zh-CN" altLang="en-US" sz="2800" b="1" i="0">
                <a:latin typeface="Inter"/>
                <a:ea typeface="Inter"/>
              </a:rPr>
              <a:t>，意思是 “</a:t>
            </a:r>
            <a:r>
              <a:rPr lang="zh-CN" altLang="en-US" sz="2800" b="1" i="0">
                <a:solidFill>
                  <a:srgbClr val="FF0000"/>
                </a:solidFill>
                <a:latin typeface="Inter"/>
                <a:ea typeface="Inter"/>
              </a:rPr>
              <a:t>首要的、第一的</a:t>
            </a:r>
            <a:r>
              <a:rPr lang="zh-CN" altLang="en-US" sz="2800" b="1" i="0">
                <a:latin typeface="Inter"/>
                <a:ea typeface="Inter"/>
              </a:rPr>
              <a:t>”</a:t>
            </a:r>
            <a:endParaRPr lang="zh-CN" altLang="en-US" sz="2800" b="1" i="0">
              <a:latin typeface="Inter"/>
              <a:ea typeface="In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953287" y="89691"/>
            <a:ext cx="1055280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、蛋白质的结构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 descr="屏幕剪辑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953770"/>
            <a:ext cx="7417435" cy="402082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7070" y="5090795"/>
            <a:ext cx="10945495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蛋白质由氨基酸通过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肽键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构成，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相对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分子质量</a:t>
            </a:r>
            <a:r>
              <a:rPr 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从几万到几百万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具有一定空间结构，属于有机高分子化合物。</a:t>
            </a:r>
            <a:endParaRPr lang="zh-CN" altLang="en-US" sz="28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SzTx/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1257300"/>
            <a:ext cx="4145915" cy="2180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34450" y="3872865"/>
            <a:ext cx="1850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甘氨酸</a:t>
            </a:r>
            <a:endParaRPr lang="zh-CN" altLang="en-US" sz="3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1014730"/>
            <a:ext cx="2714625" cy="138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953287" y="89691"/>
            <a:ext cx="1052701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</a:t>
            </a:r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结构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29810" y="885510"/>
            <a:ext cx="2763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Tx/>
            </a:pP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一级结构</a:t>
            </a: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sz="36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 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9970" y="820877"/>
            <a:ext cx="83719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Tx/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   </a:t>
            </a:r>
            <a:r>
              <a:rPr lang="zh-CN" altLang="en-US" sz="3200" b="1" smtClean="0">
                <a:latin typeface="Times New Roman" panose="02020603050405020304" pitchFamily="18" charset="0"/>
              </a:rPr>
              <a:t>              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分子中各种氨基酸的连接方式和排列顺序叫蛋白质的一级结构。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29810" y="2316836"/>
            <a:ext cx="2763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Tx/>
            </a:pP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二级结构</a:t>
            </a: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sz="36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4844" y="2215023"/>
            <a:ext cx="83719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Tx/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   </a:t>
            </a:r>
            <a:r>
              <a:rPr lang="zh-CN" altLang="en-US" sz="3200" b="1" smtClean="0">
                <a:latin typeface="Times New Roman" panose="02020603050405020304" pitchFamily="18" charset="0"/>
              </a:rPr>
              <a:t>              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多肽链卷曲盘旋和折叠的空间结构称为蛋白质的二级结构。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705" y="3522980"/>
            <a:ext cx="5125720" cy="2983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53287" y="89691"/>
            <a:ext cx="1045639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</a:t>
            </a:r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结构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Text Box 8"/>
          <p:cNvSpPr>
            <a:spLocks noChangeArrowheads="1"/>
          </p:cNvSpPr>
          <p:nvPr/>
        </p:nvSpPr>
        <p:spPr bwMode="auto">
          <a:xfrm>
            <a:off x="250825" y="3853180"/>
            <a:ext cx="8126730" cy="19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SzTx/>
              <a:buFont typeface="Arial" panose="020B0604020202020204" pitchFamily="34" charset="0"/>
              <a:buNone/>
            </a:pP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四级结构</a:t>
            </a: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：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分子中亚基的立体排布、亚基间的相互作用与布局称为蛋白质的四级结构。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Text Box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037" y="1142552"/>
            <a:ext cx="8371950" cy="14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Tx/>
              <a:buFont typeface="Arial" panose="020B0604020202020204" pitchFamily="34" charset="0"/>
              <a:buNone/>
            </a:pP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三级结构</a:t>
            </a:r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：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蛋白质分子在二级结构的基础上进一步盘曲折叠形成的三维结构。</a:t>
            </a:r>
            <a:endParaRPr lang="zh-CN" altLang="en-US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2155190"/>
            <a:ext cx="4057015" cy="30746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25513" y="2454132"/>
            <a:ext cx="3622886" cy="1214967"/>
            <a:chOff x="1416473" y="5328072"/>
            <a:chExt cx="3622886" cy="1214967"/>
          </a:xfrm>
        </p:grpSpPr>
        <p:sp>
          <p:nvSpPr>
            <p:cNvPr id="3" name="圆角矩形标注 2"/>
            <p:cNvSpPr/>
            <p:nvPr/>
          </p:nvSpPr>
          <p:spPr>
            <a:xfrm>
              <a:off x="1416473" y="5361423"/>
              <a:ext cx="3622885" cy="1181615"/>
            </a:xfrm>
            <a:prstGeom prst="wedgeRoundRectCallout">
              <a:avLst>
                <a:gd name="adj1" fmla="val 69283"/>
                <a:gd name="adj2" fmla="val -5691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283"/>
            <p:cNvSpPr>
              <a:spLocks noChangeArrowheads="1"/>
            </p:cNvSpPr>
            <p:nvPr/>
          </p:nvSpPr>
          <p:spPr bwMode="auto">
            <a:xfrm>
              <a:off x="1416474" y="5328072"/>
              <a:ext cx="3622885" cy="121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SzTx/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具有三级结构的多肽链叫亚基</a:t>
              </a:r>
              <a:endPara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8" y="1318560"/>
            <a:ext cx="5405205" cy="34377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4" name="矩形 3">
            <a:hlinkClick r:id="rId3" action="ppaction://hlinkfile"/>
          </p:cNvPr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4000" b="1">
                <a:solidFill>
                  <a:schemeClr val="tx1"/>
                </a:solidFill>
              </a:rPr>
              <a:t>课后拓展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pic>
        <p:nvPicPr>
          <p:cNvPr id="7" name="图片 6" descr="upload_post_object_v2_1160629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464" y="1707224"/>
            <a:ext cx="4602020" cy="304905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961837" y="4900287"/>
            <a:ext cx="4602350" cy="1288524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r>
              <a:rPr lang="en-US" altLang="zh-CN">
                <a:hlinkClick r:id="rId5"/>
              </a:rPr>
              <a:t>https://www.bilibili.com/video/BV18K4y1J7fM/?spm_id_from=333.337.search-card.all.click&amp;vd_source=5e338b1da6f1e916eac4692a3d73a3f1</a:t>
            </a:r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225177" y="5018237"/>
            <a:ext cx="5267159" cy="64516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r>
              <a:rPr lang="en-US" altLang="zh-CN">
                <a:hlinkClick r:id="rId1"/>
              </a:rPr>
              <a:t>https://www.bilibili.com/video/BV1ap4y1L7NC/?spm_id_from=333.337.search-card.all.click&amp;vd_source=5e338b1da6f1e916eac4692a3d73a3f1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5"/>
          <p:cNvSpPr>
            <a:spLocks noChangeArrowheads="1"/>
          </p:cNvSpPr>
          <p:nvPr/>
        </p:nvSpPr>
        <p:spPr bwMode="auto">
          <a:xfrm>
            <a:off x="4835031" y="2589858"/>
            <a:ext cx="2571499" cy="1358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</a:ln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5"/>
          <p:cNvSpPr>
            <a:spLocks noChangeArrowheads="1"/>
          </p:cNvSpPr>
          <p:nvPr/>
        </p:nvSpPr>
        <p:spPr bwMode="auto">
          <a:xfrm>
            <a:off x="953287" y="89691"/>
            <a:ext cx="645335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en-US" sz="4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、蛋白质的</a:t>
            </a:r>
            <a:r>
              <a:rPr lang="zh-CN" altLang="en-US" sz="4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性质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水解</a:t>
            </a:r>
            <a:endParaRPr lang="zh-CN" altLang="en-US" sz="4000" b="1" smtClean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4011" y="1719914"/>
            <a:ext cx="15563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水解：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>
            <a:spLocks noChangeArrowheads="1"/>
          </p:cNvSpPr>
          <p:nvPr/>
        </p:nvSpPr>
        <p:spPr bwMode="auto">
          <a:xfrm>
            <a:off x="3240931" y="1697578"/>
            <a:ext cx="1678728" cy="6902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</a:ln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蛋白质</a:t>
            </a:r>
            <a:endParaRPr lang="zh-CN" altLang="en-US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19659" y="1498565"/>
            <a:ext cx="3149177" cy="584775"/>
            <a:chOff x="4125383" y="3462444"/>
            <a:chExt cx="3149177" cy="584775"/>
          </a:xfrm>
        </p:grpSpPr>
        <p:cxnSp>
          <p:nvCxnSpPr>
            <p:cNvPr id="12" name="直接箭头连接符 12"/>
            <p:cNvCxnSpPr>
              <a:cxnSpLocks noChangeShapeType="1"/>
            </p:cNvCxnSpPr>
            <p:nvPr/>
          </p:nvCxnSpPr>
          <p:spPr bwMode="auto">
            <a:xfrm>
              <a:off x="4125383" y="4047219"/>
              <a:ext cx="314917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3"/>
            <p:cNvSpPr>
              <a:spLocks noChangeArrowheads="1"/>
            </p:cNvSpPr>
            <p:nvPr/>
          </p:nvSpPr>
          <p:spPr bwMode="auto">
            <a:xfrm>
              <a:off x="4684183" y="3462444"/>
              <a:ext cx="2218055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一定条件下</a:t>
              </a:r>
              <a:endPara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5"/>
          <p:cNvSpPr>
            <a:spLocks noChangeArrowheads="1"/>
          </p:cNvSpPr>
          <p:nvPr/>
        </p:nvSpPr>
        <p:spPr bwMode="auto">
          <a:xfrm>
            <a:off x="8109476" y="1691275"/>
            <a:ext cx="2526242" cy="6902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</a:ln>
        </p:spPr>
        <p:txBody>
          <a:bodyPr wrap="none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多种氨基酸</a:t>
            </a:r>
            <a:endParaRPr lang="zh-CN" altLang="en-US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>
            <a:spLocks noChangeArrowheads="1"/>
          </p:cNvSpPr>
          <p:nvPr/>
        </p:nvSpPr>
        <p:spPr bwMode="auto">
          <a:xfrm>
            <a:off x="833011" y="3320773"/>
            <a:ext cx="1554589" cy="615951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原理：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9900000">
            <a:off x="6815676" y="3951358"/>
            <a:ext cx="585511" cy="745332"/>
          </a:xfrm>
          <a:prstGeom prst="curvedRightArrow">
            <a:avLst>
              <a:gd name="adj1" fmla="val 34580"/>
              <a:gd name="adj2" fmla="val 103927"/>
              <a:gd name="adj3" fmla="val 33329"/>
            </a:avLst>
          </a:prstGeom>
          <a:solidFill>
            <a:srgbClr val="FFFFFF"/>
          </a:solidFill>
          <a:ln w="9525">
            <a:solidFill>
              <a:srgbClr val="333399"/>
            </a:solidFill>
            <a:miter lim="800000"/>
          </a:ln>
        </p:spPr>
        <p:txBody>
          <a:bodyPr wrap="none" anchor="ctr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-5040000">
            <a:off x="4721620" y="4066270"/>
            <a:ext cx="823383" cy="514349"/>
          </a:xfrm>
          <a:prstGeom prst="curvedDownArrow">
            <a:avLst>
              <a:gd name="adj1" fmla="val 37427"/>
              <a:gd name="adj2" fmla="val 80041"/>
              <a:gd name="adj3" fmla="val 33329"/>
            </a:avLst>
          </a:prstGeom>
          <a:solidFill>
            <a:srgbClr val="FFFFFF"/>
          </a:solidFill>
          <a:ln w="9525">
            <a:solidFill>
              <a:srgbClr val="333399"/>
            </a:solidFill>
            <a:miter lim="800000"/>
          </a:ln>
        </p:spPr>
        <p:txBody>
          <a:bodyPr vert="eaVert" wrap="none" anchor="ctr"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Line 6"/>
          <p:cNvCxnSpPr>
            <a:cxnSpLocks noChangeShapeType="1"/>
          </p:cNvCxnSpPr>
          <p:nvPr/>
        </p:nvCxnSpPr>
        <p:spPr bwMode="auto">
          <a:xfrm flipH="1">
            <a:off x="6117674" y="3189326"/>
            <a:ext cx="0" cy="2138959"/>
          </a:xfrm>
          <a:prstGeom prst="line">
            <a:avLst/>
          </a:prstGeom>
          <a:noFill/>
          <a:ln w="57150">
            <a:solidFill>
              <a:srgbClr val="0033CC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104"/>
          <p:cNvGrpSpPr/>
          <p:nvPr/>
        </p:nvGrpSpPr>
        <p:grpSpPr>
          <a:xfrm>
            <a:off x="4939986" y="4637725"/>
            <a:ext cx="2288117" cy="676274"/>
            <a:chOff x="95" y="-39"/>
            <a:chExt cx="1081" cy="426"/>
          </a:xfrm>
        </p:grpSpPr>
        <p:sp>
          <p:nvSpPr>
            <p:cNvPr id="29" name="Text Box 25"/>
            <p:cNvSpPr>
              <a:spLocks noChangeArrowheads="1"/>
            </p:cNvSpPr>
            <p:nvPr/>
          </p:nvSpPr>
          <p:spPr bwMode="auto">
            <a:xfrm>
              <a:off x="95" y="-20"/>
              <a:ext cx="4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HO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0" name="Text Box 26"/>
            <p:cNvSpPr>
              <a:spLocks noChangeArrowheads="1"/>
            </p:cNvSpPr>
            <p:nvPr/>
          </p:nvSpPr>
          <p:spPr bwMode="auto">
            <a:xfrm>
              <a:off x="826" y="-39"/>
              <a:ext cx="3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80" y="192"/>
              <a:ext cx="3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23331" y="2668115"/>
            <a:ext cx="8405284" cy="1320797"/>
            <a:chOff x="2177379" y="3197301"/>
            <a:chExt cx="8405284" cy="1320797"/>
          </a:xfrm>
        </p:grpSpPr>
        <p:sp>
          <p:nvSpPr>
            <p:cNvPr id="50" name="Text Box 11"/>
            <p:cNvSpPr>
              <a:spLocks noChangeArrowheads="1"/>
            </p:cNvSpPr>
            <p:nvPr/>
          </p:nvSpPr>
          <p:spPr bwMode="auto">
            <a:xfrm>
              <a:off x="5049696" y="3197301"/>
              <a:ext cx="874183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1" name="Line 13"/>
            <p:cNvCxnSpPr>
              <a:cxnSpLocks noChangeShapeType="1"/>
            </p:cNvCxnSpPr>
            <p:nvPr/>
          </p:nvCxnSpPr>
          <p:spPr bwMode="auto">
            <a:xfrm flipH="1">
              <a:off x="3017840" y="3420344"/>
              <a:ext cx="0" cy="20002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15"/>
            <p:cNvSpPr>
              <a:spLocks noChangeArrowheads="1"/>
            </p:cNvSpPr>
            <p:nvPr/>
          </p:nvSpPr>
          <p:spPr bwMode="auto">
            <a:xfrm>
              <a:off x="2177379" y="3871987"/>
              <a:ext cx="3903134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0"/>
            <p:cNvSpPr>
              <a:spLocks noChangeArrowheads="1"/>
            </p:cNvSpPr>
            <p:nvPr/>
          </p:nvSpPr>
          <p:spPr bwMode="auto">
            <a:xfrm>
              <a:off x="8840646" y="3197301"/>
              <a:ext cx="874183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22"/>
            <p:cNvSpPr>
              <a:spLocks noChangeArrowheads="1"/>
            </p:cNvSpPr>
            <p:nvPr/>
          </p:nvSpPr>
          <p:spPr bwMode="auto">
            <a:xfrm>
              <a:off x="6783246" y="3197301"/>
              <a:ext cx="677333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23"/>
            <p:cNvSpPr>
              <a:spLocks noChangeArrowheads="1"/>
            </p:cNvSpPr>
            <p:nvPr/>
          </p:nvSpPr>
          <p:spPr bwMode="auto">
            <a:xfrm>
              <a:off x="6319696" y="3871987"/>
              <a:ext cx="4262967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—N—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—C—OH</a:t>
              </a:r>
              <a:endPara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14"/>
            <p:cNvSpPr>
              <a:spLocks noChangeArrowheads="1"/>
            </p:cNvSpPr>
            <p:nvPr/>
          </p:nvSpPr>
          <p:spPr bwMode="auto">
            <a:xfrm>
              <a:off x="2983829" y="3197301"/>
              <a:ext cx="677333" cy="64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259141" y="3718751"/>
              <a:ext cx="101600" cy="294640"/>
              <a:chOff x="3139440" y="833120"/>
              <a:chExt cx="101600" cy="294640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>
                <a:off x="3139440" y="833120"/>
                <a:ext cx="0" cy="2946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241040" y="833120"/>
                <a:ext cx="0" cy="2946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9063107" y="3718751"/>
              <a:ext cx="101600" cy="294640"/>
              <a:chOff x="3139440" y="833120"/>
              <a:chExt cx="101600" cy="29464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3139440" y="833120"/>
                <a:ext cx="0" cy="29464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241040" y="833120"/>
                <a:ext cx="0" cy="29464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连接符 58"/>
            <p:cNvCxnSpPr/>
            <p:nvPr/>
          </p:nvCxnSpPr>
          <p:spPr>
            <a:xfrm flipH="1">
              <a:off x="7048501" y="3718751"/>
              <a:ext cx="0" cy="294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261535" y="3718751"/>
              <a:ext cx="0" cy="29464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5923879" y="4256002"/>
              <a:ext cx="5565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5"/>
          <p:cNvSpPr>
            <a:spLocks noChangeArrowheads="1"/>
          </p:cNvSpPr>
          <p:nvPr/>
        </p:nvSpPr>
        <p:spPr bwMode="auto">
          <a:xfrm>
            <a:off x="347980" y="5580380"/>
            <a:ext cx="10480675" cy="1268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注意：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不同的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水解最终生成各种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氨基酸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，这些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氨基</a:t>
            </a:r>
            <a:r>
              <a:rPr lang="en-US" altLang="zh-CN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酸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在生物体内，重新组合成功能不同的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32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5915025"/>
            <a:ext cx="129540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u"/>
      </p:transition>
    </mc:Choice>
    <mc:Fallback>
      <p:transition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4" y="87040"/>
            <a:ext cx="694126" cy="750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011" y="97055"/>
            <a:ext cx="11355814" cy="740451"/>
          </a:xfrm>
          <a:prstGeom prst="rect">
            <a:avLst/>
          </a:prstGeom>
          <a:solidFill>
            <a:srgbClr val="22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58A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288" y="99811"/>
            <a:ext cx="11235537" cy="638447"/>
          </a:xfrm>
          <a:prstGeom prst="rect">
            <a:avLst/>
          </a:prstGeom>
          <a:solidFill>
            <a:schemeClr val="accent6">
              <a:lumMod val="60000"/>
              <a:lumOff val="40000"/>
              <a:alpha val="9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953287" y="89691"/>
            <a:ext cx="785543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、蛋白质的性质 </a:t>
            </a:r>
            <a:r>
              <a:rPr lang="en-US" altLang="zh-CN" sz="40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 </a:t>
            </a:r>
            <a:r>
              <a:rPr lang="zh-CN" altLang="en-US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盐析和变性</a:t>
            </a:r>
            <a:r>
              <a:rPr lang="en-US" altLang="zh-CN" sz="40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40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3011" y="844870"/>
            <a:ext cx="5881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华文中宋" panose="02010600040101010101" pitchFamily="2" charset="-122"/>
                <a:ea typeface="华文中宋" panose="02010600040101010101" pitchFamily="2" charset="-122"/>
              </a:rPr>
              <a:t>演示实验</a:t>
            </a:r>
            <a:r>
              <a:rPr lang="zh-CN" altLang="en-US" sz="36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一：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蛋白质的</a:t>
            </a:r>
            <a:r>
              <a:rPr lang="zh-CN" altLang="en-US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盐析</a:t>
            </a:r>
            <a:r>
              <a:rPr lang="en-US" altLang="zh-CN" sz="3600" b="1" smtClean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60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 descr="屏幕剪辑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0" y="1498564"/>
            <a:ext cx="1816232" cy="3139765"/>
          </a:xfrm>
          <a:prstGeom prst="rect">
            <a:avLst/>
          </a:prstGeom>
        </p:spPr>
      </p:pic>
      <p:sp>
        <p:nvSpPr>
          <p:cNvPr id="9" name="Text Box 3"/>
          <p:cNvSpPr>
            <a:spLocks noChangeArrowheads="1"/>
          </p:cNvSpPr>
          <p:nvPr/>
        </p:nvSpPr>
        <p:spPr bwMode="auto">
          <a:xfrm>
            <a:off x="687327" y="4710028"/>
            <a:ext cx="2306352" cy="51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鸡蛋白溶液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93638" y="2935780"/>
            <a:ext cx="1828800" cy="533400"/>
            <a:chOff x="2817254" y="2707033"/>
            <a:chExt cx="1828800" cy="533400"/>
          </a:xfrm>
        </p:grpSpPr>
        <p:sp>
          <p:nvSpPr>
            <p:cNvPr id="10" name="Text Box 13"/>
            <p:cNvSpPr>
              <a:spLocks noChangeArrowheads="1"/>
            </p:cNvSpPr>
            <p:nvPr/>
          </p:nvSpPr>
          <p:spPr bwMode="auto">
            <a:xfrm>
              <a:off x="2924145" y="2707033"/>
              <a:ext cx="161501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浓无机盐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817254" y="3240433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/>
          <p:cNvSpPr>
            <a:spLocks noChangeArrowheads="1"/>
          </p:cNvSpPr>
          <p:nvPr/>
        </p:nvSpPr>
        <p:spPr bwMode="auto">
          <a:xfrm>
            <a:off x="4837584" y="4710066"/>
            <a:ext cx="2312975" cy="6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凝聚</a:t>
            </a:r>
            <a:endParaRPr lang="zh-CN" altLang="en-US" sz="28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767" y="1498564"/>
            <a:ext cx="1796102" cy="31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7150545" y="2940787"/>
            <a:ext cx="920096" cy="523386"/>
            <a:chOff x="6844675" y="2717047"/>
            <a:chExt cx="920096" cy="523386"/>
          </a:xfrm>
        </p:grpSpPr>
        <p:sp>
          <p:nvSpPr>
            <p:cNvPr id="16" name="Text Box 13"/>
            <p:cNvSpPr>
              <a:spLocks noChangeArrowheads="1"/>
            </p:cNvSpPr>
            <p:nvPr/>
          </p:nvSpPr>
          <p:spPr bwMode="auto">
            <a:xfrm>
              <a:off x="7007649" y="2717047"/>
              <a:ext cx="594148" cy="52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水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6844675" y="3240433"/>
              <a:ext cx="920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7"/>
          <p:cNvSpPr>
            <a:spLocks noChangeArrowheads="1"/>
          </p:cNvSpPr>
          <p:nvPr/>
        </p:nvSpPr>
        <p:spPr bwMode="auto">
          <a:xfrm>
            <a:off x="7768639" y="4652225"/>
            <a:ext cx="3082713" cy="6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蛋白质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重新溶解</a:t>
            </a:r>
            <a:endParaRPr lang="zh-CN" altLang="en-US" sz="28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90" y="1498564"/>
            <a:ext cx="1816233" cy="313976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92405" y="5466080"/>
            <a:ext cx="10592435" cy="1136650"/>
          </a:xfrm>
          <a:prstGeom prst="rect">
            <a:avLst/>
          </a:prstGeom>
        </p:spPr>
        <p:txBody>
          <a:bodyPr wrap="square" rtlCol="0">
            <a:noAutofit/>
          </a:bodyPr>
          <a:p>
            <a:pPr algn="l"/>
            <a:r>
              <a:rPr lang="en-US" altLang="zh-CN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向某些蛋白质溶液中加入某些</a:t>
            </a:r>
            <a:r>
              <a:rPr lang="zh-CN" altLang="en-US" sz="24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浓无机盐溶液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后，可以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降低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蛋白质的</a:t>
            </a:r>
            <a:r>
              <a:rPr lang="zh-CN" altLang="en-US" sz="24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溶解度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，使蛋白质凝聚而从溶液中析出,这种作用叫作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盐析，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是物理变化</a:t>
            </a:r>
            <a:r>
              <a:rPr lang="zh-CN" altLang="en-US" sz="24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可复原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  </a:t>
            </a:r>
            <a:endParaRPr lang="zh-CN" altLang="en-US" sz="24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>
            <a:hlinkClick r:id="rId1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5915025"/>
            <a:ext cx="1295400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89.23850393700786,&quot;left&quot;:45.26330708661418,&quot;top&quot;:64.6359842519685,&quot;width&quot;:873.6620472440943}"/>
</p:tagLst>
</file>

<file path=ppt/tags/tag10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1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2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3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4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5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6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7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1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DIAGRAM_VIRTUALLY_FRAME" val="{&quot;height&quot;:389.23850393700786,&quot;left&quot;:45.26330708661418,&quot;top&quot;:64.6359842519685,&quot;width&quot;:873.6620472440943}"/>
</p:tagLst>
</file>

<file path=ppt/tags/tag3.xml><?xml version="1.0" encoding="utf-8"?>
<p:tagLst xmlns:p="http://schemas.openxmlformats.org/presentationml/2006/main">
  <p:tag name="KSO_WM_DIAGRAM_VIRTUALLY_FRAME" val="{&quot;height&quot;:389.23850393700786,&quot;left&quot;:45.26330708661418,&quot;top&quot;:64.6359842519685,&quot;width&quot;:873.6620472440943}"/>
</p:tagLst>
</file>

<file path=ppt/tags/tag4.xml><?xml version="1.0" encoding="utf-8"?>
<p:tagLst xmlns:p="http://schemas.openxmlformats.org/presentationml/2006/main">
  <p:tag name="KSO_WM_DIAGRAM_VIRTUALLY_FRAME" val="{&quot;height&quot;:389.23850393700786,&quot;left&quot;:45.26330708661418,&quot;top&quot;:64.6359842519685,&quot;width&quot;:873.6620472440943}"/>
</p:tagLst>
</file>

<file path=ppt/tags/tag5.xml><?xml version="1.0" encoding="utf-8"?>
<p:tagLst xmlns:p="http://schemas.openxmlformats.org/presentationml/2006/main">
  <p:tag name="KSO_WM_DIAGRAM_VIRTUALLY_FRAME" val="{&quot;height&quot;:389.23850393700786,&quot;left&quot;:45.26330708661418,&quot;top&quot;:64.6359842519685,&quot;width&quot;:873.6620472440943}"/>
</p:tagLst>
</file>

<file path=ppt/tags/tag6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7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8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ags/tag9.xml><?xml version="1.0" encoding="utf-8"?>
<p:tagLst xmlns:p="http://schemas.openxmlformats.org/presentationml/2006/main">
  <p:tag name="KSO_WM_DIAGRAM_VIRTUALLY_FRAME" val="{&quot;height&quot;:283.6296850393701,&quot;left&quot;:40.28913385826772,&quot;top&quot;:107.41669291338583,&quot;width&quot;:846.252440944881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2387</Words>
  <Application>WPS 演示</Application>
  <PresentationFormat>自定义</PresentationFormat>
  <Paragraphs>294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华文中宋</vt:lpstr>
      <vt:lpstr>黑体</vt:lpstr>
      <vt:lpstr>Inter</vt:lpstr>
      <vt:lpstr>Segoe Print</vt:lpstr>
      <vt:lpstr>Calibri</vt:lpstr>
      <vt:lpstr>Times New Roman</vt:lpstr>
      <vt:lpstr>Arial Unicode MS</vt:lpstr>
      <vt:lpstr>Calibri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Administrator</cp:lastModifiedBy>
  <cp:revision>19</cp:revision>
  <cp:lastPrinted>2025-03-30T23:03:00Z</cp:lastPrinted>
  <dcterms:created xsi:type="dcterms:W3CDTF">2025-04-07T01:01:00Z</dcterms:created>
  <dcterms:modified xsi:type="dcterms:W3CDTF">2025-04-15T00:34:34Z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ABA5A8FFB31B42558E92F2A462071B80_13</vt:lpwstr>
  </property>
  <property fmtid="{D5CDD505-2E9C-101B-9397-08002B2CF9AE}" pid="7" name="KSOProductBuildVer">
    <vt:lpwstr>2052-12.1.0.20784</vt:lpwstr>
  </property>
</Properties>
</file>