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0" r:id="rId16"/>
    <p:sldId id="29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5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FDB84-9CA6-4357-8B5D-3CF9AD3FD76F}" type="doc">
      <dgm:prSet loTypeId="urn:microsoft.com/office/officeart/2005/8/layout/venn1" loCatId="relationship" qsTypeId="urn:microsoft.com/office/officeart/2005/8/quickstyle/3d1#1" qsCatId="3D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392165F5-D184-49A8-AAFA-8A1E9EA9282E}" type="pres">
      <dgm:prSet presAssocID="{E5CFDB84-9CA6-4357-8B5D-3CF9AD3FD7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2FC32F-AAF2-4AE4-8CFD-896F6E7A119E}" type="presOf" srcId="{E5CFDB84-9CA6-4357-8B5D-3CF9AD3FD76F}" destId="{392165F5-D184-49A8-AAFA-8A1E9EA9282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FDB84-9CA6-4357-8B5D-3CF9AD3FD76F}" type="doc">
      <dgm:prSet loTypeId="urn:microsoft.com/office/officeart/2005/8/layout/venn1" loCatId="relationship" qsTypeId="urn:microsoft.com/office/officeart/2005/8/quickstyle/3d1#2" qsCatId="3D" csTypeId="urn:microsoft.com/office/officeart/2005/8/colors/colorful2#2" csCatId="colorful" phldr="1"/>
      <dgm:spPr/>
      <dgm:t>
        <a:bodyPr/>
        <a:lstStyle/>
        <a:p>
          <a:endParaRPr lang="zh-CN" altLang="en-US"/>
        </a:p>
      </dgm:t>
    </dgm:pt>
    <dgm:pt modelId="{392165F5-D184-49A8-AAFA-8A1E9EA9282E}" type="pres">
      <dgm:prSet presAssocID="{E5CFDB84-9CA6-4357-8B5D-3CF9AD3FD7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BBF0C4C-225B-4E8F-9518-DAA759DB35A4}" type="presOf" srcId="{E5CFDB84-9CA6-4357-8B5D-3CF9AD3FD76F}" destId="{392165F5-D184-49A8-AAFA-8A1E9EA9282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FDB84-9CA6-4357-8B5D-3CF9AD3FD76F}" type="doc">
      <dgm:prSet loTypeId="urn:microsoft.com/office/officeart/2005/8/layout/venn1" loCatId="relationship" qsTypeId="urn:microsoft.com/office/officeart/2005/8/quickstyle/3d1#1" qsCatId="3D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B9802E4F-186B-4D88-A661-3223C4A1C9FA}">
      <dgm:prSet custT="1"/>
      <dgm:spPr/>
      <dgm:t>
        <a:bodyPr/>
        <a:lstStyle/>
        <a:p>
          <a:r>
            <a:rPr lang="zh-CN" sz="1100" dirty="0"/>
            <a:t>充电</a:t>
          </a:r>
          <a:endParaRPr lang="en-US" altLang="zh-CN" sz="1100" dirty="0"/>
        </a:p>
        <a:p>
          <a:r>
            <a:rPr lang="zh-CN" sz="1100" dirty="0"/>
            <a:t>反应</a:t>
          </a:r>
        </a:p>
      </dgm:t>
    </dgm:pt>
    <dgm:pt modelId="{C2F50508-AAAF-4B1D-8B7A-F7A36169D958}" cxnId="{349CA104-B445-4E97-9D8F-DAEF25488CEB}" type="parTrans">
      <dgm:prSet/>
      <dgm:spPr/>
      <dgm:t>
        <a:bodyPr/>
        <a:lstStyle/>
        <a:p>
          <a:endParaRPr lang="zh-CN" altLang="en-US"/>
        </a:p>
      </dgm:t>
    </dgm:pt>
    <dgm:pt modelId="{C82C498C-3612-4003-8F48-BEBC06E084A8}" cxnId="{349CA104-B445-4E97-9D8F-DAEF25488CEB}" type="sibTrans">
      <dgm:prSet/>
      <dgm:spPr/>
      <dgm:t>
        <a:bodyPr/>
        <a:lstStyle/>
        <a:p>
          <a:endParaRPr lang="zh-CN" altLang="en-US"/>
        </a:p>
      </dgm:t>
    </dgm:pt>
    <dgm:pt modelId="{392165F5-D184-49A8-AAFA-8A1E9EA9282E}" type="pres">
      <dgm:prSet presAssocID="{E5CFDB84-9CA6-4357-8B5D-3CF9AD3FD7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6B51F33-7956-4B17-A930-7C0FE865B30B}" type="pres">
      <dgm:prSet presAssocID="{B9802E4F-186B-4D88-A661-3223C4A1C9FA}" presName="circ1TxSh" presStyleLbl="vennNode1" presStyleIdx="0" presStyleCnt="1" custLinFactX="3605" custLinFactNeighborX="100000" custLinFactNeighborY="-24706"/>
      <dgm:spPr/>
      <dgm:t>
        <a:bodyPr/>
        <a:lstStyle/>
        <a:p>
          <a:endParaRPr lang="zh-CN" altLang="en-US"/>
        </a:p>
      </dgm:t>
    </dgm:pt>
  </dgm:ptLst>
  <dgm:cxnLst>
    <dgm:cxn modelId="{349CA104-B445-4E97-9D8F-DAEF25488CEB}" srcId="{E5CFDB84-9CA6-4357-8B5D-3CF9AD3FD76F}" destId="{B9802E4F-186B-4D88-A661-3223C4A1C9FA}" srcOrd="0" destOrd="0" parTransId="{C2F50508-AAAF-4B1D-8B7A-F7A36169D958}" sibTransId="{C82C498C-3612-4003-8F48-BEBC06E084A8}"/>
    <dgm:cxn modelId="{28476F2B-E61C-43CE-8337-116950591AA5}" type="presOf" srcId="{B9802E4F-186B-4D88-A661-3223C4A1C9FA}" destId="{36B51F33-7956-4B17-A930-7C0FE865B30B}" srcOrd="0" destOrd="0" presId="urn:microsoft.com/office/officeart/2005/8/layout/venn1"/>
    <dgm:cxn modelId="{9D15DB24-94F6-4B8F-BDEF-C2D56F451DFE}" type="presOf" srcId="{E5CFDB84-9CA6-4357-8B5D-3CF9AD3FD76F}" destId="{392165F5-D184-49A8-AAFA-8A1E9EA9282E}" srcOrd="0" destOrd="0" presId="urn:microsoft.com/office/officeart/2005/8/layout/venn1"/>
    <dgm:cxn modelId="{7AECC1B2-CB0A-42AC-802D-2F5F5BC716E1}" type="presParOf" srcId="{392165F5-D184-49A8-AAFA-8A1E9EA9282E}" destId="{36B51F33-7956-4B17-A930-7C0FE865B30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CFDB84-9CA6-4357-8B5D-3CF9AD3FD76F}" type="doc">
      <dgm:prSet loTypeId="urn:microsoft.com/office/officeart/2005/8/layout/venn1" loCatId="relationship" qsTypeId="urn:microsoft.com/office/officeart/2005/8/quickstyle/3d1#2" qsCatId="3D" csTypeId="urn:microsoft.com/office/officeart/2005/8/colors/colorful2#2" csCatId="colorful" phldr="1"/>
      <dgm:spPr/>
      <dgm:t>
        <a:bodyPr/>
        <a:lstStyle/>
        <a:p>
          <a:endParaRPr lang="zh-CN" altLang="en-US"/>
        </a:p>
      </dgm:t>
    </dgm:pt>
    <dgm:pt modelId="{B9802E4F-186B-4D88-A661-3223C4A1C9FA}">
      <dgm:prSet custT="1"/>
      <dgm:spPr/>
      <dgm:t>
        <a:bodyPr/>
        <a:lstStyle/>
        <a:p>
          <a:r>
            <a:rPr lang="zh-CN" altLang="en-US" sz="1100" dirty="0"/>
            <a:t>放</a:t>
          </a:r>
          <a:r>
            <a:rPr lang="zh-CN" sz="1100" dirty="0"/>
            <a:t>电</a:t>
          </a:r>
          <a:endParaRPr lang="en-US" altLang="zh-CN" sz="1100" dirty="0"/>
        </a:p>
        <a:p>
          <a:r>
            <a:rPr lang="zh-CN" sz="1100" dirty="0"/>
            <a:t>反应</a:t>
          </a:r>
        </a:p>
      </dgm:t>
    </dgm:pt>
    <dgm:pt modelId="{C2F50508-AAAF-4B1D-8B7A-F7A36169D958}" cxnId="{349CA104-B445-4E97-9D8F-DAEF25488CEB}" type="parTrans">
      <dgm:prSet/>
      <dgm:spPr/>
      <dgm:t>
        <a:bodyPr/>
        <a:lstStyle/>
        <a:p>
          <a:endParaRPr lang="zh-CN" altLang="en-US"/>
        </a:p>
      </dgm:t>
    </dgm:pt>
    <dgm:pt modelId="{C82C498C-3612-4003-8F48-BEBC06E084A8}" cxnId="{349CA104-B445-4E97-9D8F-DAEF25488CEB}" type="sibTrans">
      <dgm:prSet/>
      <dgm:spPr/>
      <dgm:t>
        <a:bodyPr/>
        <a:lstStyle/>
        <a:p>
          <a:endParaRPr lang="zh-CN" altLang="en-US"/>
        </a:p>
      </dgm:t>
    </dgm:pt>
    <dgm:pt modelId="{392165F5-D184-49A8-AAFA-8A1E9EA9282E}" type="pres">
      <dgm:prSet presAssocID="{E5CFDB84-9CA6-4357-8B5D-3CF9AD3FD7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6B51F33-7956-4B17-A930-7C0FE865B30B}" type="pres">
      <dgm:prSet presAssocID="{B9802E4F-186B-4D88-A661-3223C4A1C9FA}" presName="circ1TxSh" presStyleLbl="vennNode1" presStyleIdx="0" presStyleCnt="1" custLinFactX="185511" custLinFactNeighborX="200000" custLinFactNeighborY="-98372"/>
      <dgm:spPr/>
      <dgm:t>
        <a:bodyPr/>
        <a:lstStyle/>
        <a:p>
          <a:endParaRPr lang="zh-CN" altLang="en-US"/>
        </a:p>
      </dgm:t>
    </dgm:pt>
  </dgm:ptLst>
  <dgm:cxnLst>
    <dgm:cxn modelId="{B7151966-A536-4667-85FC-CF3F69D693D5}" type="presOf" srcId="{B9802E4F-186B-4D88-A661-3223C4A1C9FA}" destId="{36B51F33-7956-4B17-A930-7C0FE865B30B}" srcOrd="0" destOrd="0" presId="urn:microsoft.com/office/officeart/2005/8/layout/venn1"/>
    <dgm:cxn modelId="{349CA104-B445-4E97-9D8F-DAEF25488CEB}" srcId="{E5CFDB84-9CA6-4357-8B5D-3CF9AD3FD76F}" destId="{B9802E4F-186B-4D88-A661-3223C4A1C9FA}" srcOrd="0" destOrd="0" parTransId="{C2F50508-AAAF-4B1D-8B7A-F7A36169D958}" sibTransId="{C82C498C-3612-4003-8F48-BEBC06E084A8}"/>
    <dgm:cxn modelId="{B9B3718A-80B7-4002-8274-137F44E4A654}" type="presOf" srcId="{E5CFDB84-9CA6-4357-8B5D-3CF9AD3FD76F}" destId="{392165F5-D184-49A8-AAFA-8A1E9EA9282E}" srcOrd="0" destOrd="0" presId="urn:microsoft.com/office/officeart/2005/8/layout/venn1"/>
    <dgm:cxn modelId="{7626091E-53AB-484F-A52B-B68D0121F379}" type="presParOf" srcId="{392165F5-D184-49A8-AAFA-8A1E9EA9282E}" destId="{36B51F33-7956-4B17-A930-7C0FE865B30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05992" cy="805992"/>
        <a:chOff x="0" y="0"/>
        <a:chExt cx="805992" cy="805992"/>
      </a:xfrm>
    </dsp:grpSpPr>
    <dsp:sp modelId="{36B51F33-7956-4B17-A930-7C0FE865B30B}">
      <dsp:nvSpPr>
        <dsp:cNvPr id="3" name="椭圆 2"/>
        <dsp:cNvSpPr/>
      </dsp:nvSpPr>
      <dsp:spPr bwMode="white">
        <a:xfrm>
          <a:off x="0" y="0"/>
          <a:ext cx="805992" cy="805992"/>
        </a:xfrm>
        <a:prstGeom prst="ellips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1">
          <a:schemeClr val="accent2">
            <a:alpha val="50000"/>
          </a:schemeClr>
        </a:fillRef>
        <a:effectRef idx="1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100" dirty="0"/>
            <a:t>充电</a:t>
          </a:r>
          <a:endParaRPr lang="en-US" altLang="zh-CN" sz="11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100" dirty="0"/>
            <a:t>反应</a:t>
          </a:r>
        </a:p>
      </dsp:txBody>
      <dsp:txXfrm>
        <a:off x="0" y="0"/>
        <a:ext cx="805992" cy="805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05992" cy="805992"/>
        <a:chOff x="0" y="0"/>
        <a:chExt cx="805992" cy="805992"/>
      </a:xfrm>
    </dsp:grpSpPr>
    <dsp:sp modelId="{36B51F33-7956-4B17-A930-7C0FE865B30B}">
      <dsp:nvSpPr>
        <dsp:cNvPr id="3" name="椭圆 2"/>
        <dsp:cNvSpPr/>
      </dsp:nvSpPr>
      <dsp:spPr bwMode="white">
        <a:xfrm>
          <a:off x="0" y="0"/>
          <a:ext cx="805992" cy="805992"/>
        </a:xfrm>
        <a:prstGeom prst="ellips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1">
          <a:schemeClr val="accent2">
            <a:alpha val="50000"/>
          </a:schemeClr>
        </a:fillRef>
        <a:effectRef idx="1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/>
            <a:t>放</a:t>
          </a:r>
          <a:r>
            <a:rPr lang="zh-CN" sz="1100" dirty="0"/>
            <a:t>电</a:t>
          </a:r>
          <a:endParaRPr lang="en-US" altLang="zh-CN" sz="11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100" dirty="0"/>
            <a:t>反应</a:t>
          </a:r>
        </a:p>
      </dsp:txBody>
      <dsp:txXfrm>
        <a:off x="0" y="0"/>
        <a:ext cx="805992" cy="805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tags" Target="../tags/tag12.xml"/><Relationship Id="rId4" Type="http://schemas.openxmlformats.org/officeDocument/2006/relationships/image" Target="../media/image3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tags" Target="../tags/tag28.xml"/><Relationship Id="rId4" Type="http://schemas.openxmlformats.org/officeDocument/2006/relationships/image" Target="../media/image3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tags" Target="../tags/tag37.xml"/><Relationship Id="rId4" Type="http://schemas.openxmlformats.org/officeDocument/2006/relationships/image" Target="../media/image3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5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image" Target="../media/image2.png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1.pn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4.png"/><Relationship Id="rId4" Type="http://schemas.openxmlformats.org/officeDocument/2006/relationships/tags" Target="../tags/tag82.xml"/><Relationship Id="rId3" Type="http://schemas.openxmlformats.org/officeDocument/2006/relationships/image" Target="../media/image3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image" Target="../media/image4.png"/><Relationship Id="rId5" Type="http://schemas.openxmlformats.org/officeDocument/2006/relationships/tags" Target="../tags/tag89.xml"/><Relationship Id="rId4" Type="http://schemas.openxmlformats.org/officeDocument/2006/relationships/image" Target="../media/image3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7.png"/><Relationship Id="rId2" Type="http://schemas.openxmlformats.org/officeDocument/2006/relationships/tags" Target="../tags/tag95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7.png"/><Relationship Id="rId2" Type="http://schemas.openxmlformats.org/officeDocument/2006/relationships/tags" Target="../tags/tag103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7.png"/><Relationship Id="rId2" Type="http://schemas.openxmlformats.org/officeDocument/2006/relationships/tags" Target="../tags/tag111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7.png"/><Relationship Id="rId2" Type="http://schemas.openxmlformats.org/officeDocument/2006/relationships/tags" Target="../tags/tag11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698974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6445026" y="3429000"/>
            <a:ext cx="2698974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63549" y="4744587"/>
            <a:ext cx="1410439" cy="1134808"/>
          </a:xfrm>
          <a:prstGeom prst="rect">
            <a:avLst/>
          </a:prstGeom>
        </p:spPr>
      </p:pic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4438140" y="3296589"/>
            <a:ext cx="26125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357915" y="1805067"/>
            <a:ext cx="6428171" cy="122539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197172" y="3406524"/>
            <a:ext cx="5004450" cy="461098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9143999" cy="6857999"/>
            <a:chOff x="1" y="0"/>
            <a:chExt cx="12191999" cy="6857999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6779" y="4744587"/>
            <a:ext cx="1410439" cy="11348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2698974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6445026" y="3429000"/>
            <a:ext cx="2698974" cy="3429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2204698" y="2316197"/>
            <a:ext cx="4881563" cy="864393"/>
          </a:xfrm>
          <a:noFill/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2204698" y="3528930"/>
            <a:ext cx="4881563" cy="521968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9143999" cy="6857999"/>
            <a:chOff x="1" y="0"/>
            <a:chExt cx="12191999" cy="6857999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4679158" y="1626121"/>
            <a:ext cx="3962432" cy="4041680"/>
          </a:xfrm>
        </p:spPr>
        <p:txBody>
          <a:bodyPr>
            <a:noAutofit/>
          </a:bodyPr>
          <a:lstStyle>
            <a:lvl1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9143999" cy="6857999"/>
            <a:chOff x="1" y="0"/>
            <a:chExt cx="12191999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9144000" cy="6858000"/>
            <a:chOff x="1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2420164" cy="23060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9771837" y="4551917"/>
              <a:ext cx="2420164" cy="230608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204561" cy="2800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698974" cy="3429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6445026" y="3429000"/>
            <a:ext cx="2698974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63549" y="4744587"/>
            <a:ext cx="1410439" cy="1134808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4438140" y="3611901"/>
            <a:ext cx="26125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830280" y="2386556"/>
            <a:ext cx="5614983" cy="98493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830280" y="3758641"/>
            <a:ext cx="5614983" cy="499194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1" y="498476"/>
            <a:ext cx="8139178" cy="331473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551" y="304165"/>
            <a:ext cx="8704898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1339650"/>
            <a:ext cx="7219800" cy="5427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2594250"/>
            <a:ext cx="7219950" cy="25839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8000524" y="5405120"/>
            <a:ext cx="1143476" cy="145288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361759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880650"/>
            <a:ext cx="2970000" cy="661500"/>
          </a:xfrm>
        </p:spPr>
        <p:txBody>
          <a:bodyPr lIns="90000" tIns="46800" rIns="90000" bIns="46800" anchor="ctr">
            <a:normAutofit/>
          </a:bodyPr>
          <a:lstStyle>
            <a:lvl1pPr>
              <a:defRPr sz="27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2275649"/>
            <a:ext cx="2967300" cy="30699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1405929"/>
            <a:ext cx="4860000" cy="3815953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8000524" y="5405120"/>
            <a:ext cx="1143476" cy="145288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9000" y="859500"/>
            <a:ext cx="8232300" cy="4698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27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59000" y="1763100"/>
            <a:ext cx="8231981" cy="621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59581" y="3236850"/>
            <a:ext cx="8224200" cy="25731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9525"/>
            <a:ext cx="1143476" cy="145288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3600" y="740250"/>
            <a:ext cx="8232300" cy="4239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24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53628" y="2082600"/>
            <a:ext cx="8243100" cy="2408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445500" y="5306850"/>
            <a:ext cx="8251200" cy="7587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8000524" y="5405120"/>
            <a:ext cx="1143476" cy="145288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700" y="292846"/>
            <a:ext cx="8278200" cy="331473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34700" y="2025000"/>
            <a:ext cx="4006800" cy="21708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681800" y="2025000"/>
            <a:ext cx="4025700" cy="21708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429300" y="4914450"/>
            <a:ext cx="4006800" cy="5859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4689900" y="4910850"/>
            <a:ext cx="4025700" cy="5859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637550"/>
            <a:ext cx="6858000" cy="17901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5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4069800"/>
            <a:ext cx="6858000" cy="1242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2357438" cy="2995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6786563" y="3862705"/>
            <a:ext cx="2357438" cy="2995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9B52-856E-4F4D-8DEF-3531394489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989E-CB01-4ABE-B4E9-8FD7E25A6D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hyperlink" Target="https://www.bilibili.com/video/BV1AG411J7xf/?spm_id_from=333.788.recommend_more_video.1&amp;vd_source=77f399f7bbdb30114fd46d6e382d83ac" TargetMode="External"/><Relationship Id="rId1" Type="http://schemas.openxmlformats.org/officeDocument/2006/relationships/tags" Target="../tags/tag14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hyperlink" Target="https://www.bilibili.com/video/BV1K14y1W7Nd/?spm_id_from=333.788.recommend_more_video.0&amp;vd_source=77f399f7bbdb30114fd46d6e382d83ac" TargetMode="Externa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4.png"/><Relationship Id="rId3" Type="http://schemas.openxmlformats.org/officeDocument/2006/relationships/tags" Target="../tags/tag232.xml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39.xml"/><Relationship Id="rId13" Type="http://schemas.openxmlformats.org/officeDocument/2006/relationships/image" Target="../media/image26.png"/><Relationship Id="rId12" Type="http://schemas.openxmlformats.org/officeDocument/2006/relationships/image" Target="../media/image25.png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tags" Target="../tags/tag23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bilibili.com/video/BV1mG4y1t7oE/?spm_id_from=333.337.search-card.all.click&amp;vd_source=77f399f7bbdb30114fd46d6e382d83ac" TargetMode="Externa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image" Target="../media/image4.png"/><Relationship Id="rId3" Type="http://schemas.openxmlformats.org/officeDocument/2006/relationships/tags" Target="../tags/tag241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image" Target="../media/image27.png"/><Relationship Id="rId1" Type="http://schemas.openxmlformats.org/officeDocument/2006/relationships/tags" Target="../tags/tag24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51.xml"/><Relationship Id="rId2" Type="http://schemas.openxmlformats.org/officeDocument/2006/relationships/hyperlink" Target="https://www.bilibili.com/video/BV1QB4y1P7Hc/?spm_id_from=333.337.search-card.all.click&amp;vd_source=77f399f7bbdb30114fd46d6e382d83ac" TargetMode="Externa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2.xml"/><Relationship Id="rId1" Type="http://schemas.openxmlformats.org/officeDocument/2006/relationships/hyperlink" Target="https://www.bilibili.com/video/BV1ca411b7mG/?spm_id_from=333.337.search-card.all.click&amp;vd_source=77f399f7bbdb30114fd46d6e382d83ac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image" Target="../media/image4.png"/><Relationship Id="rId3" Type="http://schemas.openxmlformats.org/officeDocument/2006/relationships/tags" Target="../tags/tag147.xml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57.xml"/><Relationship Id="rId16" Type="http://schemas.openxmlformats.org/officeDocument/2006/relationships/image" Target="../media/image10.png"/><Relationship Id="rId15" Type="http://schemas.openxmlformats.org/officeDocument/2006/relationships/hyperlink" Target="https://www.bilibili.com/video/BV1mg4y1B7hQ/?spm_id_from=333.337.search-card.all.click&amp;vd_source=77f399f7bbdb30114fd46d6e382d83ac" TargetMode="External"/><Relationship Id="rId14" Type="http://schemas.openxmlformats.org/officeDocument/2006/relationships/image" Target="../media/image9.jpeg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image" Target="../media/image4.png"/><Relationship Id="rId3" Type="http://schemas.openxmlformats.org/officeDocument/2006/relationships/tags" Target="../tags/tag159.x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9" Type="http://schemas.openxmlformats.org/officeDocument/2006/relationships/tags" Target="../tags/tag174.xml"/><Relationship Id="rId18" Type="http://schemas.openxmlformats.org/officeDocument/2006/relationships/tags" Target="../tags/tag173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tags" Target="../tags/tag15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bilibili.com/video/BV1GT4y1F7HJ/?spm_id_from=333.337.search-card.all.click&amp;vd_source=77f399f7bbdb30114fd46d6e382d83ac" TargetMode="External"/><Relationship Id="rId8" Type="http://schemas.openxmlformats.org/officeDocument/2006/relationships/hyperlink" Target="https://www.bilibili.com/video/BV158411q7xY/?vd_source=77f399f7bbdb30114fd46d6e382d83ac" TargetMode="Externa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4.png"/><Relationship Id="rId3" Type="http://schemas.openxmlformats.org/officeDocument/2006/relationships/tags" Target="../tags/tag176.xml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image" Target="../media/image12.emf"/><Relationship Id="rId12" Type="http://schemas.openxmlformats.org/officeDocument/2006/relationships/image" Target="../media/image11.png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4.png"/><Relationship Id="rId3" Type="http://schemas.openxmlformats.org/officeDocument/2006/relationships/tags" Target="../tags/tag185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91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image" Target="../media/image4.png"/><Relationship Id="rId3" Type="http://schemas.openxmlformats.org/officeDocument/2006/relationships/tags" Target="../tags/tag193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199.xml"/><Relationship Id="rId21" Type="http://schemas.openxmlformats.org/officeDocument/2006/relationships/image" Target="../media/image16.png"/><Relationship Id="rId20" Type="http://schemas.microsoft.com/office/2007/relationships/diagramDrawing" Target="../diagrams/drawing2.xml"/><Relationship Id="rId2" Type="http://schemas.openxmlformats.org/officeDocument/2006/relationships/image" Target="../media/image3.png"/><Relationship Id="rId19" Type="http://schemas.openxmlformats.org/officeDocument/2006/relationships/diagramColors" Target="../diagrams/colors2.xml"/><Relationship Id="rId18" Type="http://schemas.openxmlformats.org/officeDocument/2006/relationships/diagramQuickStyle" Target="../diagrams/quickStyle2.xml"/><Relationship Id="rId17" Type="http://schemas.openxmlformats.org/officeDocument/2006/relationships/diagramLayout" Target="../diagrams/layout2.xml"/><Relationship Id="rId16" Type="http://schemas.openxmlformats.org/officeDocument/2006/relationships/diagramData" Target="../diagrams/data2.xml"/><Relationship Id="rId15" Type="http://schemas.microsoft.com/office/2007/relationships/diagramDrawing" Target="../diagrams/drawing1.xml"/><Relationship Id="rId14" Type="http://schemas.openxmlformats.org/officeDocument/2006/relationships/diagramColors" Target="../diagrams/colors1.xml"/><Relationship Id="rId13" Type="http://schemas.openxmlformats.org/officeDocument/2006/relationships/diagramQuickStyle" Target="../diagrams/quickStyle1.xml"/><Relationship Id="rId12" Type="http://schemas.openxmlformats.org/officeDocument/2006/relationships/diagramLayout" Target="../diagrams/layout1.xml"/><Relationship Id="rId11" Type="http://schemas.openxmlformats.org/officeDocument/2006/relationships/diagramData" Target="../diagrams/data1.xml"/><Relationship Id="rId10" Type="http://schemas.openxmlformats.org/officeDocument/2006/relationships/image" Target="../media/image15.png"/><Relationship Id="rId1" Type="http://schemas.openxmlformats.org/officeDocument/2006/relationships/tags" Target="../tags/tag19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hyperlink" Target="https://www.bilibili.com/video/BV1EE41147no/?spm_id_from=333.337.search-card.all.click&amp;vd_source=77f399f7bbdb30114fd46d6e382d83ac" TargetMode="External"/><Relationship Id="rId7" Type="http://schemas.openxmlformats.org/officeDocument/2006/relationships/image" Target="../media/image17.emf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image" Target="../media/image4.png"/><Relationship Id="rId3" Type="http://schemas.openxmlformats.org/officeDocument/2006/relationships/tags" Target="../tags/tag201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204.xml"/><Relationship Id="rId21" Type="http://schemas.openxmlformats.org/officeDocument/2006/relationships/image" Target="../media/image20.emf"/><Relationship Id="rId20" Type="http://schemas.microsoft.com/office/2007/relationships/diagramDrawing" Target="../diagrams/drawing4.xml"/><Relationship Id="rId2" Type="http://schemas.openxmlformats.org/officeDocument/2006/relationships/image" Target="../media/image3.png"/><Relationship Id="rId19" Type="http://schemas.openxmlformats.org/officeDocument/2006/relationships/diagramColors" Target="../diagrams/colors4.xml"/><Relationship Id="rId18" Type="http://schemas.openxmlformats.org/officeDocument/2006/relationships/diagramQuickStyle" Target="../diagrams/quickStyle4.xml"/><Relationship Id="rId17" Type="http://schemas.openxmlformats.org/officeDocument/2006/relationships/diagramLayout" Target="../diagrams/layout4.xml"/><Relationship Id="rId16" Type="http://schemas.openxmlformats.org/officeDocument/2006/relationships/diagramData" Target="../diagrams/data4.xml"/><Relationship Id="rId15" Type="http://schemas.openxmlformats.org/officeDocument/2006/relationships/image" Target="../media/image19.emf"/><Relationship Id="rId14" Type="http://schemas.microsoft.com/office/2007/relationships/diagramDrawing" Target="../diagrams/drawing3.xml"/><Relationship Id="rId13" Type="http://schemas.openxmlformats.org/officeDocument/2006/relationships/diagramColors" Target="../diagrams/colors3.xml"/><Relationship Id="rId12" Type="http://schemas.openxmlformats.org/officeDocument/2006/relationships/diagramQuickStyle" Target="../diagrams/quickStyle3.xml"/><Relationship Id="rId11" Type="http://schemas.openxmlformats.org/officeDocument/2006/relationships/diagramLayout" Target="../diagrams/layout3.xml"/><Relationship Id="rId10" Type="http://schemas.openxmlformats.org/officeDocument/2006/relationships/diagramData" Target="../diagrams/data3.xml"/><Relationship Id="rId1" Type="http://schemas.openxmlformats.org/officeDocument/2006/relationships/tags" Target="../tags/tag20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image" Target="../media/image4.png"/><Relationship Id="rId3" Type="http://schemas.openxmlformats.org/officeDocument/2006/relationships/tags" Target="../tags/tag206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221.xml"/><Relationship Id="rId21" Type="http://schemas.openxmlformats.org/officeDocument/2006/relationships/tags" Target="../tags/tag220.xml"/><Relationship Id="rId20" Type="http://schemas.openxmlformats.org/officeDocument/2006/relationships/image" Target="../media/image23.emf"/><Relationship Id="rId2" Type="http://schemas.openxmlformats.org/officeDocument/2006/relationships/image" Target="../media/image3.png"/><Relationship Id="rId19" Type="http://schemas.openxmlformats.org/officeDocument/2006/relationships/image" Target="../media/image22.emf"/><Relationship Id="rId18" Type="http://schemas.openxmlformats.org/officeDocument/2006/relationships/image" Target="../media/image21.emf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tags" Target="../tags/tag20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bilibili.com/video/BV1Bd4y1F7D3/?spm_id_from=333.788.recommend_more_video.11&amp;vd_source=77f399f7bbdb30114fd46d6e382d83ac" TargetMode="Externa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image" Target="../media/image4.png"/><Relationship Id="rId3" Type="http://schemas.openxmlformats.org/officeDocument/2006/relationships/tags" Target="../tags/tag223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30.xml"/><Relationship Id="rId12" Type="http://schemas.openxmlformats.org/officeDocument/2006/relationships/image" Target="../media/image24.emf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6553" y="1789430"/>
            <a:ext cx="8570894" cy="1633855"/>
          </a:xfrm>
        </p:spPr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500" dirty="0">
                <a:solidFill>
                  <a:schemeClr val="accent1">
                    <a:lumMod val="75000"/>
                  </a:schemeClr>
                </a:solidFill>
              </a:rPr>
              <a:t>第三节</a:t>
            </a:r>
            <a:r>
              <a:rPr lang="en-US" altLang="zh-CN" sz="4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4500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化学电源</a:t>
            </a:r>
            <a:endParaRPr lang="zh-CN" altLang="en-US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87202" y="1412609"/>
            <a:ext cx="6672600" cy="614797"/>
          </a:xfrm>
        </p:spPr>
        <p:txBody>
          <a:bodyPr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b="1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实用化学</a:t>
            </a:r>
            <a:endParaRPr lang="zh-CN" altLang="en-US" sz="2400" b="1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56" name="圆角矩形 55"/>
          <p:cNvSpPr/>
          <p:nvPr>
            <p:custDataLst>
              <p:tags r:id="rId5"/>
            </p:custDataLst>
          </p:nvPr>
        </p:nvSpPr>
        <p:spPr>
          <a:xfrm>
            <a:off x="3" y="2065438"/>
            <a:ext cx="9148249" cy="4170219"/>
          </a:xfrm>
          <a:prstGeom prst="roundRect">
            <a:avLst>
              <a:gd name="adj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6"/>
            </p:custDataLst>
          </p:nvPr>
        </p:nvSpPr>
        <p:spPr>
          <a:xfrm>
            <a:off x="565742" y="406303"/>
            <a:ext cx="3382010" cy="64389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36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file"/>
              </a:rPr>
              <a:t>燃料电池</a:t>
            </a:r>
            <a:endParaRPr lang="zh-CN" altLang="en-US" sz="36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>
            <p:custDataLst>
              <p:tags r:id="rId8"/>
            </p:custDataLst>
          </p:nvPr>
        </p:nvSpPr>
        <p:spPr>
          <a:xfrm>
            <a:off x="227582" y="2155555"/>
            <a:ext cx="2215517" cy="5822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氢氧燃料电池</a:t>
            </a:r>
            <a:endParaRPr lang="zh-CN" altLang="en-US" sz="24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9"/>
            </p:custDataLst>
          </p:nvPr>
        </p:nvSpPr>
        <p:spPr>
          <a:xfrm>
            <a:off x="6982460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5652135" y="2348865"/>
            <a:ext cx="3128645" cy="34137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优势：能量高、功率范围大、运行寿命长、无噪声、无污染、能量转化率高</a:t>
            </a: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不足：电极材料昂贵；电解质溶液腐蚀性强；催化剂制造困难  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1335405" y="1045845"/>
            <a:ext cx="6535420" cy="9207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负极连续有还原性气体输入，正极连续有氧化性气体输入；</a:t>
            </a:r>
            <a:endParaRPr lang="en-US" altLang="zh-CN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1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电极用多孔活性炭制成，电解质为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KOH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</a:t>
            </a:r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72" y="2815069"/>
            <a:ext cx="2390654" cy="2257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6894" y="2956694"/>
            <a:ext cx="5496567" cy="1652109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56" name="圆角矩形 55"/>
          <p:cNvSpPr/>
          <p:nvPr>
            <p:custDataLst>
              <p:tags r:id="rId5"/>
            </p:custDataLst>
          </p:nvPr>
        </p:nvSpPr>
        <p:spPr>
          <a:xfrm>
            <a:off x="3" y="2132748"/>
            <a:ext cx="9148249" cy="4170219"/>
          </a:xfrm>
          <a:prstGeom prst="roundRect">
            <a:avLst>
              <a:gd name="adj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6"/>
            </p:custDataLst>
          </p:nvPr>
        </p:nvSpPr>
        <p:spPr>
          <a:xfrm>
            <a:off x="565742" y="406303"/>
            <a:ext cx="4448810" cy="64389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四、电池回收利用</a:t>
            </a:r>
            <a:endParaRPr lang="zh-CN" altLang="en-US" sz="36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7"/>
            </p:custDataLst>
          </p:nvPr>
        </p:nvSpPr>
        <p:spPr>
          <a:xfrm>
            <a:off x="6982460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8"/>
            </p:custDataLst>
          </p:nvPr>
        </p:nvSpPr>
        <p:spPr>
          <a:xfrm>
            <a:off x="1402080" y="2349500"/>
            <a:ext cx="683196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9" action="ppaction://hlinkfile"/>
              </a:rPr>
              <a:t>废弃电池的危害</a:t>
            </a:r>
            <a:endParaRPr lang="zh-CN" altLang="en-US" sz="2400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9" action="ppaction://hlinkfile"/>
            </a:endParaRPr>
          </a:p>
          <a:p>
            <a:endParaRPr lang="zh-CN" altLang="en-US" sz="2400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400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重金属离子污染水源、土壤，威胁人类健康。</a:t>
            </a:r>
            <a:endParaRPr lang="zh-CN" altLang="en-US" sz="2400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8085" y="2637155"/>
            <a:ext cx="6457950" cy="1804035"/>
          </a:xfrm>
          <a:prstGeom prst="rect">
            <a:avLst/>
          </a:prstGeom>
        </p:spPr>
      </p:pic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1402130" y="1412941"/>
            <a:ext cx="4572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废弃电池的回收利用</a:t>
            </a:r>
            <a:endParaRPr lang="zh-CN" altLang="en-US" sz="2400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>
          <a:xfrm>
            <a:off x="565742" y="406303"/>
            <a:ext cx="4448810" cy="64389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p>
            <a:r>
              <a:rPr lang="zh-CN" altLang="en-US" sz="36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四、电池回收利用</a:t>
            </a:r>
            <a:endParaRPr lang="zh-CN" altLang="en-US" sz="36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0600" y="2235835"/>
            <a:ext cx="26568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/>
              <a:t>常见电池的回收要求</a:t>
            </a:r>
            <a:endParaRPr lang="zh-CN" altLang="en-US" sz="1400" b="1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981075"/>
            <a:ext cx="7264400" cy="41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59840" y="5445125"/>
            <a:ext cx="4868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hlinkClick r:id="rId2" action="ppaction://hlinkfile"/>
              </a:rPr>
              <a:t>废铅蓄电池收集处理</a:t>
            </a:r>
            <a:endParaRPr lang="zh-CN" altLang="en-US" sz="3200">
              <a:hlinkClick r:id="rId2" action="ppaction://hlinkfile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31595" y="736600"/>
            <a:ext cx="6466840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小结</a:t>
            </a:r>
            <a:endParaRPr lang="zh-CN" altLang="en-US" sz="2800"/>
          </a:p>
          <a:p>
            <a:endParaRPr lang="zh-CN" altLang="en-US"/>
          </a:p>
          <a:p>
            <a:endParaRPr lang="zh-CN" altLang="en-US"/>
          </a:p>
          <a:p>
            <a:pPr indent="457200"/>
            <a:r>
              <a:rPr lang="en-US" altLang="zh-CN"/>
              <a:t>1</a:t>
            </a:r>
            <a:r>
              <a:rPr lang="zh-CN" altLang="en-US"/>
              <a:t>、干电池</a:t>
            </a:r>
            <a:endParaRPr lang="zh-CN" altLang="en-US"/>
          </a:p>
          <a:p>
            <a:r>
              <a:rPr lang="en-US" altLang="zh-CN"/>
              <a:t> 	</a:t>
            </a:r>
            <a:r>
              <a:rPr lang="zh-CN" altLang="en-US"/>
              <a:t>锌锰电池</a:t>
            </a:r>
            <a:r>
              <a:rPr lang="en-US" altLang="zh-CN"/>
              <a:t>   </a:t>
            </a:r>
            <a:r>
              <a:rPr lang="zh-CN" altLang="en-US"/>
              <a:t>锌汞电池</a:t>
            </a:r>
            <a:endParaRPr lang="zh-CN" altLang="en-US"/>
          </a:p>
          <a:p>
            <a:endParaRPr lang="zh-CN" altLang="en-US"/>
          </a:p>
          <a:p>
            <a:pPr indent="457200"/>
            <a:r>
              <a:rPr lang="en-US" altLang="zh-CN"/>
              <a:t>2</a:t>
            </a:r>
            <a:r>
              <a:rPr lang="zh-CN" altLang="en-US"/>
              <a:t>、蓄电池</a:t>
            </a:r>
            <a:endParaRPr lang="zh-CN" altLang="en-US"/>
          </a:p>
          <a:p>
            <a:pPr marL="457200" lvl="1" indent="457200"/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酸性蓄电池</a:t>
            </a:r>
            <a:r>
              <a:rPr lang="en-US" altLang="zh-CN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铅蓄电池</a:t>
            </a:r>
            <a:r>
              <a:rPr lang="zh-CN" altLang="en-US"/>
              <a:t> </a:t>
            </a:r>
            <a:r>
              <a:rPr lang="en-US" altLang="zh-CN"/>
              <a:t>  </a:t>
            </a:r>
            <a:r>
              <a:rPr lang="zh-CN" altLang="en-US"/>
              <a:t>碱性蓄电池</a:t>
            </a:r>
            <a:r>
              <a:rPr lang="en-US" altLang="zh-CN"/>
              <a:t>   </a:t>
            </a:r>
            <a:r>
              <a:rPr lang="zh-CN" altLang="en-US"/>
              <a:t>锂离子电池</a:t>
            </a:r>
            <a:endParaRPr lang="zh-CN" altLang="en-US"/>
          </a:p>
          <a:p>
            <a:endParaRPr lang="zh-CN" altLang="en-US"/>
          </a:p>
          <a:p>
            <a:pPr indent="457200"/>
            <a:r>
              <a:rPr lang="en-US" altLang="zh-CN"/>
              <a:t>3</a:t>
            </a:r>
            <a:r>
              <a:rPr lang="zh-CN" altLang="en-US"/>
              <a:t>、燃料电池</a:t>
            </a:r>
            <a:endParaRPr lang="zh-CN" altLang="en-US"/>
          </a:p>
          <a:p>
            <a:endParaRPr lang="zh-CN" altLang="en-US"/>
          </a:p>
          <a:p>
            <a:pPr indent="457200"/>
            <a:r>
              <a:rPr lang="en-US" altLang="zh-CN"/>
              <a:t>4</a:t>
            </a:r>
            <a:r>
              <a:rPr lang="zh-CN" altLang="en-US"/>
              <a:t>、电池回收利用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sz="2800"/>
              <a:t>作业</a:t>
            </a:r>
            <a:r>
              <a:rPr lang="en-US" altLang="zh-CN" sz="2800"/>
              <a:t>        </a:t>
            </a:r>
            <a:r>
              <a:rPr lang="zh-CN" altLang="en-US"/>
              <a:t>练习册</a:t>
            </a:r>
            <a:r>
              <a:rPr lang="en-US" altLang="zh-CN"/>
              <a:t> P146-147</a:t>
            </a:r>
            <a:endParaRPr lang="en-US" altLang="zh-CN"/>
          </a:p>
          <a:p>
            <a:endParaRPr lang="en-US" altLang="zh-CN"/>
          </a:p>
          <a:p>
            <a:pPr marL="457200" lvl="1" indent="457200"/>
            <a:r>
              <a:rPr lang="zh-CN" altLang="en-US"/>
              <a:t>课后拓展</a:t>
            </a:r>
            <a:r>
              <a:rPr lang="en-US" altLang="zh-CN"/>
              <a:t>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en-US" altLang="zh-CN">
                <a:hlinkClick r:id="rId1" action="ppaction://hlinkfile"/>
              </a:rPr>
              <a:t>《透视新科技》20220326 新型电池</a:t>
            </a:r>
            <a:endParaRPr lang="en-US" altLang="zh-CN">
              <a:hlinkClick r:id="rId1" action="ppaction://hlinkfile"/>
            </a:endParaRPr>
          </a:p>
          <a:p>
            <a:r>
              <a:rPr lang="en-US" altLang="zh-CN">
                <a:hlinkClick r:id="rId1" action="ppaction://hlinkfile"/>
              </a:rPr>
              <a:t> </a:t>
            </a:r>
            <a:r>
              <a:rPr lang="en-US" altLang="zh-CN"/>
              <a:t>                  </a:t>
            </a:r>
            <a:endParaRPr lang="en-US" altLang="zh-CN"/>
          </a:p>
          <a:p>
            <a:r>
              <a:rPr lang="en-US" altLang="zh-CN"/>
              <a:t>                    </a:t>
            </a:r>
            <a:r>
              <a:rPr lang="zh-CN" altLang="en-US"/>
              <a:t>钠离子电池</a:t>
            </a:r>
            <a:r>
              <a:rPr lang="en-US" altLang="zh-CN"/>
              <a:t>    </a:t>
            </a:r>
            <a:r>
              <a:rPr lang="zh-CN" altLang="en-US"/>
              <a:t>刀片电池</a:t>
            </a:r>
            <a:r>
              <a:rPr lang="en-US" altLang="zh-CN"/>
              <a:t> </a:t>
            </a:r>
            <a:r>
              <a:rPr lang="zh-CN" altLang="en-US"/>
              <a:t>等</a:t>
            </a:r>
            <a:endParaRPr lang="en-US" altLang="zh-CN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12" name="圆角矩形 11"/>
          <p:cNvSpPr/>
          <p:nvPr>
            <p:custDataLst>
              <p:tags r:id="rId5"/>
            </p:custDataLst>
          </p:nvPr>
        </p:nvSpPr>
        <p:spPr>
          <a:xfrm rot="16200000" flipV="1">
            <a:off x="8813800" y="537210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6"/>
            </p:custDataLst>
          </p:nvPr>
        </p:nvSpPr>
        <p:spPr>
          <a:xfrm rot="16200000" flipV="1">
            <a:off x="8813800" y="637540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7"/>
            </p:custDataLst>
          </p:nvPr>
        </p:nvSpPr>
        <p:spPr>
          <a:xfrm rot="16200000" flipV="1">
            <a:off x="8813800" y="340995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8"/>
            </p:custDataLst>
          </p:nvPr>
        </p:nvSpPr>
        <p:spPr>
          <a:xfrm rot="16200000" flipV="1">
            <a:off x="8813800" y="440690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9"/>
            </p:custDataLst>
          </p:nvPr>
        </p:nvSpPr>
        <p:spPr>
          <a:xfrm rot="16200000" flipV="1">
            <a:off x="8813800" y="238125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96"/>
          <p:cNvSpPr/>
          <p:nvPr>
            <p:custDataLst>
              <p:tags r:id="rId10"/>
            </p:custDataLst>
          </p:nvPr>
        </p:nvSpPr>
        <p:spPr bwMode="auto">
          <a:xfrm>
            <a:off x="8438515" y="359410"/>
            <a:ext cx="210185" cy="270510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43"/>
          <p:cNvSpPr txBox="1"/>
          <p:nvPr>
            <p:custDataLst>
              <p:tags r:id="rId11"/>
            </p:custDataLst>
          </p:nvPr>
        </p:nvSpPr>
        <p:spPr>
          <a:xfrm>
            <a:off x="6732270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18" name="文本框 44"/>
          <p:cNvSpPr txBox="1"/>
          <p:nvPr>
            <p:custDataLst>
              <p:tags r:id="rId12"/>
            </p:custDataLst>
          </p:nvPr>
        </p:nvSpPr>
        <p:spPr>
          <a:xfrm>
            <a:off x="1355047" y="478058"/>
            <a:ext cx="4067810" cy="52070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8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化学电源（原电池）</a:t>
            </a:r>
            <a:endParaRPr lang="zh-CN" altLang="en-US" sz="28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>
            <p:custDataLst>
              <p:tags r:id="rId13"/>
            </p:custDataLst>
          </p:nvPr>
        </p:nvSpPr>
        <p:spPr>
          <a:xfrm>
            <a:off x="698190" y="1268760"/>
            <a:ext cx="8029898" cy="44958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借助氧化还原反应，将化学能转化为电能的装置叫做原电池，也叫化学电</a:t>
            </a:r>
            <a:r>
              <a:rPr lang="zh-CN" altLang="en-US" sz="18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源。</a:t>
            </a:r>
            <a:endParaRPr lang="zh-CN" altLang="en-US" sz="18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c315.jpg" descr="id:2147505414;FounderCE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576" y="2244924"/>
            <a:ext cx="2583815" cy="2910205"/>
          </a:xfrm>
          <a:prstGeom prst="rect">
            <a:avLst/>
          </a:prstGeom>
        </p:spPr>
      </p:pic>
      <p:pic>
        <p:nvPicPr>
          <p:cNvPr id="2050" name="Picture 2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61" y="2076588"/>
            <a:ext cx="5071137" cy="32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24" name="圆角矩形 23"/>
          <p:cNvSpPr/>
          <p:nvPr>
            <p:custDataLst>
              <p:tags r:id="rId5"/>
            </p:custDataLst>
          </p:nvPr>
        </p:nvSpPr>
        <p:spPr>
          <a:xfrm>
            <a:off x="339367" y="1844438"/>
            <a:ext cx="7203828" cy="4255319"/>
          </a:xfrm>
          <a:prstGeom prst="roundRect">
            <a:avLst>
              <a:gd name="adj" fmla="val 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6"/>
            </p:custDataLst>
          </p:nvPr>
        </p:nvSpPr>
        <p:spPr>
          <a:xfrm>
            <a:off x="339367" y="1053953"/>
            <a:ext cx="7203828" cy="4852209"/>
          </a:xfrm>
          <a:prstGeom prst="roundRect">
            <a:avLst>
              <a:gd name="adj" fmla="val 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20"/>
          <p:cNvSpPr/>
          <p:nvPr>
            <p:custDataLst>
              <p:tags r:id="rId7"/>
            </p:custDataLst>
          </p:nvPr>
        </p:nvSpPr>
        <p:spPr>
          <a:xfrm>
            <a:off x="6313805" y="2599690"/>
            <a:ext cx="2458085" cy="2557145"/>
          </a:xfrm>
          <a:prstGeom prst="ellipse">
            <a:avLst/>
          </a:prstGeom>
          <a:solidFill>
            <a:schemeClr val="lt1"/>
          </a:solidFill>
          <a:ln w="15875">
            <a:solidFill>
              <a:srgbClr val="2038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>
            <p:custDataLst>
              <p:tags r:id="rId8"/>
            </p:custDataLst>
          </p:nvPr>
        </p:nvSpPr>
        <p:spPr>
          <a:xfrm>
            <a:off x="6412865" y="2686050"/>
            <a:ext cx="2261235" cy="23520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6574790" y="3068955"/>
            <a:ext cx="195770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化学电源</a:t>
            </a:r>
            <a:endParaRPr lang="zh-CN" altLang="en-US" sz="55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611560" y="1150450"/>
            <a:ext cx="5529724" cy="452183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干电池     也叫一次电池，使用后不能充电或补充化学物质使其复原的电池。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064895" indent="-40005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锌锰干电池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064895" indent="-40005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锌汞干电池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 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蓄电池     也叫二次电池，可以反复充电、放电的装置。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007745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酸性蓄电池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铅蓄电池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007745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碱性蓄电池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007745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锂离子电池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燃料电池    将燃料的化学能直接转化为电能的装置。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>
            <p:custDataLst>
              <p:tags r:id="rId11"/>
            </p:custDataLst>
          </p:nvPr>
        </p:nvSpPr>
        <p:spPr>
          <a:xfrm rot="16200000" flipV="1">
            <a:off x="8813800" y="537210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>
            <p:custDataLst>
              <p:tags r:id="rId12"/>
            </p:custDataLst>
          </p:nvPr>
        </p:nvSpPr>
        <p:spPr>
          <a:xfrm rot="16200000" flipV="1">
            <a:off x="8813800" y="637540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>
            <p:custDataLst>
              <p:tags r:id="rId13"/>
            </p:custDataLst>
          </p:nvPr>
        </p:nvSpPr>
        <p:spPr>
          <a:xfrm rot="16200000" flipV="1">
            <a:off x="8813800" y="340995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>
            <p:custDataLst>
              <p:tags r:id="rId14"/>
            </p:custDataLst>
          </p:nvPr>
        </p:nvSpPr>
        <p:spPr>
          <a:xfrm rot="16200000" flipV="1">
            <a:off x="8813800" y="440690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>
            <p:custDataLst>
              <p:tags r:id="rId15"/>
            </p:custDataLst>
          </p:nvPr>
        </p:nvSpPr>
        <p:spPr>
          <a:xfrm rot="16200000" flipV="1">
            <a:off x="8813800" y="238125"/>
            <a:ext cx="85725" cy="114300"/>
          </a:xfrm>
          <a:prstGeom prst="roundRect">
            <a:avLst>
              <a:gd name="adj" fmla="val 503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96"/>
          <p:cNvSpPr/>
          <p:nvPr>
            <p:custDataLst>
              <p:tags r:id="rId16"/>
            </p:custDataLst>
          </p:nvPr>
        </p:nvSpPr>
        <p:spPr bwMode="auto">
          <a:xfrm>
            <a:off x="8438515" y="359410"/>
            <a:ext cx="210185" cy="270510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6732270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29" name="文本框 44"/>
          <p:cNvSpPr txBox="1"/>
          <p:nvPr>
            <p:custDataLst>
              <p:tags r:id="rId18"/>
            </p:custDataLst>
          </p:nvPr>
        </p:nvSpPr>
        <p:spPr>
          <a:xfrm>
            <a:off x="1426802" y="406303"/>
            <a:ext cx="2112010" cy="5822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化学电源</a:t>
            </a:r>
            <a:endParaRPr lang="zh-CN" altLang="en-US" sz="3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56" name="圆角矩形 55"/>
          <p:cNvSpPr/>
          <p:nvPr>
            <p:custDataLst>
              <p:tags r:id="rId5"/>
            </p:custDataLst>
          </p:nvPr>
        </p:nvSpPr>
        <p:spPr>
          <a:xfrm>
            <a:off x="3" y="2065438"/>
            <a:ext cx="9148249" cy="4170219"/>
          </a:xfrm>
          <a:prstGeom prst="roundRect">
            <a:avLst>
              <a:gd name="adj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6"/>
            </p:custDataLst>
          </p:nvPr>
        </p:nvSpPr>
        <p:spPr>
          <a:xfrm>
            <a:off x="565742" y="406303"/>
            <a:ext cx="2848610" cy="64389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一、干电池</a:t>
            </a:r>
            <a:endParaRPr lang="zh-CN" altLang="en-US" sz="36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>
            <p:custDataLst>
              <p:tags r:id="rId7"/>
            </p:custDataLst>
          </p:nvPr>
        </p:nvSpPr>
        <p:spPr>
          <a:xfrm>
            <a:off x="324287" y="1332314"/>
            <a:ext cx="5552101" cy="5822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8" action="ppaction://hlinkfile"/>
              </a:rPr>
              <a:t>锌锰干电池</a:t>
            </a:r>
            <a:r>
              <a:rPr lang="en-US" altLang="zh-CN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9"/>
              </a:rPr>
              <a:t> </a:t>
            </a:r>
            <a:endParaRPr lang="en-US" altLang="zh-CN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9"/>
            </a:endParaRPr>
          </a:p>
        </p:txBody>
      </p:sp>
      <p:sp>
        <p:nvSpPr>
          <p:cNvPr id="49" name="文本框 48"/>
          <p:cNvSpPr txBox="1"/>
          <p:nvPr>
            <p:custDataLst>
              <p:tags r:id="rId10"/>
            </p:custDataLst>
          </p:nvPr>
        </p:nvSpPr>
        <p:spPr>
          <a:xfrm>
            <a:off x="7164070" y="33274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467544" y="2348880"/>
            <a:ext cx="8075607" cy="260794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干电池以锌为外壳，作为负极，中心的石墨棒为正极</a:t>
            </a: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</a:t>
            </a: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石墨棒周围裹着一层由</a:t>
            </a:r>
            <a:r>
              <a:rPr lang="en-US" altLang="zh-CN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MnO</a:t>
            </a:r>
            <a:r>
              <a:rPr lang="en-US" altLang="zh-CN" baseline="-25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NH</a:t>
            </a:r>
            <a:r>
              <a:rPr lang="en-US" altLang="zh-CN" baseline="-25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溶液和炭黑混合压成的团块</a:t>
            </a: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    电极反应</a:t>
            </a: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176" y="3429000"/>
            <a:ext cx="2707521" cy="20155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568" y="3383649"/>
            <a:ext cx="5141857" cy="2061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79295" y="5419725"/>
            <a:ext cx="3943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升失氧</a:t>
            </a:r>
            <a:r>
              <a:rPr lang="en-US" altLang="zh-CN" sz="2800" b="1"/>
              <a:t>    </a:t>
            </a:r>
            <a:r>
              <a:rPr lang="zh-CN" altLang="en-US" sz="2800" b="1"/>
              <a:t>降得还</a:t>
            </a:r>
            <a:r>
              <a:rPr lang="en-US" altLang="zh-CN" sz="2800" b="1"/>
              <a:t> </a:t>
            </a:r>
            <a:endParaRPr lang="en-US" altLang="zh-CN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4592955" y="3503930"/>
            <a:ext cx="1490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氧化反应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4"/>
            </p:custDataLst>
          </p:nvPr>
        </p:nvSpPr>
        <p:spPr>
          <a:xfrm>
            <a:off x="4571365" y="4525010"/>
            <a:ext cx="1490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还原反应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56" name="圆角矩形 55"/>
          <p:cNvSpPr/>
          <p:nvPr>
            <p:custDataLst>
              <p:tags r:id="rId5"/>
            </p:custDataLst>
          </p:nvPr>
        </p:nvSpPr>
        <p:spPr>
          <a:xfrm>
            <a:off x="3" y="2065438"/>
            <a:ext cx="9148249" cy="4170219"/>
          </a:xfrm>
          <a:prstGeom prst="roundRect">
            <a:avLst>
              <a:gd name="adj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6"/>
            </p:custDataLst>
          </p:nvPr>
        </p:nvSpPr>
        <p:spPr>
          <a:xfrm>
            <a:off x="493987" y="405033"/>
            <a:ext cx="2848610" cy="64389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spc="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一、干电池</a:t>
            </a:r>
            <a:endParaRPr lang="zh-CN" altLang="en-US" sz="3600" spc="6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>
            <p:custDataLst>
              <p:tags r:id="rId7"/>
            </p:custDataLst>
          </p:nvPr>
        </p:nvSpPr>
        <p:spPr>
          <a:xfrm>
            <a:off x="611462" y="1341656"/>
            <a:ext cx="6631915" cy="52070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2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锌汞干电</a:t>
            </a:r>
            <a:r>
              <a:rPr lang="zh-CN" altLang="en-US" sz="28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池（纽扣电池）</a:t>
            </a:r>
            <a:r>
              <a:rPr lang="en-US" altLang="zh-CN" sz="28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8"/>
            </p:custDataLst>
          </p:nvPr>
        </p:nvSpPr>
        <p:spPr>
          <a:xfrm>
            <a:off x="6982460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395536" y="2564904"/>
            <a:ext cx="8075607" cy="23056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外形像纽扣，又称纽扣电池</a:t>
            </a: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锌为负极，</a:t>
            </a:r>
            <a:r>
              <a:rPr lang="en-US" altLang="zh-CN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HgO</a:t>
            </a: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为正极，</a:t>
            </a:r>
            <a:r>
              <a:rPr lang="en-US" altLang="zh-CN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KOH</a:t>
            </a: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溶液为电解质</a:t>
            </a: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特点：工作电压稳定，放电过程，电压变化不大</a:t>
            </a:r>
            <a:endParaRPr lang="en-US" altLang="zh-CN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用途：手表、计算器、助听器等小型装置</a:t>
            </a:r>
            <a:endParaRPr lang="zh-CN" altLang="en-US" sz="16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2077" y="2155335"/>
            <a:ext cx="2374010" cy="220976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77" y="4437112"/>
            <a:ext cx="2363279" cy="15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56" name="圆角矩形 55"/>
          <p:cNvSpPr/>
          <p:nvPr>
            <p:custDataLst>
              <p:tags r:id="rId5"/>
            </p:custDataLst>
          </p:nvPr>
        </p:nvSpPr>
        <p:spPr>
          <a:xfrm>
            <a:off x="3" y="2065438"/>
            <a:ext cx="9148249" cy="4170219"/>
          </a:xfrm>
          <a:prstGeom prst="roundRect">
            <a:avLst>
              <a:gd name="adj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6"/>
            </p:custDataLst>
          </p:nvPr>
        </p:nvSpPr>
        <p:spPr>
          <a:xfrm>
            <a:off x="540004" y="405662"/>
            <a:ext cx="2848610" cy="64389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spc="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二、蓄电池</a:t>
            </a:r>
            <a:endParaRPr lang="zh-CN" altLang="en-US" sz="3600" spc="6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>
            <p:custDataLst>
              <p:tags r:id="rId7"/>
            </p:custDataLst>
          </p:nvPr>
        </p:nvSpPr>
        <p:spPr>
          <a:xfrm>
            <a:off x="93407" y="1341685"/>
            <a:ext cx="6631915" cy="5822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酸性蓄电池</a:t>
            </a:r>
            <a:r>
              <a:rPr lang="en-US" altLang="zh-CN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铅蓄电池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8"/>
            </p:custDataLst>
          </p:nvPr>
        </p:nvSpPr>
        <p:spPr>
          <a:xfrm>
            <a:off x="6982460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827455" y="2709083"/>
            <a:ext cx="4920037" cy="19367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两组栅状极板和稀</a:t>
            </a:r>
            <a:r>
              <a:rPr lang="en-US" altLang="zh-CN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000" baseline="-25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000" baseline="-25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溶液组成</a:t>
            </a:r>
            <a:endParaRPr lang="en-US" altLang="zh-CN" sz="20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极板采用铅锑合金</a:t>
            </a:r>
            <a:endParaRPr lang="en-US" altLang="zh-CN" sz="20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中间充满</a:t>
            </a:r>
            <a:r>
              <a:rPr lang="en-US" altLang="zh-CN" sz="200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PbO</a:t>
            </a:r>
            <a:r>
              <a:rPr lang="en-US" altLang="zh-CN" sz="1200" b="1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11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的糊状物</a:t>
            </a:r>
            <a:endParaRPr lang="en-US" altLang="zh-CN" sz="20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极板交替由两块导板相连，作为两电极</a:t>
            </a:r>
            <a:endParaRPr lang="zh-CN" altLang="en-US" sz="20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/>
          <a:srcRect l="15453" r="18927"/>
          <a:stretch>
            <a:fillRect/>
          </a:stretch>
        </p:blipFill>
        <p:spPr>
          <a:xfrm>
            <a:off x="6588152" y="1196927"/>
            <a:ext cx="1944216" cy="1801716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/>
        </p:nvGraphicFramePr>
        <p:xfrm>
          <a:off x="4051169" y="3064906"/>
          <a:ext cx="805992" cy="9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5" name="图示 24"/>
          <p:cNvGraphicFramePr/>
          <p:nvPr/>
        </p:nvGraphicFramePr>
        <p:xfrm>
          <a:off x="4051169" y="4426783"/>
          <a:ext cx="805992" cy="9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35" y="3357352"/>
            <a:ext cx="2942257" cy="225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49" name="文本框 48"/>
          <p:cNvSpPr txBox="1"/>
          <p:nvPr>
            <p:custDataLst>
              <p:tags r:id="rId5"/>
            </p:custDataLst>
          </p:nvPr>
        </p:nvSpPr>
        <p:spPr>
          <a:xfrm>
            <a:off x="6982460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20" name="圆角矩形 50"/>
          <p:cNvSpPr/>
          <p:nvPr>
            <p:custDataLst>
              <p:tags r:id="rId6"/>
            </p:custDataLst>
          </p:nvPr>
        </p:nvSpPr>
        <p:spPr>
          <a:xfrm rot="10800000" flipV="1">
            <a:off x="1331903" y="573462"/>
            <a:ext cx="974904" cy="491115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反应式</a:t>
            </a:r>
            <a:endParaRPr lang="zh-CN" altLang="en-US" sz="2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594321"/>
            <a:ext cx="6869154" cy="690514"/>
          </a:xfrm>
          <a:prstGeom prst="rect">
            <a:avLst/>
          </a:prstGeom>
        </p:spPr>
      </p:pic>
      <p:pic>
        <p:nvPicPr>
          <p:cNvPr id="5" name="图片 4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1" y="1284835"/>
            <a:ext cx="7042163" cy="3212810"/>
          </a:xfrm>
          <a:prstGeom prst="rect">
            <a:avLst/>
          </a:prstGeom>
        </p:spPr>
      </p:pic>
      <p:graphicFrame>
        <p:nvGraphicFramePr>
          <p:cNvPr id="17" name="图示 16"/>
          <p:cNvGraphicFramePr/>
          <p:nvPr/>
        </p:nvGraphicFramePr>
        <p:xfrm>
          <a:off x="971471" y="3429000"/>
          <a:ext cx="805992" cy="9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5"/>
          <a:srcRect r="20595"/>
          <a:stretch>
            <a:fillRect/>
          </a:stretch>
        </p:blipFill>
        <p:spPr>
          <a:xfrm>
            <a:off x="37014" y="4581128"/>
            <a:ext cx="3812366" cy="1444191"/>
          </a:xfrm>
          <a:prstGeom prst="rect">
            <a:avLst/>
          </a:prstGeom>
        </p:spPr>
      </p:pic>
      <p:graphicFrame>
        <p:nvGraphicFramePr>
          <p:cNvPr id="19" name="图示 18"/>
          <p:cNvGraphicFramePr/>
          <p:nvPr/>
        </p:nvGraphicFramePr>
        <p:xfrm>
          <a:off x="7164293" y="3428926"/>
          <a:ext cx="805992" cy="99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1"/>
          <a:srcRect r="16112"/>
          <a:stretch>
            <a:fillRect/>
          </a:stretch>
        </p:blipFill>
        <p:spPr>
          <a:xfrm>
            <a:off x="4571615" y="4606530"/>
            <a:ext cx="3956772" cy="1418789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20" name="圆角矩形 19"/>
          <p:cNvSpPr/>
          <p:nvPr>
            <p:custDataLst>
              <p:tags r:id="rId5"/>
            </p:custDataLst>
          </p:nvPr>
        </p:nvSpPr>
        <p:spPr>
          <a:xfrm>
            <a:off x="2414737" y="2155096"/>
            <a:ext cx="6729266" cy="4255319"/>
          </a:xfrm>
          <a:prstGeom prst="roundRect">
            <a:avLst>
              <a:gd name="adj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>
            <p:custDataLst>
              <p:tags r:id="rId6"/>
            </p:custDataLst>
          </p:nvPr>
        </p:nvSpPr>
        <p:spPr>
          <a:xfrm>
            <a:off x="2445757" y="1962776"/>
            <a:ext cx="6729266" cy="4255319"/>
          </a:xfrm>
          <a:prstGeom prst="roundRect">
            <a:avLst>
              <a:gd name="adj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>
            <p:custDataLst>
              <p:tags r:id="rId7"/>
            </p:custDataLst>
          </p:nvPr>
        </p:nvSpPr>
        <p:spPr>
          <a:xfrm rot="10800000" flipV="1">
            <a:off x="2145265" y="2451477"/>
            <a:ext cx="571562" cy="699319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8"/>
            </p:custDataLst>
          </p:nvPr>
        </p:nvSpPr>
        <p:spPr>
          <a:xfrm rot="10800000" flipV="1">
            <a:off x="2145265" y="5208342"/>
            <a:ext cx="571562" cy="699319"/>
          </a:xfrm>
          <a:prstGeom prst="roundRect">
            <a:avLst>
              <a:gd name="adj" fmla="val 503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>
            <p:custDataLst>
              <p:tags r:id="rId9"/>
            </p:custDataLst>
          </p:nvPr>
        </p:nvSpPr>
        <p:spPr>
          <a:xfrm rot="10800000" flipV="1">
            <a:off x="2145265" y="3370432"/>
            <a:ext cx="571562" cy="699319"/>
          </a:xfrm>
          <a:prstGeom prst="roundRect">
            <a:avLst>
              <a:gd name="adj" fmla="val 503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10"/>
            </p:custDataLst>
          </p:nvPr>
        </p:nvSpPr>
        <p:spPr>
          <a:xfrm rot="10800000" flipV="1">
            <a:off x="2145265" y="4289386"/>
            <a:ext cx="571562" cy="699319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>
            <a:off x="2994976" y="2554543"/>
            <a:ext cx="6211068" cy="80899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反应在碱性条件下进行，体积、电压类似干电池，寿命较铅蓄电池长，价格较贵</a:t>
            </a:r>
            <a:endParaRPr lang="zh-CN" altLang="en-US" sz="18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3320848" y="3438145"/>
            <a:ext cx="5348679" cy="4902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镍镉电池</a:t>
            </a:r>
            <a:endParaRPr lang="zh-CN" altLang="en-US" sz="20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>
            <a:off x="3320848" y="4327245"/>
            <a:ext cx="5348679" cy="4902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镍铁电池</a:t>
            </a:r>
            <a:endParaRPr lang="zh-CN" altLang="en-US" sz="20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14"/>
            </p:custDataLst>
          </p:nvPr>
        </p:nvSpPr>
        <p:spPr>
          <a:xfrm>
            <a:off x="3320848" y="5266565"/>
            <a:ext cx="5348679" cy="4902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银锌电池</a:t>
            </a:r>
            <a:endParaRPr lang="zh-CN" altLang="en-US" sz="20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5"/>
            </p:custDataLst>
          </p:nvPr>
        </p:nvSpPr>
        <p:spPr>
          <a:xfrm>
            <a:off x="-10284" y="1962775"/>
            <a:ext cx="1659590" cy="4447636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6"/>
            </p:custDataLst>
          </p:nvPr>
        </p:nvSpPr>
        <p:spPr>
          <a:xfrm>
            <a:off x="6962775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34" name="文本框 44"/>
          <p:cNvSpPr txBox="1"/>
          <p:nvPr>
            <p:custDataLst>
              <p:tags r:id="rId17"/>
            </p:custDataLst>
          </p:nvPr>
        </p:nvSpPr>
        <p:spPr>
          <a:xfrm>
            <a:off x="612097" y="477423"/>
            <a:ext cx="2848610" cy="64389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spc="600" dirty="0">
                <a:solidFill>
                  <a:schemeClr val="tx1"/>
                </a:solidFill>
                <a:latin typeface="+mn-ea"/>
              </a:rPr>
              <a:t>二、蓄电池</a:t>
            </a:r>
            <a:endParaRPr lang="zh-CN" altLang="en-US" sz="3600" spc="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70669" y="3348256"/>
            <a:ext cx="5442806" cy="547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70669" y="4231992"/>
            <a:ext cx="5442806" cy="5471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0"/>
          <a:srcRect r="38614" b="1979"/>
          <a:stretch>
            <a:fillRect/>
          </a:stretch>
        </p:blipFill>
        <p:spPr>
          <a:xfrm>
            <a:off x="5072291" y="5266565"/>
            <a:ext cx="3430154" cy="550597"/>
          </a:xfrm>
          <a:prstGeom prst="rect">
            <a:avLst/>
          </a:prstGeom>
        </p:spPr>
      </p:pic>
      <p:sp>
        <p:nvSpPr>
          <p:cNvPr id="35" name="矩形 34"/>
          <p:cNvSpPr/>
          <p:nvPr>
            <p:custDataLst>
              <p:tags r:id="rId21"/>
            </p:custDataLst>
          </p:nvPr>
        </p:nvSpPr>
        <p:spPr>
          <a:xfrm>
            <a:off x="1547799" y="1361708"/>
            <a:ext cx="6631915" cy="5822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320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320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碱性蓄电池</a:t>
            </a:r>
            <a:endParaRPr lang="zh-CN" altLang="en-US" sz="3200" dirty="0" smtClean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00651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7812405" y="5166360"/>
            <a:ext cx="1331595" cy="1691640"/>
          </a:xfrm>
          <a:prstGeom prst="rect">
            <a:avLst/>
          </a:prstGeom>
        </p:spPr>
      </p:pic>
      <p:sp>
        <p:nvSpPr>
          <p:cNvPr id="56" name="圆角矩形 55"/>
          <p:cNvSpPr/>
          <p:nvPr>
            <p:custDataLst>
              <p:tags r:id="rId5"/>
            </p:custDataLst>
          </p:nvPr>
        </p:nvSpPr>
        <p:spPr>
          <a:xfrm>
            <a:off x="3" y="2065438"/>
            <a:ext cx="9148249" cy="4170219"/>
          </a:xfrm>
          <a:prstGeom prst="roundRect">
            <a:avLst>
              <a:gd name="adj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>
            <p:custDataLst>
              <p:tags r:id="rId6"/>
            </p:custDataLst>
          </p:nvPr>
        </p:nvSpPr>
        <p:spPr>
          <a:xfrm>
            <a:off x="-64220" y="1876965"/>
            <a:ext cx="9148249" cy="4170219"/>
          </a:xfrm>
          <a:prstGeom prst="roundRect">
            <a:avLst>
              <a:gd name="adj" fmla="val 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7"/>
            </p:custDataLst>
          </p:nvPr>
        </p:nvSpPr>
        <p:spPr>
          <a:xfrm>
            <a:off x="565742" y="406303"/>
            <a:ext cx="2848610" cy="64389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二、蓄电池</a:t>
            </a:r>
            <a:endParaRPr lang="zh-CN" altLang="en-US" sz="36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>
            <p:custDataLst>
              <p:tags r:id="rId8"/>
            </p:custDataLst>
          </p:nvPr>
        </p:nvSpPr>
        <p:spPr>
          <a:xfrm>
            <a:off x="-106387" y="1168780"/>
            <a:ext cx="6631915" cy="5822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9" action="ppaction://hlinkfile"/>
              </a:rPr>
              <a:t>锂离子电池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0"/>
            </p:custDataLst>
          </p:nvPr>
        </p:nvSpPr>
        <p:spPr>
          <a:xfrm>
            <a:off x="6982460" y="252730"/>
            <a:ext cx="1627505" cy="320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500" i="1" dirty="0">
                <a:solidFill>
                  <a:schemeClr val="dk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实用化学</a:t>
            </a:r>
            <a:endParaRPr lang="zh-CN" altLang="en-US" sz="1500" i="1" dirty="0">
              <a:solidFill>
                <a:schemeClr val="dk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534197" y="2448219"/>
            <a:ext cx="8075607" cy="29425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负极材料：石墨和焦炭等碳质材料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正极材料：主要是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LiCoO</a:t>
            </a:r>
            <a:r>
              <a:rPr lang="en-US" altLang="zh-CN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、其次是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LiNiO</a:t>
            </a:r>
            <a:r>
              <a:rPr lang="en-US" altLang="zh-CN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LiMn</a:t>
            </a:r>
            <a:r>
              <a:rPr lang="en-US" altLang="zh-CN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电解质：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LiAsF6+PC(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碳酸丙烯酯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LiAsF6+PC+EC(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碳酸乙烯酯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LiPF6+EC+DMC(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碳酸二甲酯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),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隔膜为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微孔薄膜、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微孔薄膜等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充放电反应式：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优点：高电压、高容量、循环寿命长、安全性能好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2907" y="4117318"/>
            <a:ext cx="4793389" cy="48185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2*i*2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407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40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COMBINE_RELATE_SLIDE_ID" val="background20176891_1"/>
  <p:tag name="KSO_WM_TEMPLATE_SUBCATEGORY" val="0"/>
  <p:tag name="KSO_WM_TEMPLATE_THUMBS_INDEX" val="1、4、11、23、25、27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77407"/>
  <p:tag name="KSO_WM_TEMPLATE_MASTER_TYPE" val="1"/>
</p:tagLst>
</file>

<file path=ppt/tags/tag143.xml><?xml version="1.0" encoding="utf-8"?>
<p:tagLst xmlns:p="http://schemas.openxmlformats.org/presentationml/2006/main">
  <p:tag name="KSO_WM_UNIT_ISCONTENTSTITLE" val="0"/>
  <p:tag name="KSO_WM_UNIT_PRESET_TEXT" val="复古风小鸟花卉总结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407_1*a*1"/>
  <p:tag name="KSO_WM_TEMPLATE_CATEGORY" val="custom"/>
  <p:tag name="KSO_WM_TEMPLATE_INDEX" val="2017740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4.xml><?xml version="1.0" encoding="utf-8"?>
<p:tagLst xmlns:p="http://schemas.openxmlformats.org/presentationml/2006/main">
  <p:tag name="KSO_WM_UNIT_ISCONTENTSTITLE" val="0"/>
  <p:tag name="KSO_WM_UNIT_PRESET_TEXT" val="点击此处可添加副标题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407_1*b*1"/>
  <p:tag name="KSO_WM_TEMPLATE_CATEGORY" val="custom"/>
  <p:tag name="KSO_WM_TEMPLATE_INDEX" val="20177407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COMBINE_RELATE_SLIDE_ID" val="background20176891_1"/>
  <p:tag name="KSO_WM_TEMPLATE_THUMBS_INDEX" val="1、4、11、23、25、27"/>
  <p:tag name="KSO_WM_SLIDE_ID" val="custom2017740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177407"/>
  <p:tag name="KSO_WM_SLIDE_LAYOUT" val="a_b"/>
  <p:tag name="KSO_WM_SLIDE_LAYOUT_CNT" val="1_1"/>
</p:tagLst>
</file>

<file path=ppt/tags/tag1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54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2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FILL_FORE_SCHEMECOLOR_INDEX_BRIGHTNESS" val="-0.5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1.xml><?xml version="1.0" encoding="utf-8"?>
<p:tagLst xmlns:p="http://schemas.openxmlformats.org/presentationml/2006/main">
  <p:tag name="KSO_WM_UNIT_FILL_FORE_SCHEMECOLOR_INDEX_BRIGHTNESS" val="-0.5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_BRIGHTNESS" val="0.05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4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251.xml><?xml version="1.0" encoding="utf-8"?>
<p:tagLst xmlns:p="http://schemas.openxmlformats.org/presentationml/2006/main">
  <p:tag name="KSO_WM_COMBINE_RELATE_SLIDE_ID" val="background20176891_12"/>
  <p:tag name="KSO_WM_SLIDE_ID" val="custom20177407_27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7"/>
  <p:tag name="KSO_WM_TAG_VERSION" val="1.0"/>
  <p:tag name="KSO_WM_BEAUTIFY_FLAG" val="#wm#"/>
  <p:tag name="KSO_WM_TEMPLATE_CATEGORY" val="custom"/>
  <p:tag name="KSO_WM_TEMPLATE_INDEX" val="20177407"/>
  <p:tag name="KSO_WM_SLIDE_LAYOUT" val="a_b"/>
  <p:tag name="KSO_WM_SLIDE_LAYOUT_CNT" val="1_1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253.xml><?xml version="1.0" encoding="utf-8"?>
<p:tagLst xmlns:p="http://schemas.openxmlformats.org/presentationml/2006/main">
  <p:tag name="commondata" val="eyJoZGlkIjoiNWVhNDU2YjZhOGM1NTVjZTllZjRkMDMxYzBiZDA4NWQ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EF8E7"/>
      </a:dk2>
      <a:lt2>
        <a:srgbClr val="F8FFF3"/>
      </a:lt2>
      <a:accent1>
        <a:srgbClr val="929E2D"/>
      </a:accent1>
      <a:accent2>
        <a:srgbClr val="A2811D"/>
      </a:accent2>
      <a:accent3>
        <a:srgbClr val="AD621F"/>
      </a:accent3>
      <a:accent4>
        <a:srgbClr val="B0422B"/>
      </a:accent4>
      <a:accent5>
        <a:srgbClr val="AA1F3E"/>
      </a:accent5>
      <a:accent6>
        <a:srgbClr val="99004D"/>
      </a:accent6>
      <a:hlink>
        <a:srgbClr val="334EE4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WPS 演示</Application>
  <PresentationFormat>全屏显示(4:3)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汉仪旗黑-85S</vt:lpstr>
      <vt:lpstr>黑体</vt:lpstr>
      <vt:lpstr>Segoe UI Semilight</vt:lpstr>
      <vt:lpstr>Arial Unicode MS</vt:lpstr>
      <vt:lpstr>Calibri</vt:lpstr>
      <vt:lpstr>Office 主题​​</vt:lpstr>
      <vt:lpstr>1_Office 主题​​</vt:lpstr>
      <vt:lpstr>第三节 化学电源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pbb</cp:lastModifiedBy>
  <cp:revision>25</cp:revision>
  <dcterms:created xsi:type="dcterms:W3CDTF">2023-12-14T02:25:00Z</dcterms:created>
  <dcterms:modified xsi:type="dcterms:W3CDTF">2023-12-19T07:19:33Z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0F53A22790EC4F8A9A38ED5535F5B639_13</vt:lpwstr>
  </property>
  <property fmtid="{D5CDD505-2E9C-101B-9397-08002B2CF9AE}" pid="3" name="KSOProductBuildVer">
    <vt:lpwstr>2052-12.1.0.16120</vt:lpwstr>
  </property>
</Properties>
</file>