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18" r:id="rId2"/>
    <p:sldId id="317" r:id="rId3"/>
    <p:sldId id="319" r:id="rId4"/>
    <p:sldId id="292" r:id="rId5"/>
    <p:sldId id="293" r:id="rId6"/>
    <p:sldId id="294" r:id="rId7"/>
    <p:sldId id="272" r:id="rId8"/>
    <p:sldId id="296" r:id="rId9"/>
    <p:sldId id="291" r:id="rId10"/>
    <p:sldId id="300" r:id="rId11"/>
    <p:sldId id="301" r:id="rId12"/>
    <p:sldId id="276" r:id="rId13"/>
    <p:sldId id="277" r:id="rId14"/>
    <p:sldId id="269" r:id="rId15"/>
    <p:sldId id="297" r:id="rId16"/>
    <p:sldId id="298" r:id="rId17"/>
    <p:sldId id="265" r:id="rId18"/>
    <p:sldId id="26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3ED19"/>
    <a:srgbClr val="52EA76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2" autoAdjust="0"/>
  </p:normalViewPr>
  <p:slideViewPr>
    <p:cSldViewPr>
      <p:cViewPr varScale="1">
        <p:scale>
          <a:sx n="82" d="100"/>
          <a:sy n="82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矩形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2451" name="矩形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矩形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32453" name="矩形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32454" name="矩形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2455" name="矩形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B67854-9F1A-4B3B-8399-9C303D46F004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32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73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三角形越往里面刀头接触的越多，所受的切削力越大，容易崩刀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16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454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我想大家日常生活中都见过螺纹吧？例如，螺丝螺母，我们刀架上的刀架螺丝，卡盘里面的盘状螺纹，机床里面的丝杠。那同学们知道螺纹有什么作用呢？</a:t>
            </a:r>
          </a:p>
          <a:p>
            <a:r>
              <a:rPr lang="zh-CN" altLang="en-US" dirty="0" smtClean="0"/>
              <a:t>螺丝螺母是最常见的螺纹，他们起什么作用呢？固定，连接，装饰等等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23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43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连接，带锥度，最主要是起到密封作用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82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43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提问：假如说一个螺距为</a:t>
            </a:r>
            <a:r>
              <a:rPr lang="en-US" altLang="zh-CN" dirty="0" smtClean="0"/>
              <a:t>1.5</a:t>
            </a:r>
            <a:r>
              <a:rPr lang="zh-CN" altLang="en-US" dirty="0" smtClean="0"/>
              <a:t>的双线螺纹，他的导程是多少？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19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连接，最主要是传动，传递动力，实现机构运动，  蜗杆不仅能传动还能改变运动的方向，以上就是我们常见的各种螺纹，那螺纹是怎么加工出来的呢，我们一起来学习今天的内容，三角螺纹的编程与加工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960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28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67854-9F1A-4B3B-8399-9C303D46F004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70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E84B-9F78-4770-B0FC-E331A04F37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1F25-8776-4FCA-B9EF-E6A2289554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9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2"/>
          </p:nvPr>
        </p:nvSpPr>
        <p:spPr>
          <a:xfrm>
            <a:off x="685800" y="62515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515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51575"/>
            <a:ext cx="1905000" cy="457200"/>
          </a:xfrm>
          <a:prstGeom prst="rect">
            <a:avLst/>
          </a:prstGeo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4011-BA34-4F0F-BC53-0BCB8FE461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E83-CEB6-45C2-BDD2-FEDD87E35B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706B-8911-4C0E-8BB3-7942AD7D3B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F2F1-961E-466D-BDCB-C75771C5C9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1E3C-0A14-4143-A17E-1B1DA5BED5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A91E-4348-4350-84A6-A3EEFAD3EB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E19B-6D4D-45F4-9DED-AFA433C75A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矩形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矩形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4F32-CAD3-42B0-AE39-E21593A729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矩形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矩形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1141" name="矩形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2" name="矩形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3" name="矩形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BE456058-3FFA-4963-894D-BBB5478688F1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32" name="任意多边形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3" name="任意多边形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34" name="组合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任意多边形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2" name="任意多边形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3" name="任意多边形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4" name="任意多边形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5" name="任意多边形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6" name="任意多边形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7" name="任意多边形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8" name="任意多边形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9" name="任意多边形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60" name="组合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组合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任意多边形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5" name="任意多边形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6" name="任意多边形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62" name="任意多边形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63" name="任意多边形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64" name="任意多边形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065" name="组合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任意多边形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67" name="任意多边形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68" name="任意多边形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69" name="任意多边形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0" name="任意多边形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1" name="任意多边形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2" name="任意多边形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73" name="任意多边形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035" name="组合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任意多边形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0" name="任意多边形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36" name="组合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组合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任意多边形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040" name="组合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任意多边形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2" name="任意多边形 45"/>
                <p:cNvSpPr/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3" name="任意多边形 46"/>
                <p:cNvSpPr/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4" name="任意多边形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5" name="任意多边形 48"/>
                <p:cNvSpPr/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6" name="任意多边形 49"/>
                <p:cNvSpPr/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7" name="任意多边形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48" name="任意多边形 51"/>
                <p:cNvSpPr/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038" name="直线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43ea357b1a7cd06e3f75fcb18c54a59e.mp4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WordArt 2"/>
          <p:cNvSpPr/>
          <p:nvPr/>
        </p:nvSpPr>
        <p:spPr>
          <a:xfrm>
            <a:off x="327025" y="678815"/>
            <a:ext cx="6374765" cy="865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 fontAlgn="base"/>
            <a:r>
              <a:rPr lang="zh-CN" altLang="en-US" sz="4400" b="1" strike="noStrike" noProof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《数控加工工艺编程与操作》</a:t>
            </a:r>
          </a:p>
        </p:txBody>
      </p:sp>
      <p:sp>
        <p:nvSpPr>
          <p:cNvPr id="57346" name="Text Box 3"/>
          <p:cNvSpPr txBox="1"/>
          <p:nvPr/>
        </p:nvSpPr>
        <p:spPr>
          <a:xfrm>
            <a:off x="4637088" y="4411663"/>
            <a:ext cx="3667125" cy="1108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开课教师:王超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7347" name="Group 19"/>
          <p:cNvGrpSpPr/>
          <p:nvPr/>
        </p:nvGrpSpPr>
        <p:grpSpPr>
          <a:xfrm>
            <a:off x="588010" y="1957705"/>
            <a:ext cx="7986713" cy="1571625"/>
            <a:chOff x="65" y="-26"/>
            <a:chExt cx="4456" cy="350"/>
          </a:xfrm>
        </p:grpSpPr>
        <p:sp>
          <p:nvSpPr>
            <p:cNvPr id="57348" name="AutoShape 26"/>
            <p:cNvSpPr/>
            <p:nvPr/>
          </p:nvSpPr>
          <p:spPr>
            <a:xfrm>
              <a:off x="237" y="11"/>
              <a:ext cx="4117" cy="306"/>
            </a:xfrm>
            <a:prstGeom prst="roundRect">
              <a:avLst>
                <a:gd name="adj" fmla="val 16667"/>
              </a:avLst>
            </a:prstGeom>
            <a:solidFill>
              <a:srgbClr val="85B4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7349" name="Group 21"/>
            <p:cNvGrpSpPr/>
            <p:nvPr/>
          </p:nvGrpSpPr>
          <p:grpSpPr>
            <a:xfrm>
              <a:off x="65" y="-26"/>
              <a:ext cx="4456" cy="350"/>
              <a:chOff x="71888" y="-45"/>
              <a:chExt cx="6214398" cy="555763"/>
            </a:xfrm>
          </p:grpSpPr>
          <p:pic>
            <p:nvPicPr>
              <p:cNvPr id="57350" name="AutoShap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88" y="-45"/>
                <a:ext cx="5958866" cy="5557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7351" name="Text Box 23"/>
              <p:cNvSpPr txBox="1"/>
              <p:nvPr/>
            </p:nvSpPr>
            <p:spPr>
              <a:xfrm>
                <a:off x="78806" y="269416"/>
                <a:ext cx="6207480" cy="646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360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charset="-122"/>
                    <a:sym typeface="宋体" panose="02010600030101010101" pitchFamily="2" charset="-122"/>
                  </a:rPr>
                  <a:t> </a:t>
                </a:r>
                <a:r>
                  <a:rPr lang="zh-CN" altLang="en-US" sz="3600" b="1" kern="1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三角螺</a:t>
                </a:r>
                <a:r>
                  <a:rPr lang="zh-CN" altLang="en-US" sz="3600" b="1" kern="10" dirty="0" smtClean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纹编程与加</a:t>
                </a:r>
                <a:r>
                  <a:rPr lang="zh-CN" altLang="en-US" sz="3600" b="1" kern="10" dirty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sym typeface="+mn-ea"/>
                  </a:rPr>
                  <a:t>工</a:t>
                </a:r>
                <a:endParaRPr lang="zh-CN" altLang="en-US" sz="3600" dirty="0">
                  <a:latin typeface="Calibri" panose="020F0502020204030204" pitchFamily="34" charset="0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2875" y="63237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车削螺纹的刀具</a:t>
            </a:r>
            <a:endParaRPr lang="zh-CN" altLang="en-US" sz="3600" b="1" dirty="0"/>
          </a:p>
        </p:txBody>
      </p:sp>
      <p:pic>
        <p:nvPicPr>
          <p:cNvPr id="2" name="图片 1" descr="b7db32e83c4771e091dd27f1363fe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5" y="1764030"/>
            <a:ext cx="3570605" cy="3570605"/>
          </a:xfrm>
          <a:prstGeom prst="rect">
            <a:avLst/>
          </a:prstGeom>
        </p:spPr>
      </p:pic>
      <p:pic>
        <p:nvPicPr>
          <p:cNvPr id="4" name="图片 3" descr="53895630fe4b90fafa35930e22a511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075" y="1764030"/>
            <a:ext cx="3550920" cy="3550920"/>
          </a:xfrm>
          <a:prstGeom prst="rect">
            <a:avLst/>
          </a:prstGeom>
        </p:spPr>
      </p:pic>
    </p:spTree>
  </p:cSld>
  <p:clrMapOvr>
    <a:masterClrMapping/>
  </p:clrMapOvr>
  <p:transition advTm="59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 descr="q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332656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文本框 6"/>
          <p:cNvSpPr txBox="1">
            <a:spLocks noChangeArrowheads="1"/>
          </p:cNvSpPr>
          <p:nvPr/>
        </p:nvSpPr>
        <p:spPr bwMode="auto">
          <a:xfrm>
            <a:off x="323215" y="621665"/>
            <a:ext cx="8007985" cy="3907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（二）三角螺纹标注的含义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按分布表面</a:t>
            </a:r>
            <a:r>
              <a:rPr lang="zh-CN" altLang="zh-CN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不同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分为：内螺纹和外螺纹；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按旋向分：右旋和左旋螺纹；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             M30</a:t>
            </a:r>
            <a:r>
              <a:rPr lang="en-US" altLang="zh-CN" sz="2400" b="1" dirty="0" smtClean="0">
                <a:latin typeface="Arial" panose="020B0604020202020204" pitchFamily="34" charset="0"/>
              </a:rPr>
              <a:t>×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1.5-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</a:rPr>
              <a:t>6g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宋体" panose="02010600030101010101" pitchFamily="2" charset="-122"/>
              </a:rPr>
              <a:t>             表</a:t>
            </a:r>
            <a:r>
              <a:rPr lang="zh-CN" altLang="en-US" sz="2400" dirty="0">
                <a:latin typeface="宋体" panose="02010600030101010101" pitchFamily="2" charset="-122"/>
              </a:rPr>
              <a:t>示：</a:t>
            </a:r>
            <a:r>
              <a:rPr lang="en-US" altLang="zh-CN" sz="2400" dirty="0">
                <a:latin typeface="宋体" panose="02010600030101010101" pitchFamily="2" charset="-122"/>
              </a:rPr>
              <a:t>M:</a:t>
            </a:r>
            <a:r>
              <a:rPr lang="zh-CN" altLang="en-US" sz="2400" dirty="0">
                <a:latin typeface="宋体" panose="02010600030101010101" pitchFamily="2" charset="-122"/>
              </a:rPr>
              <a:t>普通螺纹代号； </a:t>
            </a:r>
            <a:r>
              <a:rPr lang="en-US" altLang="zh-CN" sz="2400" dirty="0">
                <a:latin typeface="宋体" panose="02010600030101010101" pitchFamily="2" charset="-122"/>
              </a:rPr>
              <a:t>30</a:t>
            </a:r>
            <a:r>
              <a:rPr lang="zh-CN" altLang="en-US" sz="2400" dirty="0">
                <a:latin typeface="宋体" panose="02010600030101010101" pitchFamily="2" charset="-122"/>
              </a:rPr>
              <a:t>：公称直径；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                  1.5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</a:rPr>
              <a:t>螺距；       </a:t>
            </a:r>
            <a:r>
              <a:rPr lang="en-US" altLang="zh-CN" sz="2400" dirty="0">
                <a:latin typeface="宋体" panose="02010600030101010101" pitchFamily="2" charset="-122"/>
              </a:rPr>
              <a:t>6g</a:t>
            </a:r>
            <a:r>
              <a:rPr lang="zh-CN" altLang="en-US" sz="2400" dirty="0">
                <a:latin typeface="宋体" panose="02010600030101010101" pitchFamily="2" charset="-122"/>
              </a:rPr>
              <a:t>：公差代号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             M30</a:t>
            </a:r>
            <a:r>
              <a:rPr lang="en-US" altLang="zh-CN" sz="2400" b="1" dirty="0" smtClean="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1.5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</a:rPr>
              <a:t>6g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LH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    </a:t>
            </a:r>
            <a:r>
              <a:rPr lang="en-US" sz="2400" dirty="0" smtClean="0">
                <a:latin typeface="宋体" panose="02010600030101010101" pitchFamily="2" charset="-122"/>
              </a:rPr>
              <a:t>LH: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左旋</a:t>
            </a:r>
            <a:r>
              <a:rPr lang="zh-CN" altLang="en-US" sz="2400" dirty="0" smtClean="0">
                <a:latin typeface="宋体" panose="02010600030101010101" pitchFamily="2" charset="-122"/>
              </a:rPr>
              <a:t>螺纹</a:t>
            </a:r>
            <a:r>
              <a:rPr lang="zh-CN" altLang="en-US" sz="2000" dirty="0" smtClean="0">
                <a:latin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sp>
        <p:nvSpPr>
          <p:cNvPr id="9222" name="矩形 2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" name="图片 1" descr="e4b8e8970fa363fd6445cf80f0efcb4"/>
          <p:cNvPicPr>
            <a:picLocks noChangeAspect="1"/>
          </p:cNvPicPr>
          <p:nvPr/>
        </p:nvPicPr>
        <p:blipFill>
          <a:blip r:embed="rId6"/>
          <a:srcRect l="16448" t="10130" r="9075" b="7233"/>
          <a:stretch>
            <a:fillRect/>
          </a:stretch>
        </p:blipFill>
        <p:spPr>
          <a:xfrm>
            <a:off x="323215" y="2418715"/>
            <a:ext cx="1766570" cy="2683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99640" y="4686935"/>
            <a:ext cx="6131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+mn-ea"/>
                <a:ea typeface="+mn-ea"/>
                <a:cs typeface="+mn-ea"/>
              </a:rPr>
              <a:t>其中，右旋螺纹省略不注，</a:t>
            </a:r>
            <a:r>
              <a:rPr lang="zh-CN" altLang="en-US" sz="2000" u="sng">
                <a:latin typeface="+mn-ea"/>
                <a:ea typeface="+mn-ea"/>
                <a:cs typeface="+mn-ea"/>
              </a:rPr>
              <a:t>左旋用</a:t>
            </a:r>
            <a:r>
              <a:rPr lang="en-US" altLang="zh-CN" sz="2000" u="sng">
                <a:latin typeface="+mn-ea"/>
                <a:ea typeface="+mn-ea"/>
                <a:cs typeface="+mn-ea"/>
              </a:rPr>
              <a:t>“LH”</a:t>
            </a:r>
            <a:r>
              <a:rPr lang="zh-CN" altLang="en-US" sz="2000" u="sng">
                <a:latin typeface="+mn-ea"/>
                <a:ea typeface="+mn-ea"/>
                <a:cs typeface="+mn-ea"/>
              </a:rPr>
              <a:t>表示</a:t>
            </a:r>
            <a:r>
              <a:rPr lang="zh-CN" altLang="en-US" sz="2000">
                <a:latin typeface="+mn-ea"/>
                <a:ea typeface="+mn-ea"/>
                <a:cs typeface="+mn-ea"/>
              </a:rPr>
              <a:t>。</a:t>
            </a:r>
          </a:p>
          <a:p>
            <a:r>
              <a:rPr lang="zh-CN" altLang="en-US" sz="2000">
                <a:latin typeface="+mn-ea"/>
                <a:ea typeface="+mn-ea"/>
                <a:cs typeface="+mn-ea"/>
              </a:rPr>
              <a:t>在螺纹的标记中，</a:t>
            </a:r>
            <a:r>
              <a:rPr lang="zh-CN" altLang="en-US" sz="2000" u="sng">
                <a:latin typeface="+mn-ea"/>
                <a:ea typeface="+mn-ea"/>
                <a:cs typeface="+mn-ea"/>
              </a:rPr>
              <a:t>细牙普通螺纹的螺距必须注出</a:t>
            </a:r>
            <a:r>
              <a:rPr lang="zh-CN" altLang="en-US" sz="2000">
                <a:latin typeface="+mn-ea"/>
                <a:ea typeface="+mn-ea"/>
                <a:cs typeface="+mn-ea"/>
              </a:rPr>
              <a:t>，而粗牙普通螺纹的螺距一般不标注（因为同一直径的细牙普通螺纹可能有多种螺距，而粗牙的螺距是固定的）</a:t>
            </a:r>
          </a:p>
        </p:txBody>
      </p:sp>
    </p:spTree>
    <p:custDataLst>
      <p:tags r:id="rId1"/>
    </p:custDataLst>
  </p:cSld>
  <p:clrMapOvr>
    <a:masterClrMapping/>
  </p:clrMapOvr>
  <p:transition advTm="52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7"/>
          <p:cNvSpPr txBox="1">
            <a:spLocks noChangeArrowheads="1"/>
          </p:cNvSpPr>
          <p:nvPr/>
        </p:nvSpPr>
        <p:spPr bwMode="auto">
          <a:xfrm>
            <a:off x="0" y="188640"/>
            <a:ext cx="72009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（三）螺纹尺寸的计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算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3071" name="矩形 15"/>
          <p:cNvSpPr>
            <a:spLocks noChangeArrowheads="1"/>
          </p:cNvSpPr>
          <p:nvPr/>
        </p:nvSpPr>
        <p:spPr bwMode="auto">
          <a:xfrm>
            <a:off x="179705" y="1557020"/>
            <a:ext cx="6097905" cy="433197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sz="2400" dirty="0"/>
              <a:t>    </a:t>
            </a:r>
            <a:r>
              <a:rPr lang="en-US" altLang="zh-CN" sz="2400" dirty="0" smtClean="0"/>
              <a:t> </a:t>
            </a:r>
            <a:r>
              <a:rPr lang="zh-CN" altLang="zh-CN" sz="2000" b="1" dirty="0" smtClean="0">
                <a:solidFill>
                  <a:srgbClr val="000000"/>
                </a:solidFill>
              </a:rPr>
              <a:t>车削螺纹时，由于受车刀挤压会使螺纹大径尺寸涨大，所以车螺纹前，大径一般应车的比基本尺寸小一些。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 D3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=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D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-（0.1~0.13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）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P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，</a:t>
            </a:r>
            <a:r>
              <a:rPr lang="zh-CN" altLang="zh-CN" sz="2000" b="1" dirty="0" smtClean="0">
                <a:solidFill>
                  <a:srgbClr val="000000"/>
                </a:solidFill>
              </a:rPr>
              <a:t> 一般车小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0.2~0.3mm</a:t>
            </a:r>
            <a:r>
              <a:rPr lang="zh-CN" altLang="en-US" sz="2000" b="1" dirty="0" smtClean="0">
                <a:solidFill>
                  <a:srgbClr val="000000"/>
                </a:solidFill>
              </a:rPr>
              <a:t>。</a:t>
            </a:r>
          </a:p>
          <a:p>
            <a:pPr>
              <a:defRPr/>
            </a:pPr>
            <a:r>
              <a:rPr lang="en-US" altLang="zh-CN" sz="2000" b="1" dirty="0"/>
              <a:t>    </a:t>
            </a:r>
          </a:p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2.螺纹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中径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的计算：</a:t>
            </a:r>
            <a:r>
              <a:rPr lang="en-US" altLang="zh-CN" sz="20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</a:p>
          <a:p>
            <a:pPr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   D2=D-0.6495*P</a:t>
            </a: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n-ea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3.螺纹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小径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的计算：</a:t>
            </a:r>
            <a:endParaRPr lang="en-US" altLang="zh-CN" sz="2000" dirty="0" smtClean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000" dirty="0" smtClean="0">
                <a:latin typeface="+mn-ea"/>
                <a:ea typeface="+mn-ea"/>
                <a:cs typeface="+mn-ea"/>
              </a:rPr>
              <a:t>  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D1= D-1.3P </a:t>
            </a:r>
            <a:r>
              <a:rPr lang="en-US" altLang="zh-CN" sz="20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  1.3P</a:t>
            </a:r>
            <a:r>
              <a:rPr lang="zh-CN" altLang="en-US" sz="20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</a:rPr>
              <a:t>即为螺纹总深度</a:t>
            </a:r>
            <a:endParaRPr lang="en-US" altLang="zh-CN" sz="20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zh-CN" altLang="en-US" sz="2000" b="1" dirty="0">
              <a:latin typeface="+mn-ea"/>
              <a:ea typeface="+mn-ea"/>
              <a:cs typeface="+mn-ea"/>
              <a:sym typeface="+mn-ea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000" b="1" dirty="0">
                <a:latin typeface="+mn-ea"/>
                <a:ea typeface="+mn-ea"/>
                <a:cs typeface="+mn-ea"/>
                <a:sym typeface="+mn-ea"/>
              </a:rPr>
              <a:t>＊内螺纹：小径</a:t>
            </a:r>
            <a:r>
              <a:rPr lang="en-US" altLang="zh-CN" sz="2000" b="1" dirty="0">
                <a:latin typeface="+mn-ea"/>
                <a:ea typeface="+mn-ea"/>
                <a:cs typeface="+mn-ea"/>
                <a:sym typeface="+mn-ea"/>
              </a:rPr>
              <a:t>=</a:t>
            </a:r>
            <a:r>
              <a:rPr lang="zh-CN" altLang="en-US" sz="2000" b="1" dirty="0">
                <a:latin typeface="+mn-ea"/>
                <a:ea typeface="+mn-ea"/>
                <a:cs typeface="+mn-ea"/>
                <a:sym typeface="+mn-ea"/>
              </a:rPr>
              <a:t>螺纹公称直径</a:t>
            </a:r>
            <a:r>
              <a:rPr lang="en-US" altLang="zh-CN" sz="2000" b="1" dirty="0">
                <a:latin typeface="+mn-ea"/>
                <a:ea typeface="+mn-ea"/>
                <a:cs typeface="+mn-ea"/>
                <a:sym typeface="+mn-ea"/>
              </a:rPr>
              <a:t>-P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000" b="1" dirty="0">
                <a:latin typeface="+mn-ea"/>
                <a:ea typeface="+mn-ea"/>
                <a:cs typeface="+mn-ea"/>
                <a:sym typeface="+mn-ea"/>
              </a:rPr>
              <a:t>                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D1= D-P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zh-CN" alt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zh-CN" alt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zh-CN" alt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`</a:t>
            </a:r>
          </a:p>
        </p:txBody>
      </p:sp>
      <p:sp>
        <p:nvSpPr>
          <p:cNvPr id="173077" name="文本框 21"/>
          <p:cNvSpPr txBox="1">
            <a:spLocks noChangeArrowheads="1"/>
          </p:cNvSpPr>
          <p:nvPr/>
        </p:nvSpPr>
        <p:spPr bwMode="auto">
          <a:xfrm>
            <a:off x="386715" y="768350"/>
            <a:ext cx="472249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螺纹</a:t>
            </a:r>
            <a:r>
              <a:rPr lang="zh-CN" altLang="zh-CN" sz="24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大径</a:t>
            </a:r>
            <a:r>
              <a:rPr lang="zh-CN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的计算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: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(</a:t>
            </a:r>
            <a:r>
              <a:rPr lang="zh-CN" altLang="en-US" sz="20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螺纹公称直径为</a:t>
            </a:r>
            <a:r>
              <a:rPr lang="en-US" altLang="zh-CN" sz="20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en-US" sz="20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，螺距为</a:t>
            </a:r>
            <a:r>
              <a:rPr lang="en-US" altLang="zh-CN" sz="20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P)</a:t>
            </a:r>
            <a:endParaRPr lang="en-US" altLang="zh-CN" sz="2000" b="1" dirty="0">
              <a:solidFill>
                <a:srgbClr val="0033CC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放大螺纹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625" y="3179445"/>
            <a:ext cx="2413000" cy="209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3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3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30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7"/>
          <p:cNvSpPr txBox="1">
            <a:spLocks noChangeArrowheads="1"/>
          </p:cNvSpPr>
          <p:nvPr/>
        </p:nvSpPr>
        <p:spPr bwMode="auto">
          <a:xfrm>
            <a:off x="179512" y="260648"/>
            <a:ext cx="7200900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（四）螺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纹编程注意点</a:t>
            </a:r>
          </a:p>
          <a:p>
            <a:pPr>
              <a:spcBef>
                <a:spcPct val="50000"/>
              </a:spcBef>
            </a:pPr>
            <a:endParaRPr lang="en-US" altLang="zh-CN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3071" name="矩形 15"/>
          <p:cNvSpPr>
            <a:spLocks noChangeArrowheads="1"/>
          </p:cNvSpPr>
          <p:nvPr/>
        </p:nvSpPr>
        <p:spPr bwMode="auto">
          <a:xfrm>
            <a:off x="323215" y="908685"/>
            <a:ext cx="7992745" cy="355028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 分层切削深度</a:t>
            </a: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</a:rPr>
              <a:t>  </a:t>
            </a:r>
            <a:r>
              <a:rPr lang="zh-CN" altLang="en-US" sz="2000" dirty="0" smtClean="0">
                <a:solidFill>
                  <a:srgbClr val="000000"/>
                </a:solidFill>
              </a:rPr>
              <a:t>也可以自己分配，原则是：被吃刀量由多到少，切削深度满足要求。</a:t>
            </a:r>
          </a:p>
          <a:p>
            <a:pPr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000" dirty="0" smtClean="0">
                <a:solidFill>
                  <a:srgbClr val="000000"/>
                </a:solidFill>
              </a:rPr>
              <a:t>举例：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M30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X1.5</a:t>
            </a:r>
          </a:p>
          <a:p>
            <a:pPr>
              <a:defRPr/>
            </a:pPr>
            <a:r>
              <a:rPr lang="zh-CN" altLang="zh-CN" sz="20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￭</a:t>
            </a:r>
            <a:r>
              <a:rPr lang="zh-CN" altLang="zh-CN" sz="2000" b="1" dirty="0" smtClean="0">
                <a:solidFill>
                  <a:srgbClr val="000000"/>
                </a:solidFill>
                <a:sym typeface="+mn-ea"/>
              </a:rPr>
              <a:t>计算：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1.5mmX1.3=1.95mm</a:t>
            </a:r>
          </a:p>
          <a:p>
            <a:pPr>
              <a:defRPr/>
            </a:pP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自己可以分配：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0.7</a:t>
            </a: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、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0.5</a:t>
            </a: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、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0.3</a:t>
            </a: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、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0.2</a:t>
            </a: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、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0.15</a:t>
            </a:r>
            <a:r>
              <a:rPr lang="zh-CN" altLang="en-US" sz="2000" b="1" dirty="0" smtClean="0">
                <a:solidFill>
                  <a:srgbClr val="000000"/>
                </a:solidFill>
                <a:sym typeface="+mn-ea"/>
              </a:rPr>
              <a:t>、</a:t>
            </a:r>
            <a:r>
              <a:rPr lang="en-US" altLang="zh-CN" sz="2000" b="1" dirty="0" smtClean="0">
                <a:solidFill>
                  <a:srgbClr val="000000"/>
                </a:solidFill>
                <a:sym typeface="+mn-ea"/>
              </a:rPr>
              <a:t>0.1mm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    </a:t>
            </a:r>
            <a:r>
              <a:rPr lang="en-US" altLang="zh-CN" sz="2000" dirty="0" smtClean="0">
                <a:solidFill>
                  <a:srgbClr val="000000"/>
                </a:solidFill>
              </a:rPr>
              <a:t>   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 </a:t>
            </a: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   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                          </a:t>
            </a:r>
          </a:p>
          <a:p>
            <a:pPr>
              <a:defRPr/>
            </a:pPr>
            <a:endParaRPr lang="zh-CN" altLang="en-US" sz="2400" b="1" dirty="0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                            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                       </a:t>
            </a: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3" name="图片 2" descr="8dcb63d6beb449303274cf475a3a0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40" y="4458970"/>
            <a:ext cx="2194560" cy="1769110"/>
          </a:xfrm>
          <a:prstGeom prst="rect">
            <a:avLst/>
          </a:prstGeom>
        </p:spPr>
      </p:pic>
      <p:pic>
        <p:nvPicPr>
          <p:cNvPr id="4" name="图片 3" descr="b77c567f0c0209ede18b306036ef52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395" y="829310"/>
            <a:ext cx="3966210" cy="2207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3495" y="4659630"/>
            <a:ext cx="46729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、进刀距离</a:t>
            </a: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δ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：一般</a:t>
            </a:r>
            <a:r>
              <a:rPr lang="zh-CN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取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2-5mm    </a:t>
            </a:r>
          </a:p>
          <a:p>
            <a:pP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  退刀距离</a:t>
            </a: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δ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：一般</a:t>
            </a:r>
            <a:r>
              <a:rPr lang="zh-CN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取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2mm</a:t>
            </a: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  有效螺纹</a:t>
            </a:r>
            <a:r>
              <a:rPr lang="en-US" altLang="zh-CN" sz="2400" b="1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L+</a:t>
            </a: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δ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1+</a:t>
            </a: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δ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2400" b="1" dirty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0" y="167938"/>
            <a:ext cx="49688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</a:rPr>
              <a:t>    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）G92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编程示例</a:t>
            </a:r>
          </a:p>
        </p:txBody>
      </p:sp>
      <p:sp>
        <p:nvSpPr>
          <p:cNvPr id="258055" name="文本框 7"/>
          <p:cNvSpPr txBox="1">
            <a:spLocks noChangeArrowheads="1"/>
          </p:cNvSpPr>
          <p:nvPr/>
        </p:nvSpPr>
        <p:spPr bwMode="auto">
          <a:xfrm>
            <a:off x="539750" y="908685"/>
            <a:ext cx="8101965" cy="4001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O0001</a:t>
            </a:r>
            <a:r>
              <a:rPr lang="zh-CN" altLang="en-US" b="1" dirty="0" smtClean="0"/>
              <a:t>；</a:t>
            </a:r>
            <a:endParaRPr lang="en-US" altLang="zh-CN" b="1" dirty="0"/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M03 </a:t>
            </a:r>
            <a:r>
              <a:rPr lang="en-US" alt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S800</a:t>
            </a:r>
            <a:r>
              <a:rPr lang="zh-CN" altLang="en-US" sz="2000" b="1" dirty="0" smtClean="0"/>
              <a:t> </a:t>
            </a:r>
            <a:r>
              <a:rPr lang="zh-CN" altLang="en-US" sz="2000" b="1" dirty="0"/>
              <a:t>；                </a:t>
            </a:r>
            <a:r>
              <a:rPr lang="zh-CN" altLang="en-US" sz="1800" b="1" dirty="0"/>
              <a:t>根据工件材料、螺纹直径、刀具材料来选择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T0303</a:t>
            </a:r>
            <a:r>
              <a:rPr lang="zh-CN" altLang="en-US" b="1" dirty="0"/>
              <a:t>；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zh-CN" altLang="en-US" sz="1800" b="1" dirty="0">
                <a:sym typeface="+mn-ea"/>
              </a:rPr>
              <a:t>主轴转速。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G00 X</a:t>
            </a:r>
            <a:r>
              <a:rPr lang="en-US" altLang="zh-CN" sz="20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 Z</a:t>
            </a:r>
            <a:r>
              <a:rPr lang="en-US" altLang="zh-CN" sz="2000" b="1" u="sng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/>
              <a:t>；                  </a:t>
            </a:r>
            <a:r>
              <a:rPr lang="en-US" altLang="zh-CN" dirty="0"/>
              <a:t>(</a:t>
            </a:r>
            <a:r>
              <a:rPr lang="zh-CN" altLang="en-US" b="1" dirty="0">
                <a:latin typeface="+mn-ea"/>
                <a:ea typeface="+mn-ea"/>
              </a:rPr>
              <a:t>螺纹切削循环起点</a:t>
            </a:r>
            <a:r>
              <a:rPr lang="en-US" altLang="zh-CN" dirty="0"/>
              <a:t>)</a:t>
            </a:r>
            <a:r>
              <a:rPr lang="zh-CN" altLang="en-US" dirty="0"/>
              <a:t>　</a:t>
            </a:r>
            <a:r>
              <a:rPr lang="zh-CN" altLang="en-US" b="1" dirty="0"/>
              <a:t>　　　　　　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G92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Z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F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1.5</a:t>
            </a:r>
            <a:r>
              <a:rPr lang="zh-CN" altLang="en-US" b="1" dirty="0"/>
              <a:t>；   </a:t>
            </a:r>
            <a:r>
              <a:rPr lang="zh-CN" altLang="en-US" b="1" dirty="0" smtClean="0"/>
              <a:t>  </a:t>
            </a:r>
            <a:r>
              <a:rPr lang="zh-CN" altLang="en-US" b="1" dirty="0" smtClean="0">
                <a:latin typeface="+mn-ea"/>
                <a:ea typeface="+mn-ea"/>
                <a:cs typeface="+mn-ea"/>
              </a:rPr>
              <a:t>（</a:t>
            </a:r>
            <a:r>
              <a:rPr lang="en-US" altLang="zh-CN" b="1" dirty="0" smtClean="0">
                <a:latin typeface="+mn-ea"/>
                <a:ea typeface="+mn-ea"/>
                <a:cs typeface="+mn-ea"/>
              </a:rPr>
              <a:t>X</a:t>
            </a:r>
            <a:r>
              <a:rPr lang="zh-CN" altLang="en-US" b="1" dirty="0" smtClean="0">
                <a:latin typeface="+mn-ea"/>
                <a:ea typeface="+mn-ea"/>
                <a:cs typeface="+mn-ea"/>
              </a:rPr>
              <a:t>、</a:t>
            </a:r>
            <a:r>
              <a:rPr lang="en-US" altLang="zh-CN" b="1" dirty="0" smtClean="0">
                <a:latin typeface="+mn-ea"/>
                <a:ea typeface="+mn-ea"/>
                <a:cs typeface="+mn-ea"/>
              </a:rPr>
              <a:t>Z</a:t>
            </a:r>
            <a:r>
              <a:rPr lang="zh-CN" altLang="en-US" b="1" dirty="0" smtClean="0">
                <a:latin typeface="+mn-ea"/>
                <a:ea typeface="+mn-ea"/>
                <a:cs typeface="+mn-ea"/>
              </a:rPr>
              <a:t>表示螺纹终点坐标值</a:t>
            </a:r>
            <a:r>
              <a:rPr lang="zh-CN" altLang="en-US" b="1" dirty="0" smtClean="0"/>
              <a:t>）</a:t>
            </a:r>
            <a:endParaRPr lang="zh-CN" altLang="en-US" b="1" dirty="0"/>
          </a:p>
          <a:p>
            <a:pPr algn="just"/>
            <a:r>
              <a:rPr lang="zh-CN" altLang="en-US" b="1" dirty="0" smtClean="0"/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b="1" dirty="0" smtClean="0"/>
              <a:t> ； </a:t>
            </a:r>
            <a:r>
              <a:rPr lang="zh-CN" altLang="en-US" b="1" dirty="0"/>
              <a:t>　　　　       </a:t>
            </a:r>
            <a:r>
              <a:rPr lang="zh-CN" altLang="en-US" sz="1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（分多</a:t>
            </a:r>
            <a:r>
              <a:rPr lang="zh-CN" altLang="en-US" sz="1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刀切削螺</a:t>
            </a:r>
            <a:r>
              <a:rPr lang="zh-CN" altLang="en-US" sz="1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纹，被吃刀量分别为</a:t>
            </a:r>
            <a:r>
              <a:rPr lang="en-US" altLang="zh-CN" sz="1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0.8</a:t>
            </a:r>
            <a:r>
              <a:rPr lang="zh-CN" altLang="en-US" sz="1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1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0.6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/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b="1" dirty="0" smtClean="0"/>
              <a:t>；              </a:t>
            </a:r>
            <a:r>
              <a:rPr lang="zh-CN" altLang="en-US" b="1" dirty="0" smtClean="0">
                <a:latin typeface="+mn-ea"/>
                <a:ea typeface="+mn-ea"/>
                <a:cs typeface="+mn-ea"/>
              </a:rPr>
              <a:t>      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0.4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0.16mm</a:t>
            </a:r>
            <a:r>
              <a:rPr lang="zh-CN" altLang="en-US" b="1" dirty="0" smtClean="0">
                <a:latin typeface="+mn-ea"/>
                <a:ea typeface="+mn-ea"/>
                <a:cs typeface="+mn-ea"/>
                <a:sym typeface="+mn-ea"/>
              </a:rPr>
              <a:t>）</a:t>
            </a:r>
            <a:endParaRPr lang="zh-CN" altLang="en-US" b="1" dirty="0"/>
          </a:p>
          <a:p>
            <a:pPr algn="just"/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b="1" dirty="0" smtClean="0"/>
              <a:t>；                 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(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模态指令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只需指令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X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，其余值不</a:t>
            </a:r>
            <a:r>
              <a:rPr lang="zh-CN" altLang="en-US" b="1" dirty="0" smtClean="0">
                <a:latin typeface="+mn-ea"/>
                <a:ea typeface="+mn-ea"/>
                <a:cs typeface="+mn-ea"/>
                <a:sym typeface="+mn-ea"/>
              </a:rPr>
              <a:t>变可以省略）</a:t>
            </a:r>
            <a:endParaRPr lang="zh-CN" altLang="en-US" b="1" dirty="0">
              <a:latin typeface="+mn-ea"/>
              <a:ea typeface="+mn-ea"/>
              <a:cs typeface="+mn-ea"/>
            </a:endParaRPr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G00 </a:t>
            </a:r>
            <a:r>
              <a:rPr lang="en-US" alt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X100</a:t>
            </a:r>
            <a:r>
              <a:rPr lang="zh-CN" altLang="en-US" b="1" dirty="0" smtClean="0"/>
              <a:t>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/>
            <a:r>
              <a:rPr lang="en-US" altLang="zh-CN" sz="20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Z100</a:t>
            </a:r>
            <a:r>
              <a:rPr lang="zh-CN" altLang="en-US" b="1" dirty="0" smtClean="0"/>
              <a:t>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M05 </a:t>
            </a:r>
            <a:r>
              <a:rPr lang="zh-CN" altLang="en-US" b="1" dirty="0"/>
              <a:t>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/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rPr>
              <a:t>M30</a:t>
            </a:r>
            <a:r>
              <a:rPr lang="zh-CN" altLang="en-US" b="1" dirty="0"/>
              <a:t>；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/>
            <a:endParaRPr lang="en-US" altLang="zh-CN" sz="2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8550" y="908973"/>
            <a:ext cx="352839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 螺</a:t>
            </a:r>
            <a:r>
              <a:rPr lang="zh-CN" altLang="en-US" b="1" dirty="0"/>
              <a:t>纹外圆车削</a:t>
            </a:r>
            <a:r>
              <a:rPr lang="zh-CN" altLang="en-US" b="1" dirty="0" smtClean="0"/>
              <a:t>到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Φ</a:t>
            </a:r>
            <a:r>
              <a:rPr lang="en-US" altLang="zh-CN" b="1" dirty="0" smtClean="0"/>
              <a:t>29.8mm </a:t>
            </a:r>
            <a:endParaRPr lang="zh-CN" altLang="en-US" b="1" dirty="0"/>
          </a:p>
        </p:txBody>
      </p:sp>
      <p:pic>
        <p:nvPicPr>
          <p:cNvPr id="8" name="图片 7" descr="LUOWEN.png"/>
          <p:cNvPicPr>
            <a:picLocks noChangeAspect="1"/>
          </p:cNvPicPr>
          <p:nvPr/>
        </p:nvPicPr>
        <p:blipFill>
          <a:blip r:embed="rId3" cstate="print"/>
          <a:srcRect t="3288" b="7324"/>
          <a:stretch>
            <a:fillRect/>
          </a:stretch>
        </p:blipFill>
        <p:spPr>
          <a:xfrm>
            <a:off x="3604260" y="3546475"/>
            <a:ext cx="3356610" cy="2706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780" y="1786890"/>
            <a:ext cx="497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63725" y="1786890"/>
            <a:ext cx="33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6015" y="2101850"/>
            <a:ext cx="657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29.2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24685" y="2101850"/>
            <a:ext cx="577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-22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6015" y="2408555"/>
            <a:ext cx="75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28.6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6015" y="2710180"/>
            <a:ext cx="69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28.2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36015" y="3016885"/>
            <a:ext cx="78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28.04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-180528" y="332656"/>
            <a:ext cx="727280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</a:rPr>
              <a:t>    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（六）课堂练习：</a:t>
            </a:r>
            <a:endParaRPr lang="en-US" altLang="zh-CN" sz="4400" b="1" dirty="0" smtClean="0">
              <a:solidFill>
                <a:srgbClr val="000000"/>
              </a:solidFill>
            </a:endParaRPr>
          </a:p>
          <a:p>
            <a:r>
              <a:rPr lang="en-US" altLang="zh-CN" sz="4400" b="1" dirty="0" smtClean="0">
                <a:solidFill>
                  <a:srgbClr val="000000"/>
                </a:solidFill>
              </a:rPr>
              <a:t>         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编程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+SW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仿真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2" name="矩形 16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414" name="矩形 19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429"/>
          <a:stretch>
            <a:fillRect/>
          </a:stretch>
        </p:blipFill>
        <p:spPr>
          <a:xfrm>
            <a:off x="4277360" y="1593215"/>
            <a:ext cx="4199890" cy="3980180"/>
          </a:xfrm>
          <a:prstGeom prst="rect">
            <a:avLst/>
          </a:prstGeom>
        </p:spPr>
      </p:pic>
      <p:pic>
        <p:nvPicPr>
          <p:cNvPr id="4" name="图片 3" descr="b77c567f0c0209ede18b306036ef52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2407285"/>
            <a:ext cx="4226560" cy="235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-188" y="571669"/>
            <a:ext cx="8136904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（七）螺纹的测量：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      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2" name="矩形 16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7413" name="图片 17" descr="9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092825"/>
            <a:ext cx="8270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矩形 19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" name="图片 5" descr="环规.jpg"/>
          <p:cNvPicPr>
            <a:picLocks noChangeAspect="1"/>
          </p:cNvPicPr>
          <p:nvPr/>
        </p:nvPicPr>
        <p:blipFill>
          <a:blip r:embed="rId5" cstate="print"/>
          <a:srcRect r="11042" b="868"/>
          <a:stretch>
            <a:fillRect/>
          </a:stretch>
        </p:blipFill>
        <p:spPr>
          <a:xfrm>
            <a:off x="215900" y="2690495"/>
            <a:ext cx="2915920" cy="2538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1170" t="20706" r="25" b="12595"/>
          <a:stretch>
            <a:fillRect/>
          </a:stretch>
        </p:blipFill>
        <p:spPr>
          <a:xfrm>
            <a:off x="3416300" y="3251835"/>
            <a:ext cx="5297805" cy="1816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3135" y="1534160"/>
            <a:ext cx="24631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螺纹环规</a:t>
            </a: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螺纹塞规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49115" y="1861185"/>
            <a:ext cx="29133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螺纹千分尺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323528" y="908720"/>
            <a:ext cx="45367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FF0000"/>
                </a:solidFill>
                <a:ea typeface="楷体_GB2312" pitchFamily="49" charset="-122"/>
              </a:rPr>
              <a:t>三、新</a:t>
            </a:r>
            <a:r>
              <a:rPr lang="zh-CN" altLang="en-US" sz="4800" b="1" dirty="0">
                <a:solidFill>
                  <a:srgbClr val="FF0000"/>
                </a:solidFill>
                <a:ea typeface="楷体_GB2312" pitchFamily="49" charset="-122"/>
              </a:rPr>
              <a:t>课巩固</a:t>
            </a:r>
          </a:p>
        </p:txBody>
      </p:sp>
      <p:pic>
        <p:nvPicPr>
          <p:cNvPr id="18435" name="图片 5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文本框 6"/>
          <p:cNvSpPr txBox="1">
            <a:spLocks noChangeArrowheads="1"/>
          </p:cNvSpPr>
          <p:nvPr/>
        </p:nvSpPr>
        <p:spPr bwMode="auto">
          <a:xfrm>
            <a:off x="323215" y="1739900"/>
            <a:ext cx="5349875" cy="46697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cs typeface="+mn-ea"/>
              </a:rPr>
              <a:t>1.G92</a:t>
            </a:r>
            <a:r>
              <a:rPr lang="zh-CN" altLang="en-US" sz="3200" b="1" dirty="0" smtClean="0">
                <a:latin typeface="+mn-ea"/>
                <a:ea typeface="+mn-ea"/>
                <a:cs typeface="+mn-ea"/>
              </a:rPr>
              <a:t>指令的格式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cs typeface="+mn-ea"/>
                <a:sym typeface="+mn-ea"/>
              </a:rPr>
              <a:t>2.</a:t>
            </a:r>
            <a:r>
              <a:rPr lang="zh-CN" altLang="en-US" sz="3200" b="1" dirty="0" smtClean="0">
                <a:latin typeface="+mn-ea"/>
                <a:ea typeface="+mn-ea"/>
                <a:cs typeface="+mn-ea"/>
                <a:sym typeface="+mn-ea"/>
              </a:rPr>
              <a:t>螺纹标注的含义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 smtClean="0">
                <a:latin typeface="+mn-ea"/>
                <a:ea typeface="+mn-ea"/>
                <a:sym typeface="+mn-ea"/>
              </a:rPr>
              <a:t>螺纹尺寸的计算</a:t>
            </a:r>
            <a:endParaRPr lang="zh-CN" altLang="en-US" sz="3200" b="1" dirty="0" smtClean="0">
              <a:latin typeface="+mn-ea"/>
              <a:ea typeface="+mn-ea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sym typeface="+mn-ea"/>
              </a:rPr>
              <a:t>4.</a:t>
            </a:r>
            <a:r>
              <a:rPr lang="zh-CN" altLang="zh-CN" sz="3200" b="1" dirty="0" smtClean="0">
                <a:latin typeface="+mn-ea"/>
                <a:ea typeface="+mn-ea"/>
                <a:sym typeface="+mn-ea"/>
              </a:rPr>
              <a:t>螺纹编程注意点</a:t>
            </a:r>
            <a:endParaRPr lang="zh-CN" altLang="en-US" sz="3200" b="1" dirty="0" smtClean="0">
              <a:latin typeface="+mn-ea"/>
              <a:ea typeface="+mn-ea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sym typeface="+mn-ea"/>
              </a:rPr>
              <a:t>5.</a:t>
            </a:r>
            <a:r>
              <a:rPr lang="zh-CN" altLang="en-US" sz="3200" b="1" dirty="0" smtClean="0">
                <a:latin typeface="+mn-ea"/>
                <a:ea typeface="+mn-ea"/>
                <a:sym typeface="+mn-ea"/>
              </a:rPr>
              <a:t>螺纹编程的实例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sym typeface="+mn-ea"/>
              </a:rPr>
              <a:t>6.</a:t>
            </a:r>
            <a:r>
              <a:rPr lang="zh-CN" altLang="en-US" sz="3200" b="1" dirty="0" smtClean="0">
                <a:latin typeface="+mn-ea"/>
                <a:ea typeface="+mn-ea"/>
                <a:sym typeface="+mn-ea"/>
              </a:rPr>
              <a:t>螺纹的仿真车削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 dirty="0" smtClean="0">
                <a:latin typeface="+mn-ea"/>
                <a:ea typeface="+mn-ea"/>
                <a:sym typeface="+mn-ea"/>
              </a:rPr>
              <a:t>7.</a:t>
            </a:r>
            <a:r>
              <a:rPr lang="zh-CN" altLang="en-US" sz="3200" b="1" dirty="0" smtClean="0">
                <a:latin typeface="+mn-ea"/>
                <a:ea typeface="+mn-ea"/>
                <a:sym typeface="+mn-ea"/>
              </a:rPr>
              <a:t>螺纹的测量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文本框 4"/>
          <p:cNvSpPr txBox="1">
            <a:spLocks noChangeArrowheads="1"/>
          </p:cNvSpPr>
          <p:nvPr/>
        </p:nvSpPr>
        <p:spPr bwMode="auto">
          <a:xfrm>
            <a:off x="395288" y="188913"/>
            <a:ext cx="37449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33CC"/>
                </a:solidFill>
              </a:rPr>
              <a:t>布置作业</a:t>
            </a:r>
          </a:p>
        </p:txBody>
      </p:sp>
      <p:sp>
        <p:nvSpPr>
          <p:cNvPr id="231431" name="文本框 7"/>
          <p:cNvSpPr txBox="1">
            <a:spLocks noChangeArrowheads="1"/>
          </p:cNvSpPr>
          <p:nvPr/>
        </p:nvSpPr>
        <p:spPr bwMode="auto">
          <a:xfrm>
            <a:off x="660400" y="1002030"/>
            <a:ext cx="747522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实习任务：</a:t>
            </a:r>
          </a:p>
          <a:p>
            <a:r>
              <a:rPr lang="zh-CN" altLang="en-US" sz="2400" b="1" dirty="0">
                <a:solidFill>
                  <a:srgbClr val="0033CC"/>
                </a:solidFill>
              </a:rPr>
              <a:t>用</a:t>
            </a:r>
            <a:r>
              <a:rPr lang="en-US" altLang="zh-CN" sz="2400" b="1" dirty="0">
                <a:solidFill>
                  <a:srgbClr val="0033CC"/>
                </a:solidFill>
              </a:rPr>
              <a:t>G92</a:t>
            </a:r>
            <a:r>
              <a:rPr lang="zh-CN" altLang="en-US" sz="2400" b="1" dirty="0">
                <a:solidFill>
                  <a:srgbClr val="0033CC"/>
                </a:solidFill>
              </a:rPr>
              <a:t>指令编写如下图所示工件的程序，并进行加工。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929"/>
          <a:stretch>
            <a:fillRect/>
          </a:stretch>
        </p:blipFill>
        <p:spPr>
          <a:xfrm>
            <a:off x="1755140" y="1893570"/>
            <a:ext cx="5286375" cy="442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1107971"/>
          <p:cNvSpPr txBox="1"/>
          <p:nvPr/>
        </p:nvSpPr>
        <p:spPr>
          <a:xfrm>
            <a:off x="100013" y="1213168"/>
            <a:ext cx="8569325" cy="4154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指令格式：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G71 U(△d) R(e)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G71 P(ns) Q(nf) U(△u) W(△w) F(f)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200000"/>
              </a:lnSpc>
            </a:pP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4" name="AutoShape 7"/>
          <p:cNvSpPr/>
          <p:nvPr/>
        </p:nvSpPr>
        <p:spPr>
          <a:xfrm>
            <a:off x="1804035" y="77470"/>
            <a:ext cx="5419725" cy="1136015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noFill/>
          </a:ln>
          <a:effectLst>
            <a:outerShdw sy="50000" kx="-2453608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复习回顾</a:t>
            </a:r>
          </a:p>
          <a:p>
            <a:pPr algn="ctr"/>
            <a:r>
              <a:rPr lang="en-US" altLang="zh-CN" sz="2400" b="1" dirty="0">
                <a:latin typeface="Arial" panose="020B0604020202020204" pitchFamily="34" charset="0"/>
                <a:sym typeface="+mn-ea"/>
              </a:rPr>
              <a:t>G71—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sym typeface="+mn-ea"/>
              </a:rPr>
              <a:t>（内）外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sym typeface="+mn-ea"/>
              </a:rPr>
              <a:t>径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sym typeface="+mn-ea"/>
              </a:rPr>
              <a:t>粗车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sym typeface="+mn-ea"/>
              </a:rPr>
              <a:t>复合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sym typeface="+mn-ea"/>
              </a:rPr>
              <a:t>循环指令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2598738" y="1384618"/>
            <a:ext cx="2514600" cy="863600"/>
          </a:xfrm>
          <a:prstGeom prst="wedgeEllipseCallout">
            <a:avLst>
              <a:gd name="adj1" fmla="val -41639"/>
              <a:gd name="adj2" fmla="val 130514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 smtClean="0">
                <a:solidFill>
                  <a:schemeClr val="tx1"/>
                </a:solidFill>
                <a:sym typeface="宋体" panose="02010600030101010101" pitchFamily="2" charset="-122"/>
              </a:rPr>
              <a:t>X</a:t>
            </a:r>
            <a:r>
              <a:rPr lang="zh-CN" altLang="zh-CN" sz="2400" b="1" strike="noStrike" noProof="1" smtClean="0">
                <a:solidFill>
                  <a:schemeClr val="tx1"/>
                </a:solidFill>
                <a:sym typeface="宋体" panose="02010600030101010101" pitchFamily="2" charset="-122"/>
              </a:rPr>
              <a:t>向背吃刀量</a:t>
            </a:r>
            <a:r>
              <a:rPr lang="zh-CN" altLang="en-US" sz="2400" strike="noStrike" noProof="1" smtClean="0">
                <a:solidFill>
                  <a:schemeClr val="tx1"/>
                </a:solidFill>
                <a:sym typeface="+mn-ea"/>
              </a:rPr>
              <a:t>（</a:t>
            </a:r>
            <a:r>
              <a:rPr lang="zh-CN" altLang="en-US" sz="2400" b="1" strike="noStrike" noProof="1" smtClean="0">
                <a:solidFill>
                  <a:srgbClr val="FF0000"/>
                </a:solidFill>
                <a:sym typeface="+mn-ea"/>
              </a:rPr>
              <a:t>半径量</a:t>
            </a:r>
            <a:r>
              <a:rPr lang="zh-CN" altLang="en-US" sz="2400" strike="noStrike" noProof="1" smtClean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2400" strike="noStrike" noProof="1">
              <a:solidFill>
                <a:schemeClr val="tx1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254625" y="1300480"/>
            <a:ext cx="1930400" cy="863600"/>
          </a:xfrm>
          <a:prstGeom prst="wedgeEllipseCallout">
            <a:avLst>
              <a:gd name="adj1" fmla="val -122550"/>
              <a:gd name="adj2" fmla="val 13632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 smtClean="0">
                <a:solidFill>
                  <a:schemeClr val="tx1"/>
                </a:solidFill>
              </a:rPr>
              <a:t>退刀量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2420" y="4445635"/>
            <a:ext cx="52412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ns: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精车程序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第一个程序段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的段号。</a:t>
            </a: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0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nf</a:t>
            </a:r>
            <a:r>
              <a:rPr lang="en-US" altLang="zh-CN" sz="30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精车程序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最后一个程序段的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段号。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5832475" y="4691698"/>
            <a:ext cx="1935163" cy="1260475"/>
          </a:xfrm>
          <a:prstGeom prst="wedgeEllipseCallout">
            <a:avLst>
              <a:gd name="adj1" fmla="val -92250"/>
              <a:gd name="adj2" fmla="val -888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/>
            <a:r>
              <a:rPr lang="en-US" altLang="zh-CN" sz="2400" b="1" strike="noStrike" noProof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X</a:t>
            </a:r>
            <a:r>
              <a:rPr lang="zh-CN" altLang="en-US" sz="2400" b="1" strike="noStrike" noProof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向精加工余量</a:t>
            </a:r>
            <a:r>
              <a:rPr lang="en-US" altLang="zh-CN" sz="2400" strike="noStrike" noProof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strike="noStrike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直径量</a:t>
            </a:r>
            <a:r>
              <a:rPr lang="en-US" altLang="zh-CN" sz="2400" strike="noStrike" noProof="1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7" name="椭圆形标注 16"/>
          <p:cNvSpPr/>
          <p:nvPr/>
        </p:nvSpPr>
        <p:spPr>
          <a:xfrm>
            <a:off x="6342063" y="2609850"/>
            <a:ext cx="2152650" cy="865188"/>
          </a:xfrm>
          <a:prstGeom prst="wedgeEllipseCallout">
            <a:avLst>
              <a:gd name="adj1" fmla="val -55102"/>
              <a:gd name="adj2" fmla="val 96523"/>
            </a:avLst>
          </a:prstGeom>
          <a:solidFill>
            <a:srgbClr val="E6E9F6"/>
          </a:solidFill>
          <a:ln w="12700" cap="flat" cmpd="sng">
            <a:solidFill>
              <a:srgbClr val="FE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Z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向精加工余量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7945438" y="3982085"/>
            <a:ext cx="1060450" cy="1187450"/>
          </a:xfrm>
          <a:prstGeom prst="wedgeEllipseCallout">
            <a:avLst>
              <a:gd name="adj1" fmla="val -83954"/>
              <a:gd name="adj2" fmla="val -29403"/>
            </a:avLst>
          </a:prstGeom>
          <a:solidFill>
            <a:srgbClr val="B3E6E3"/>
          </a:solidFill>
          <a:ln w="12700" cap="flat" cmpd="sng">
            <a:solidFill>
              <a:srgbClr val="3091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进给量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" grpId="0"/>
      <p:bldP spid="16" grpId="0" bldLvl="0" animBg="1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960995" cy="2426970"/>
          </a:xfrm>
        </p:spPr>
        <p:txBody>
          <a:bodyPr/>
          <a:lstStyle/>
          <a:p>
            <a:endParaRPr lang="zh-CN" altLang="en-US" b="1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ym typeface="+mn-ea"/>
              </a:rPr>
              <a:t> 一、学习导入：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>
                <a:sym typeface="+mn-ea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常见的螺纹主要有哪几大类？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 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 它们的主要用途是什么？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螺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20" y="2922905"/>
            <a:ext cx="3516630" cy="2442210"/>
          </a:xfrm>
          <a:prstGeom prst="rect">
            <a:avLst/>
          </a:prstGeom>
        </p:spPr>
      </p:pic>
      <p:pic>
        <p:nvPicPr>
          <p:cNvPr id="5" name="图片 4" descr="螺丝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8195" y="2746375"/>
            <a:ext cx="3467100" cy="261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305" y="353080"/>
            <a:ext cx="783463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/>
              <a:t>（一）普通螺纹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    牙形为三角形，用于连接或紧固零件。普通螺纹按螺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距分为粗牙和细牙螺纹两种，细牙螺纹的连接强度较高。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应用：螺丝、螺母、螺杆等；</a:t>
            </a:r>
          </a:p>
        </p:txBody>
      </p:sp>
    </p:spTree>
  </p:cSld>
  <p:clrMapOvr>
    <a:masterClrMapping/>
  </p:clrMapOvr>
  <p:transition advTm="5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74" y="399961"/>
            <a:ext cx="49961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/>
              <a:t>（二）传动螺纹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    牙形有梯形、矩形、圆弧形等。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可以传递轴向的动力。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应用：传动轴等；</a:t>
            </a:r>
          </a:p>
        </p:txBody>
      </p:sp>
      <p:pic>
        <p:nvPicPr>
          <p:cNvPr id="2" name="图片 1" descr="1eec28cdfef246a2d4fec82dbdaa6b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710" y="2872740"/>
            <a:ext cx="2516505" cy="2516505"/>
          </a:xfrm>
          <a:prstGeom prst="rect">
            <a:avLst/>
          </a:prstGeom>
        </p:spPr>
      </p:pic>
      <p:pic>
        <p:nvPicPr>
          <p:cNvPr id="4" name="图片 3" descr="7083c7336b1b7be519a6f9f81dcba24"/>
          <p:cNvPicPr>
            <a:picLocks noChangeAspect="1"/>
          </p:cNvPicPr>
          <p:nvPr/>
        </p:nvPicPr>
        <p:blipFill>
          <a:blip r:embed="rId5"/>
          <a:srcRect t="12658" b="10771"/>
          <a:stretch>
            <a:fillRect/>
          </a:stretch>
        </p:blipFill>
        <p:spPr>
          <a:xfrm>
            <a:off x="1091565" y="3199765"/>
            <a:ext cx="2859405" cy="2189480"/>
          </a:xfrm>
          <a:prstGeom prst="rect">
            <a:avLst/>
          </a:prstGeom>
        </p:spPr>
      </p:pic>
    </p:spTree>
  </p:cSld>
  <p:clrMapOvr>
    <a:masterClrMapping/>
  </p:clrMapOvr>
  <p:transition advTm="5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94" y="463337"/>
            <a:ext cx="8056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/>
              <a:t>（三）密封螺纹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    用于密封连接，主要是管用螺纹、锥螺纹与锥管螺纹。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 smtClean="0"/>
              <a:t>应用：气管、水管、油管等等的连接中；</a:t>
            </a:r>
          </a:p>
        </p:txBody>
      </p:sp>
      <p:pic>
        <p:nvPicPr>
          <p:cNvPr id="2" name="图片 1" descr="d41428cba0494e8f1db9935a3887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" y="2693035"/>
            <a:ext cx="3303270" cy="2493010"/>
          </a:xfrm>
          <a:prstGeom prst="rect">
            <a:avLst/>
          </a:prstGeom>
        </p:spPr>
      </p:pic>
      <p:pic>
        <p:nvPicPr>
          <p:cNvPr id="4" name="图片 3" descr="551b1074d7b390b1ae7ccae289245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70" y="2456815"/>
            <a:ext cx="2965450" cy="2965450"/>
          </a:xfrm>
          <a:prstGeom prst="rect">
            <a:avLst/>
          </a:prstGeom>
        </p:spPr>
      </p:pic>
    </p:spTree>
  </p:cSld>
  <p:clrMapOvr>
    <a:masterClrMapping/>
  </p:clrMapOvr>
  <p:transition advTm="5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矩形 2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2459" y="1926605"/>
            <a:ext cx="7704856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编写螺纹加工程序时，有多种螺纹加工指令可供选择，如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G32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：单行程螺纹切削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G92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：螺纹切削固定循环</a:t>
            </a:r>
            <a:endParaRPr lang="en-US" altLang="zh-CN" sz="32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  G76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：螺纹切削复合循环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52349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/>
              <a:t>（一）螺纹车削指令</a:t>
            </a:r>
            <a:endParaRPr lang="zh-CN" altLang="en-US" sz="4400" b="1" dirty="0"/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251520" y="188640"/>
            <a:ext cx="44656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 smtClean="0">
                <a:solidFill>
                  <a:schemeClr val="tx2"/>
                </a:solidFill>
                <a:ea typeface="楷体_GB2312" pitchFamily="49" charset="-122"/>
              </a:rPr>
              <a:t>二、新课讲授</a:t>
            </a:r>
            <a:endParaRPr lang="zh-CN" altLang="en-US" sz="4800" b="1" dirty="0">
              <a:solidFill>
                <a:schemeClr val="tx2"/>
              </a:solidFill>
              <a:ea typeface="楷体_GB2312" pitchFamily="49" charset="-122"/>
            </a:endParaRPr>
          </a:p>
        </p:txBody>
      </p:sp>
      <p:pic>
        <p:nvPicPr>
          <p:cNvPr id="2" name="图片 1" descr="378787eadd2196f50bd0d20b9aa9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45" y="3173095"/>
            <a:ext cx="3212465" cy="2409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矩形 2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2109" name="矩形 13"/>
          <p:cNvSpPr>
            <a:spLocks noChangeArrowheads="1"/>
          </p:cNvSpPr>
          <p:nvPr/>
        </p:nvSpPr>
        <p:spPr bwMode="auto">
          <a:xfrm>
            <a:off x="217170" y="1000125"/>
            <a:ext cx="8019415" cy="499999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just">
              <a:spcBef>
                <a:spcPct val="40000"/>
              </a:spcBef>
              <a:spcAft>
                <a:spcPct val="30000"/>
              </a:spcAft>
              <a:buClr>
                <a:schemeClr val="folHlink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在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FANUC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数控系统中，数控车床螺纹切削循环加工有两种加工指令:</a:t>
            </a: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G92螺纹切削固定循环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和</a:t>
            </a: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G76螺纹切削复合循环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.由于切削刀具进刀方式的不同,使这两种加工方法有所区别,各自的编程方法也不同,工件加工后螺纹段的加工精度也有所不同.</a:t>
            </a:r>
          </a:p>
          <a:p>
            <a:pPr marL="342900" indent="-342900" algn="just">
              <a:spcBef>
                <a:spcPct val="40000"/>
              </a:spcBef>
              <a:spcAft>
                <a:spcPct val="30000"/>
              </a:spcAft>
              <a:buClr>
                <a:schemeClr val="folHlink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螺纹切削循环指令</a:t>
            </a:r>
            <a:r>
              <a:rPr lang="en-US" altLang="zh-CN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G92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1.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功能：用于中小螺距圆柱、圆锥螺纹的切削循环加工</a:t>
            </a:r>
            <a:endParaRPr lang="en-US" altLang="zh-CN" sz="2400" b="1" dirty="0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2.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优点：编程简单方便，有自动进退刀。</a:t>
            </a:r>
            <a:r>
              <a:rPr lang="zh-CN" altLang="en-US" sz="2400" dirty="0" smtClean="0">
                <a:solidFill>
                  <a:srgbClr val="0033CC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endParaRPr lang="en-US" altLang="zh-CN" sz="2400" b="1" dirty="0" smtClean="0">
              <a:solidFill>
                <a:srgbClr val="0033CC"/>
              </a:solidFill>
              <a:latin typeface="仿宋_GB2312" pitchFamily="49" charset="-122"/>
              <a:ea typeface="仿宋_GB2312" pitchFamily="49" charset="-122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   3.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螺纹切削循环加工指令格式：</a:t>
            </a:r>
            <a:endParaRPr lang="en-US" altLang="zh-CN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</a:endParaRPr>
          </a:p>
          <a:p>
            <a:pPr marL="457200" indent="-457200" algn="just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G92  X </a:t>
            </a:r>
            <a:r>
              <a:rPr lang="en-US" altLang="zh-C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Z </a:t>
            </a:r>
            <a:r>
              <a:rPr lang="en-US" altLang="zh-C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 </a:t>
            </a:r>
            <a:r>
              <a:rPr lang="en-US" altLang="zh-C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F</a:t>
            </a:r>
            <a:r>
              <a:rPr lang="en-US" altLang="zh-C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zh-C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 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endParaRPr lang="en-US" altLang="zh-CN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267573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#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教学重点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33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矩形 2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935491"/>
            <a:ext cx="9144000" cy="38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X</a:t>
            </a:r>
            <a:r>
              <a:rPr lang="en-US" altLang="zh-CN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Z</a:t>
            </a:r>
            <a:r>
              <a:rPr lang="en-US" altLang="zh-CN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：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I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: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F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 </a:t>
            </a:r>
            <a:endParaRPr lang="en-US" altLang="zh-CN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defRPr/>
            </a:pPr>
            <a:endParaRPr lang="en-US" altLang="zh-CN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400" b="1" dirty="0" smtClean="0">
                <a:latin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" y="247015"/>
            <a:ext cx="52190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各参数的含义</a:t>
            </a:r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endParaRPr lang="en-US" altLang="zh-C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G92 X </a:t>
            </a:r>
            <a:r>
              <a:rPr lang="en-US" altLang="zh-C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Z </a:t>
            </a:r>
            <a:r>
              <a:rPr lang="en-US" altLang="zh-C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 </a:t>
            </a:r>
            <a:r>
              <a:rPr lang="en-US" altLang="zh-C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F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</a:t>
            </a:r>
            <a:r>
              <a:rPr lang="en-US" altLang="zh-CN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 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        </a:t>
            </a:r>
            <a:endParaRPr lang="zh-CN" altLang="en-US" sz="3600" dirty="0"/>
          </a:p>
        </p:txBody>
      </p:sp>
      <p:pic>
        <p:nvPicPr>
          <p:cNvPr id="2" name="图片 1" descr="3c4aefa7794ecf4cb92517e5a0ac4c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11994"/>
          <a:stretch>
            <a:fillRect/>
          </a:stretch>
        </p:blipFill>
        <p:spPr>
          <a:xfrm>
            <a:off x="4378960" y="380365"/>
            <a:ext cx="3460115" cy="2727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3730" y="3108325"/>
            <a:ext cx="533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螺纹切削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终点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绝对坐标；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31215" y="3837305"/>
            <a:ext cx="748220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螺纹部分半径之差，即螺纹切削起始点与切削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终点的半径差。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当加工圆柱螺纹时，I=0；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  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831215" y="5029200"/>
            <a:ext cx="7392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螺纹导程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，如果是单线螺纹，则为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螺距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的大小；</a:t>
            </a:r>
            <a:endParaRPr lang="zh-CN" altLang="en-US" sz="2800"/>
          </a:p>
        </p:txBody>
      </p:sp>
      <p:sp>
        <p:nvSpPr>
          <p:cNvPr id="75779" name="动作按钮: 影片 1139716">
            <a:hlinkClick r:id="rId7" action="ppaction://hlinkfile"/>
          </p:cNvPr>
          <p:cNvSpPr/>
          <p:nvPr/>
        </p:nvSpPr>
        <p:spPr>
          <a:xfrm>
            <a:off x="7374255" y="5673090"/>
            <a:ext cx="760095" cy="472440"/>
          </a:xfrm>
          <a:prstGeom prst="actionButtonMovie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33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0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0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0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54,&quot;width&quot;:463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7|15.3|2.4|9|1.5|10.6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全屏显示(4:3)</PresentationFormat>
  <Paragraphs>163</Paragraphs>
  <Slides>18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仿宋_GB2312</vt:lpstr>
      <vt:lpstr>黑体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Crayons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常州技师学院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张彩霞</dc:creator>
  <cp:lastModifiedBy>xj z</cp:lastModifiedBy>
  <cp:revision>399</cp:revision>
  <dcterms:created xsi:type="dcterms:W3CDTF">2007-11-05T11:26:00Z</dcterms:created>
  <dcterms:modified xsi:type="dcterms:W3CDTF">2020-10-27T06:28:33Z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