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3"/>
    <p:sldId id="263" r:id="rId4"/>
    <p:sldId id="264" r:id="rId5"/>
    <p:sldId id="265" r:id="rId6"/>
    <p:sldId id="268" r:id="rId7"/>
    <p:sldId id="269" r:id="rId8"/>
    <p:sldId id="391" r:id="rId9"/>
    <p:sldId id="392" r:id="rId10"/>
    <p:sldId id="270" r:id="rId11"/>
    <p:sldId id="273" r:id="rId12"/>
    <p:sldId id="390" r:id="rId13"/>
    <p:sldId id="428" r:id="rId14"/>
    <p:sldId id="429" r:id="rId15"/>
    <p:sldId id="271" r:id="rId16"/>
    <p:sldId id="274" r:id="rId17"/>
    <p:sldId id="393" r:id="rId18"/>
    <p:sldId id="427" r:id="rId19"/>
    <p:sldId id="272" r:id="rId20"/>
    <p:sldId id="275" r:id="rId21"/>
    <p:sldId id="370" r:id="rId22"/>
    <p:sldId id="371" r:id="rId24"/>
    <p:sldId id="372" r:id="rId25"/>
    <p:sldId id="315" r:id="rId26"/>
    <p:sldId id="365" r:id="rId27"/>
    <p:sldId id="364" r:id="rId28"/>
    <p:sldId id="318" r:id="rId29"/>
    <p:sldId id="355" r:id="rId30"/>
    <p:sldId id="319" r:id="rId31"/>
    <p:sldId id="321" r:id="rId32"/>
    <p:sldId id="322" r:id="rId33"/>
    <p:sldId id="356" r:id="rId34"/>
    <p:sldId id="357" r:id="rId35"/>
    <p:sldId id="424" r:id="rId36"/>
    <p:sldId id="323" r:id="rId37"/>
    <p:sldId id="324" r:id="rId38"/>
    <p:sldId id="422" r:id="rId39"/>
    <p:sldId id="423" r:id="rId40"/>
    <p:sldId id="420" r:id="rId41"/>
    <p:sldId id="325"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95A1"/>
    <a:srgbClr val="5B9BD5"/>
    <a:srgbClr val="4B6CC0"/>
    <a:srgbClr val="1FCEF9"/>
    <a:srgbClr val="C1E2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18" autoAdjust="0"/>
  </p:normalViewPr>
  <p:slideViewPr>
    <p:cSldViewPr snapToGrid="0" showGuides="1">
      <p:cViewPr varScale="1">
        <p:scale>
          <a:sx n="109" d="100"/>
          <a:sy n="109" d="100"/>
        </p:scale>
        <p:origin x="612" y="96"/>
      </p:cViewPr>
      <p:guideLst>
        <p:guide orient="horz" pos="2034"/>
        <p:guide pos="39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A3A63-DD05-4015-98D1-5974E3AB4BE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C2BEA-B90F-4FA3-8154-871B0BA1DA2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B0A57C-1A10-4ABA-9B1C-3807E65E276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B0A57C-1A10-4ABA-9B1C-3807E65E276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BB0A57C-1A10-4ABA-9B1C-3807E65E276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2" name="组合 1"/>
          <p:cNvGrpSpPr/>
          <p:nvPr userDrawn="1"/>
        </p:nvGrpSpPr>
        <p:grpSpPr>
          <a:xfrm>
            <a:off x="360045" y="314960"/>
            <a:ext cx="11577320" cy="576580"/>
            <a:chOff x="567" y="496"/>
            <a:chExt cx="18232" cy="908"/>
          </a:xfrm>
        </p:grpSpPr>
        <p:pic>
          <p:nvPicPr>
            <p:cNvPr id="5" name="图片 4"/>
            <p:cNvPicPr>
              <a:picLocks noChangeAspect="1"/>
            </p:cNvPicPr>
            <p:nvPr userDrawn="1"/>
          </p:nvPicPr>
          <p:blipFill rotWithShape="1">
            <a:blip r:embed="rId2" cstate="screen"/>
            <a:srcRect/>
            <a:stretch>
              <a:fillRect/>
            </a:stretch>
          </p:blipFill>
          <p:spPr>
            <a:xfrm>
              <a:off x="17279" y="496"/>
              <a:ext cx="1521" cy="909"/>
            </a:xfrm>
            <a:prstGeom prst="rect">
              <a:avLst/>
            </a:prstGeom>
          </p:spPr>
        </p:pic>
        <p:cxnSp>
          <p:nvCxnSpPr>
            <p:cNvPr id="6" name="直线连接符 5"/>
            <p:cNvCxnSpPr/>
            <p:nvPr userDrawn="1"/>
          </p:nvCxnSpPr>
          <p:spPr>
            <a:xfrm flipH="1">
              <a:off x="567" y="991"/>
              <a:ext cx="16477" cy="0"/>
            </a:xfrm>
            <a:prstGeom prst="line">
              <a:avLst/>
            </a:prstGeom>
            <a:ln>
              <a:solidFill>
                <a:srgbClr val="0AACB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1"/>
            <a:ext cx="12227110" cy="6857177"/>
          </a:xfrm>
          <a:prstGeom prst="rect">
            <a:avLst/>
          </a:prstGeom>
        </p:spPr>
      </p:pic>
      <p:sp>
        <p:nvSpPr>
          <p:cNvPr id="8" name="矩形 7"/>
          <p:cNvSpPr/>
          <p:nvPr userDrawn="1"/>
        </p:nvSpPr>
        <p:spPr>
          <a:xfrm>
            <a:off x="0" y="411"/>
            <a:ext cx="1222711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userDrawn="1"/>
        </p:nvGrpSpPr>
        <p:grpSpPr>
          <a:xfrm>
            <a:off x="592056" y="628859"/>
            <a:ext cx="11577320" cy="576580"/>
            <a:chOff x="567" y="496"/>
            <a:chExt cx="18232" cy="908"/>
          </a:xfrm>
        </p:grpSpPr>
        <p:pic>
          <p:nvPicPr>
            <p:cNvPr id="10" name="图片 9"/>
            <p:cNvPicPr>
              <a:picLocks noChangeAspect="1"/>
            </p:cNvPicPr>
            <p:nvPr userDrawn="1"/>
          </p:nvPicPr>
          <p:blipFill rotWithShape="1">
            <a:blip r:embed="rId3" cstate="screen"/>
            <a:srcRect/>
            <a:stretch>
              <a:fillRect/>
            </a:stretch>
          </p:blipFill>
          <p:spPr>
            <a:xfrm>
              <a:off x="17279" y="496"/>
              <a:ext cx="1521" cy="909"/>
            </a:xfrm>
            <a:prstGeom prst="rect">
              <a:avLst/>
            </a:prstGeom>
          </p:spPr>
        </p:pic>
        <p:cxnSp>
          <p:nvCxnSpPr>
            <p:cNvPr id="11" name="直线连接符 5"/>
            <p:cNvCxnSpPr/>
            <p:nvPr userDrawn="1"/>
          </p:nvCxnSpPr>
          <p:spPr>
            <a:xfrm flipH="1">
              <a:off x="567" y="991"/>
              <a:ext cx="16477" cy="0"/>
            </a:xfrm>
            <a:prstGeom prst="line">
              <a:avLst/>
            </a:prstGeom>
            <a:ln w="19050">
              <a:solidFill>
                <a:srgbClr val="3E95A1"/>
              </a:solidFill>
            </a:ln>
          </p:spPr>
          <p:style>
            <a:lnRef idx="1">
              <a:schemeClr val="accent1"/>
            </a:lnRef>
            <a:fillRef idx="0">
              <a:schemeClr val="accent1"/>
            </a:fillRef>
            <a:effectRef idx="0">
              <a:schemeClr val="accent1"/>
            </a:effectRef>
            <a:fontRef idx="minor">
              <a:schemeClr val="tx1"/>
            </a:fontRef>
          </p:style>
        </p:cxnSp>
      </p:grpSp>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18" y="265952"/>
            <a:ext cx="740626" cy="72581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5418928-41B7-4B57-B19A-9527036FD8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345453-6735-4495-A861-48ED01D8CA4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4.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418928-41B7-4B57-B19A-9527036FD8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45453-6735-4495-A861-48ED01D8CA4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slideLayout" Target="../slideLayouts/slideLayout1.xml"/><Relationship Id="rId12" Type="http://schemas.openxmlformats.org/officeDocument/2006/relationships/hyperlink" Target="&#19968;&#23450;&#20250;&#32988;&#21033;&#30340;.mp4" TargetMode="Externa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tags" Target="../tags/tag12.xml"/><Relationship Id="rId3" Type="http://schemas.openxmlformats.org/officeDocument/2006/relationships/image" Target="../media/image22.png"/><Relationship Id="rId2" Type="http://schemas.openxmlformats.org/officeDocument/2006/relationships/tags" Target="../tags/tag1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tags" Target="../tags/tag18.xml"/><Relationship Id="rId3" Type="http://schemas.openxmlformats.org/officeDocument/2006/relationships/image" Target="../media/image25.png"/><Relationship Id="rId2" Type="http://schemas.openxmlformats.org/officeDocument/2006/relationships/tags" Target="../tags/tag17.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tags" Target="../tags/tag19.xml"/><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1.xml"/><Relationship Id="rId2" Type="http://schemas.openxmlformats.org/officeDocument/2006/relationships/image" Target="../media/image28.png"/><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tags" Target="../tags/tag23.xml"/><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image" Target="../media/image3.svg"/><Relationship Id="rId5" Type="http://schemas.openxmlformats.org/officeDocument/2006/relationships/image" Target="../media/image33.png"/><Relationship Id="rId4" Type="http://schemas.openxmlformats.org/officeDocument/2006/relationships/tags" Target="../tags/tag25.xml"/><Relationship Id="rId3" Type="http://schemas.openxmlformats.org/officeDocument/2006/relationships/image" Target="../media/image2.svg"/><Relationship Id="rId2" Type="http://schemas.openxmlformats.org/officeDocument/2006/relationships/image" Target="../media/image32.png"/><Relationship Id="rId13" Type="http://schemas.openxmlformats.org/officeDocument/2006/relationships/slideLayout" Target="../slideLayouts/slideLayout2.xml"/><Relationship Id="rId12" Type="http://schemas.openxmlformats.org/officeDocument/2006/relationships/image" Target="../media/image35.png"/><Relationship Id="rId11" Type="http://schemas.openxmlformats.org/officeDocument/2006/relationships/tags" Target="../tags/tag28.xml"/><Relationship Id="rId10" Type="http://schemas.openxmlformats.org/officeDocument/2006/relationships/image" Target="../media/image4.svg"/><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36.png"/><Relationship Id="rId2" Type="http://schemas.openxmlformats.org/officeDocument/2006/relationships/tags" Target="../tags/tag30.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tags" Target="../tags/tag4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tags" Target="../tags/tag42.xml"/></Relationships>
</file>

<file path=ppt/slides/_rels/slide25.xml.rels><?xml version="1.0" encoding="UTF-8" standalone="yes"?>
<Relationships xmlns="http://schemas.openxmlformats.org/package/2006/relationships"><Relationship Id="rId9" Type="http://schemas.openxmlformats.org/officeDocument/2006/relationships/image" Target="../media/image52.jpeg"/><Relationship Id="rId8" Type="http://schemas.openxmlformats.org/officeDocument/2006/relationships/image" Target="../media/image51.jpeg"/><Relationship Id="rId7" Type="http://schemas.openxmlformats.org/officeDocument/2006/relationships/image" Target="../media/image50.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0" Type="http://schemas.openxmlformats.org/officeDocument/2006/relationships/slideLayout" Target="../slideLayouts/slideLayout2.xml"/><Relationship Id="rId1"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tags" Target="../tags/tag7.xml"/><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4.png"/><Relationship Id="rId2" Type="http://schemas.openxmlformats.org/officeDocument/2006/relationships/hyperlink" Target="&#20445;&#25252;&#37326;&#29983;&#21160;&#29289;.mp4" TargetMode="External"/><Relationship Id="rId1" Type="http://schemas.openxmlformats.org/officeDocument/2006/relationships/image" Target="../media/image58.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tags" Target="../tags/tag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tags" Target="../tags/tag46.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svg"/><Relationship Id="rId5" Type="http://schemas.openxmlformats.org/officeDocument/2006/relationships/image" Target="../media/image21.png"/><Relationship Id="rId4" Type="http://schemas.openxmlformats.org/officeDocument/2006/relationships/hyperlink" Target="&#20197;&#33394;&#21015;&#38450;&#30123;&#23459;&#20256;&#29255;.mp4" TargetMode="External"/><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tags" Target="../tags/tag9.xml"/><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14"/>
          <p:cNvPicPr>
            <a:picLocks noChangeAspect="1"/>
          </p:cNvPicPr>
          <p:nvPr/>
        </p:nvPicPr>
        <p:blipFill>
          <a:blip r:embed="rId1"/>
          <a:stretch>
            <a:fillRect/>
          </a:stretch>
        </p:blipFill>
        <p:spPr>
          <a:xfrm>
            <a:off x="699675" y="-823345"/>
            <a:ext cx="7306572" cy="6983480"/>
          </a:xfrm>
          <a:prstGeom prst="rect">
            <a:avLst/>
          </a:prstGeom>
        </p:spPr>
      </p:pic>
      <p:pic>
        <p:nvPicPr>
          <p:cNvPr id="15" name="图片 14" descr="15"/>
          <p:cNvPicPr>
            <a:picLocks noChangeAspect="1"/>
          </p:cNvPicPr>
          <p:nvPr/>
        </p:nvPicPr>
        <p:blipFill>
          <a:blip r:embed="rId2"/>
          <a:stretch>
            <a:fillRect/>
          </a:stretch>
        </p:blipFill>
        <p:spPr>
          <a:xfrm>
            <a:off x="1313815" y="5715"/>
            <a:ext cx="1809750" cy="1758950"/>
          </a:xfrm>
          <a:prstGeom prst="rect">
            <a:avLst/>
          </a:prstGeom>
        </p:spPr>
      </p:pic>
      <p:pic>
        <p:nvPicPr>
          <p:cNvPr id="16" name="图片 15" descr="16"/>
          <p:cNvPicPr>
            <a:picLocks noChangeAspect="1"/>
          </p:cNvPicPr>
          <p:nvPr/>
        </p:nvPicPr>
        <p:blipFill>
          <a:blip r:embed="rId3"/>
          <a:stretch>
            <a:fillRect/>
          </a:stretch>
        </p:blipFill>
        <p:spPr>
          <a:xfrm>
            <a:off x="30481" y="1569086"/>
            <a:ext cx="2399480" cy="2198588"/>
          </a:xfrm>
          <a:prstGeom prst="rect">
            <a:avLst/>
          </a:prstGeom>
        </p:spPr>
      </p:pic>
      <p:pic>
        <p:nvPicPr>
          <p:cNvPr id="17" name="图片 16" descr="17"/>
          <p:cNvPicPr>
            <a:picLocks noChangeAspect="1"/>
          </p:cNvPicPr>
          <p:nvPr/>
        </p:nvPicPr>
        <p:blipFill>
          <a:blip r:embed="rId4"/>
          <a:stretch>
            <a:fillRect/>
          </a:stretch>
        </p:blipFill>
        <p:spPr>
          <a:xfrm>
            <a:off x="10229851" y="0"/>
            <a:ext cx="2001520" cy="2757805"/>
          </a:xfrm>
          <a:prstGeom prst="rect">
            <a:avLst/>
          </a:prstGeom>
        </p:spPr>
      </p:pic>
      <p:pic>
        <p:nvPicPr>
          <p:cNvPr id="11" name="图片 10" descr="18"/>
          <p:cNvPicPr>
            <a:picLocks noChangeAspect="1"/>
          </p:cNvPicPr>
          <p:nvPr/>
        </p:nvPicPr>
        <p:blipFill>
          <a:blip r:embed="rId5"/>
          <a:stretch>
            <a:fillRect/>
          </a:stretch>
        </p:blipFill>
        <p:spPr>
          <a:xfrm>
            <a:off x="1668145" y="1764665"/>
            <a:ext cx="8106410" cy="1598295"/>
          </a:xfrm>
          <a:prstGeom prst="rect">
            <a:avLst/>
          </a:prstGeom>
        </p:spPr>
      </p:pic>
      <p:sp>
        <p:nvSpPr>
          <p:cNvPr id="19" name="文本框 18"/>
          <p:cNvSpPr txBox="1"/>
          <p:nvPr/>
        </p:nvSpPr>
        <p:spPr>
          <a:xfrm>
            <a:off x="1837055" y="2033905"/>
            <a:ext cx="7779385" cy="1106805"/>
          </a:xfrm>
          <a:prstGeom prst="rect">
            <a:avLst/>
          </a:prstGeom>
          <a:noFill/>
        </p:spPr>
        <p:txBody>
          <a:bodyPr wrap="square" rtlCol="0">
            <a:spAutoFit/>
            <a:scene3d>
              <a:camera prst="orthographicFront"/>
              <a:lightRig rig="threePt" dir="t"/>
            </a:scene3d>
          </a:bodyPr>
          <a:lstStyle/>
          <a:p>
            <a:pPr algn="ctr"/>
            <a:r>
              <a:rPr lang="zh-CN" altLang="en-US" sz="6600" b="1">
                <a:ln w="47625" cmpd="sng">
                  <a:gradFill>
                    <a:gsLst>
                      <a:gs pos="20000">
                        <a:srgbClr val="BB181B"/>
                      </a:gs>
                      <a:gs pos="0">
                        <a:srgbClr val="9C1417"/>
                      </a:gs>
                      <a:gs pos="100000">
                        <a:schemeClr val="accent2">
                          <a:lumMod val="20000"/>
                          <a:lumOff val="80000"/>
                        </a:schemeClr>
                      </a:gs>
                      <a:gs pos="66000">
                        <a:srgbClr val="EB7578"/>
                      </a:gs>
                      <a:gs pos="41000">
                        <a:srgbClr val="E12F33"/>
                      </a:gs>
                    </a:gsLst>
                    <a:lin ang="13500000" scaled="1"/>
                  </a:gradFill>
                  <a:prstDash val="solid"/>
                </a:ln>
                <a:solidFill>
                  <a:schemeClr val="bg1"/>
                </a:solidFill>
                <a:effectLst/>
                <a:latin typeface="汉仪汉黑W" panose="00020600040101010101" charset="-122"/>
                <a:ea typeface="汉仪汉黑W" panose="00020600040101010101" charset="-122"/>
              </a:rPr>
              <a:t>科学防疫，从我做起</a:t>
            </a:r>
            <a:endParaRPr kumimoji="1" lang="zh-CN" altLang="en-US" sz="6600" b="1" spc="600" dirty="0">
              <a:ln w="47625" cmpd="sng">
                <a:gradFill>
                  <a:gsLst>
                    <a:gs pos="20000">
                      <a:srgbClr val="BB181B"/>
                    </a:gs>
                    <a:gs pos="0">
                      <a:srgbClr val="9C1417"/>
                    </a:gs>
                    <a:gs pos="100000">
                      <a:schemeClr val="accent2">
                        <a:lumMod val="20000"/>
                        <a:lumOff val="80000"/>
                      </a:schemeClr>
                    </a:gs>
                    <a:gs pos="66000">
                      <a:srgbClr val="EB7578"/>
                    </a:gs>
                    <a:gs pos="41000">
                      <a:srgbClr val="E12F33"/>
                    </a:gs>
                  </a:gsLst>
                  <a:lin ang="13500000" scaled="1"/>
                </a:gradFill>
                <a:prstDash val="solid"/>
              </a:ln>
              <a:solidFill>
                <a:schemeClr val="bg1"/>
              </a:solidFill>
              <a:effectLst/>
              <a:latin typeface="汉仪汉黑W" panose="00020600040101010101" charset="-122"/>
              <a:ea typeface="汉仪汉黑W" panose="00020600040101010101" charset="-122"/>
              <a:cs typeface="字魂59号-创粗黑" panose="00000500000000000000" charset="-122"/>
            </a:endParaRPr>
          </a:p>
        </p:txBody>
      </p:sp>
      <p:grpSp>
        <p:nvGrpSpPr>
          <p:cNvPr id="31" name="PA-组合 30"/>
          <p:cNvGrpSpPr/>
          <p:nvPr>
            <p:custDataLst>
              <p:tags r:id="rId6"/>
            </p:custDataLst>
          </p:nvPr>
        </p:nvGrpSpPr>
        <p:grpSpPr>
          <a:xfrm>
            <a:off x="3387999" y="4489162"/>
            <a:ext cx="4965965" cy="481382"/>
            <a:chOff x="4191909" y="4899372"/>
            <a:chExt cx="4965965" cy="481382"/>
          </a:xfrm>
        </p:grpSpPr>
        <p:sp>
          <p:nvSpPr>
            <p:cNvPr id="30" name="PA-矩形 29"/>
            <p:cNvSpPr/>
            <p:nvPr>
              <p:custDataLst>
                <p:tags r:id="rId7"/>
              </p:custDataLst>
            </p:nvPr>
          </p:nvSpPr>
          <p:spPr>
            <a:xfrm>
              <a:off x="4202261" y="4899372"/>
              <a:ext cx="4857494" cy="462333"/>
            </a:xfrm>
            <a:prstGeom prst="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文本框 20"/>
            <p:cNvSpPr txBox="1"/>
            <p:nvPr>
              <p:custDataLst>
                <p:tags r:id="rId8"/>
              </p:custDataLst>
            </p:nvPr>
          </p:nvSpPr>
          <p:spPr>
            <a:xfrm>
              <a:off x="4297511" y="4952550"/>
              <a:ext cx="2543395" cy="368300"/>
            </a:xfrm>
            <a:prstGeom prst="rect">
              <a:avLst/>
            </a:prstGeom>
            <a:noFill/>
          </p:spPr>
          <p:txBody>
            <a:bodyPr wrap="square" rtlCol="0">
              <a:spAutoFit/>
            </a:bodyPr>
            <a:lstStyle>
              <a:defPPr>
                <a:defRPr lang="zh-CN"/>
              </a:defPPr>
              <a:lvl1pPr algn="ctr">
                <a:defRPr kumimoji="1" sz="6000" spc="600">
                  <a:solidFill>
                    <a:prstClr val="black">
                      <a:lumMod val="65000"/>
                      <a:lumOff val="35000"/>
                    </a:prstClr>
                  </a:solidFill>
                  <a:latin typeface="华康POP2体W9(P)" panose="040B0900000000000000" pitchFamily="82" charset="-122"/>
                  <a:ea typeface="华康POP2体W9(P)" panose="040B0900000000000000" pitchFamily="82" charset="-122"/>
                  <a:cs typeface="字魂59号-创粗黑" panose="00000500000000000000" charset="-122"/>
                </a:defRPr>
              </a:lvl1pPr>
            </a:lstStyle>
            <a:p>
              <a:r>
                <a:rPr lang="zh-CN" altLang="en-US" sz="1800" dirty="0">
                  <a:solidFill>
                    <a:schemeClr val="tx1">
                      <a:lumMod val="65000"/>
                      <a:lumOff val="35000"/>
                    </a:schemeClr>
                  </a:solidFill>
                </a:rPr>
                <a:t>教师：王超</a:t>
              </a:r>
              <a:endParaRPr lang="en-US" altLang="zh-CN" sz="1800" dirty="0">
                <a:solidFill>
                  <a:schemeClr val="tx1">
                    <a:lumMod val="65000"/>
                    <a:lumOff val="35000"/>
                  </a:schemeClr>
                </a:solidFill>
              </a:endParaRPr>
            </a:p>
          </p:txBody>
        </p:sp>
        <p:sp>
          <p:nvSpPr>
            <p:cNvPr id="26" name="PA-文本框 25"/>
            <p:cNvSpPr txBox="1"/>
            <p:nvPr>
              <p:custDataLst>
                <p:tags r:id="rId9"/>
              </p:custDataLst>
            </p:nvPr>
          </p:nvSpPr>
          <p:spPr>
            <a:xfrm>
              <a:off x="6611610" y="4949712"/>
              <a:ext cx="2543395" cy="368300"/>
            </a:xfrm>
            <a:prstGeom prst="rect">
              <a:avLst/>
            </a:prstGeom>
            <a:noFill/>
          </p:spPr>
          <p:txBody>
            <a:bodyPr wrap="square" rtlCol="0">
              <a:spAutoFit/>
            </a:bodyPr>
            <a:lstStyle>
              <a:defPPr>
                <a:defRPr lang="zh-CN"/>
              </a:defPPr>
              <a:lvl1pPr algn="ctr">
                <a:defRPr kumimoji="1" sz="6000" spc="600">
                  <a:solidFill>
                    <a:prstClr val="black">
                      <a:lumMod val="65000"/>
                      <a:lumOff val="35000"/>
                    </a:prstClr>
                  </a:solidFill>
                  <a:latin typeface="华康POP2体W9(P)" panose="040B0900000000000000" pitchFamily="82" charset="-122"/>
                  <a:ea typeface="华康POP2体W9(P)" panose="040B0900000000000000" pitchFamily="82" charset="-122"/>
                  <a:cs typeface="字魂59号-创粗黑" panose="00000500000000000000" charset="-122"/>
                </a:defRPr>
              </a:lvl1pPr>
            </a:lstStyle>
            <a:p>
              <a:r>
                <a:rPr lang="zh-CN" altLang="en-US" sz="1800" dirty="0">
                  <a:solidFill>
                    <a:schemeClr val="tx1">
                      <a:lumMod val="65000"/>
                      <a:lumOff val="35000"/>
                    </a:schemeClr>
                  </a:solidFill>
                </a:rPr>
                <a:t>班级：</a:t>
              </a:r>
              <a:r>
                <a:rPr lang="en-US" altLang="zh-CN" sz="1800" dirty="0">
                  <a:solidFill>
                    <a:schemeClr val="tx1">
                      <a:lumMod val="65000"/>
                      <a:lumOff val="35000"/>
                    </a:schemeClr>
                  </a:solidFill>
                </a:rPr>
                <a:t>1604</a:t>
              </a:r>
              <a:r>
                <a:rPr lang="zh-CN" altLang="en-US" sz="1800" dirty="0">
                  <a:solidFill>
                    <a:schemeClr val="tx1">
                      <a:lumMod val="65000"/>
                      <a:lumOff val="35000"/>
                    </a:schemeClr>
                  </a:solidFill>
                </a:rPr>
                <a:t>班</a:t>
              </a:r>
              <a:endParaRPr lang="zh-CN" altLang="en-US" sz="1800" dirty="0">
                <a:solidFill>
                  <a:schemeClr val="tx1">
                    <a:lumMod val="65000"/>
                    <a:lumOff val="35000"/>
                  </a:schemeClr>
                </a:solidFill>
              </a:endParaRPr>
            </a:p>
          </p:txBody>
        </p:sp>
        <p:sp>
          <p:nvSpPr>
            <p:cNvPr id="28" name="PA-矩形 27"/>
            <p:cNvSpPr/>
            <p:nvPr>
              <p:custDataLst>
                <p:tags r:id="rId10"/>
              </p:custDataLst>
            </p:nvPr>
          </p:nvSpPr>
          <p:spPr>
            <a:xfrm>
              <a:off x="8945839" y="4899372"/>
              <a:ext cx="212035" cy="481382"/>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29" name="PA-矩形 28"/>
            <p:cNvSpPr/>
            <p:nvPr>
              <p:custDataLst>
                <p:tags r:id="rId11"/>
              </p:custDataLst>
            </p:nvPr>
          </p:nvSpPr>
          <p:spPr>
            <a:xfrm>
              <a:off x="4191909" y="4899372"/>
              <a:ext cx="212035" cy="481382"/>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75779" name="动作按钮: 影片 1139716">
            <a:hlinkClick r:id="rId12" action="ppaction://hlinkfile"/>
          </p:cNvPr>
          <p:cNvSpPr/>
          <p:nvPr/>
        </p:nvSpPr>
        <p:spPr>
          <a:xfrm>
            <a:off x="10467975" y="5783580"/>
            <a:ext cx="982345" cy="704850"/>
          </a:xfrm>
          <a:prstGeom prst="actionButtonMovie">
            <a:avLst/>
          </a:prstGeom>
          <a:solidFill>
            <a:schemeClr val="accent1"/>
          </a:solidFill>
          <a:ln w="9525">
            <a:noFill/>
          </a:ln>
        </p:spPr>
        <p:txBody>
          <a:bodyPr anchor="t"/>
          <a:p>
            <a:endParaRPr lang="zh-CN" altLang="en-US" dirty="0">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rPr>
              <a:t>感染患者的临床表现</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grpSp>
        <p:nvGrpSpPr>
          <p:cNvPr id="10" name="PA-组合 9"/>
          <p:cNvGrpSpPr/>
          <p:nvPr>
            <p:custDataLst>
              <p:tags r:id="rId1"/>
            </p:custDataLst>
          </p:nvPr>
        </p:nvGrpSpPr>
        <p:grpSpPr>
          <a:xfrm>
            <a:off x="891918" y="1199046"/>
            <a:ext cx="10107002" cy="3798862"/>
            <a:chOff x="891918" y="1199046"/>
            <a:chExt cx="10107002" cy="3798862"/>
          </a:xfrm>
        </p:grpSpPr>
        <p:pic>
          <p:nvPicPr>
            <p:cNvPr id="4" name="PA-图片 3"/>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t="24278" b="16816"/>
            <a:stretch>
              <a:fillRect/>
            </a:stretch>
          </p:blipFill>
          <p:spPr>
            <a:xfrm>
              <a:off x="891918" y="1660676"/>
              <a:ext cx="4276694" cy="3148555"/>
            </a:xfrm>
            <a:prstGeom prst="rect">
              <a:avLst/>
            </a:prstGeom>
          </p:spPr>
        </p:pic>
        <p:pic>
          <p:nvPicPr>
            <p:cNvPr id="6" name="PA-图片 5"/>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l="16424" t="4807" r="17654" b="5712"/>
            <a:stretch>
              <a:fillRect/>
            </a:stretch>
          </p:blipFill>
          <p:spPr>
            <a:xfrm>
              <a:off x="8200248" y="1199046"/>
              <a:ext cx="2798672" cy="3798862"/>
            </a:xfrm>
            <a:prstGeom prst="rect">
              <a:avLst/>
            </a:prstGeom>
          </p:spPr>
        </p:pic>
        <p:sp>
          <p:nvSpPr>
            <p:cNvPr id="7" name="PA-云形 6"/>
            <p:cNvSpPr/>
            <p:nvPr>
              <p:custDataLst>
                <p:tags r:id="rId6"/>
              </p:custDataLst>
            </p:nvPr>
          </p:nvSpPr>
          <p:spPr>
            <a:xfrm>
              <a:off x="4876426" y="2003245"/>
              <a:ext cx="3093711" cy="2492088"/>
            </a:xfrm>
            <a:prstGeom prst="cloud">
              <a:avLst/>
            </a:prstGeom>
            <a:solidFill>
              <a:schemeClr val="bg1"/>
            </a:solidFill>
            <a:ln w="25400">
              <a:solidFill>
                <a:srgbClr val="3E9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Semibold" panose="02000000000000000000" charset="-122"/>
                <a:ea typeface="杨任东竹石体-Semibold" panose="02000000000000000000" charset="-122"/>
              </a:endParaRPr>
            </a:p>
          </p:txBody>
        </p:sp>
        <p:sp>
          <p:nvSpPr>
            <p:cNvPr id="8" name="PA-矩形 2"/>
            <p:cNvSpPr>
              <a:spLocks noChangeArrowheads="1"/>
            </p:cNvSpPr>
            <p:nvPr>
              <p:custDataLst>
                <p:tags r:id="rId7"/>
              </p:custDataLst>
            </p:nvPr>
          </p:nvSpPr>
          <p:spPr bwMode="auto">
            <a:xfrm>
              <a:off x="5109470" y="2128817"/>
              <a:ext cx="2627621" cy="221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50000"/>
                </a:lnSpc>
              </a:pPr>
              <a:r>
                <a:rPr lang="zh-CN" altLang="en-US" sz="32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发热</a:t>
              </a:r>
              <a:endParaRPr lang="en-US" altLang="zh-CN" sz="32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a:p>
              <a:pPr algn="ctr">
                <a:lnSpc>
                  <a:spcPct val="150000"/>
                </a:lnSpc>
              </a:pPr>
              <a:r>
                <a:rPr lang="zh-CN" altLang="en-US" sz="32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乏力</a:t>
              </a:r>
              <a:endParaRPr lang="en-US" altLang="zh-CN" sz="32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a:p>
              <a:pPr algn="ctr">
                <a:lnSpc>
                  <a:spcPct val="150000"/>
                </a:lnSpc>
              </a:pPr>
              <a:r>
                <a:rPr lang="zh-CN" altLang="en-US" sz="32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干咳</a:t>
              </a:r>
              <a:endParaRPr lang="zh-CN" altLang="zh-CN" sz="32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sp>
        <p:nvSpPr>
          <p:cNvPr id="9" name="PA-矩形 7"/>
          <p:cNvSpPr>
            <a:spLocks noChangeArrowheads="1"/>
          </p:cNvSpPr>
          <p:nvPr>
            <p:custDataLst>
              <p:tags r:id="rId8"/>
            </p:custDataLst>
          </p:nvPr>
        </p:nvSpPr>
        <p:spPr bwMode="auto">
          <a:xfrm>
            <a:off x="891918" y="4997908"/>
            <a:ext cx="10408163"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en-US" altLang="zh-CN" sz="16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    </a:t>
            </a:r>
            <a:r>
              <a:rPr lang="zh-CN" altLang="en-US" sz="16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一般症状包括发热、乏力、干咳、逐渐出现呼吸困难等，部分患者起初病症状轻微，可无发热</a:t>
            </a:r>
            <a:r>
              <a:rPr lang="zh-CN" altLang="en-US" sz="16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，仅表现为头痛、心慌、胸闷、结膜炎、轻度四肢或腰背部肌肉酸痛</a:t>
            </a:r>
            <a:r>
              <a:rPr lang="zh-CN" altLang="en-US" sz="16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。严重者可出现急性呼吸窘迫综合征、脓毒症休克、难以纠正的代谢性酸中毒、出凝血功能障碍等</a:t>
            </a:r>
            <a:r>
              <a:rPr lang="zh-CN" altLang="en-US" sz="16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a:t>
            </a:r>
            <a:r>
              <a:rPr lang="zh-CN" altLang="en-US" sz="16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多数患者症状为轻中度，预后良好，少数患者病情危重，甚至死亡。</a:t>
            </a:r>
            <a:endParaRPr lang="zh-CN" altLang="en-US" sz="16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to="" calcmode="lin" valueType="num">
                                      <p:cBhvr>
                                        <p:cTn id="11" dur="700" fill="hold">
                                          <p:stCondLst>
                                            <p:cond delay="0"/>
                                          </p:stCondLst>
                                        </p:cTn>
                                        <p:tgtEl>
                                          <p:spTgt spid="10"/>
                                        </p:tgtEl>
                                        <p:attrNameLst>
                                          <p:attrName>ppt_x</p:attrName>
                                        </p:attrNameLst>
                                      </p:cBhvr>
                                      <p:tavLst>
                                        <p:tav tm="0" fmla="#ppt_x-#ppt_h/6*sin(2*pi*$)*(1-$)*8/9">
                                          <p:val>
                                            <p:fltVal val="0"/>
                                          </p:val>
                                        </p:tav>
                                        <p:tav tm="100000">
                                          <p:val>
                                            <p:fltVal val="1"/>
                                          </p:val>
                                        </p:tav>
                                      </p:tavLst>
                                    </p:anim>
                                    <p:anim to="" calcmode="lin" valueType="num">
                                      <p:cBhvr>
                                        <p:cTn id="12" dur="700" fill="hold">
                                          <p:stCondLst>
                                            <p:cond delay="0"/>
                                          </p:stCondLst>
                                        </p:cTn>
                                        <p:tgtEl>
                                          <p:spTgt spid="10"/>
                                        </p:tgtEl>
                                        <p:attrNameLst>
                                          <p:attrName>ppt_w</p:attrName>
                                        </p:attrNameLst>
                                      </p:cBhvr>
                                      <p:tavLst>
                                        <p:tav tm="0" fmla="#ppt_w-#ppt_w/4*sin(2*pi*$)*(1-$)">
                                          <p:val>
                                            <p:fltVal val="0"/>
                                          </p:val>
                                        </p:tav>
                                        <p:tav tm="100000">
                                          <p:val>
                                            <p:fltVal val="1"/>
                                          </p:val>
                                        </p:tav>
                                      </p:tavLst>
                                    </p:anim>
                                  </p:childTnLst>
                                </p:cTn>
                              </p:par>
                              <p:par>
                                <p:cTn id="13" presetID="0" presetClass="entr" presetSubtype="0" fill="hold" grpId="0" nodeType="with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to="" calcmode="lin" valueType="num">
                                      <p:cBhvr>
                                        <p:cTn id="15" dur="700" fill="hold">
                                          <p:stCondLst>
                                            <p:cond delay="0"/>
                                          </p:stCondLst>
                                        </p:cTn>
                                        <p:tgtEl>
                                          <p:spTgt spid="9"/>
                                        </p:tgtEl>
                                        <p:attrNameLst>
                                          <p:attrName>ppt_y</p:attrName>
                                        </p:attrNameLst>
                                      </p:cBhvr>
                                      <p:tavLst>
                                        <p:tav tm="0" fmla="#ppt_y-#ppt_h/6*sin(2*pi*$)*(1-$)*8/9">
                                          <p:val>
                                            <p:fltVal val="0"/>
                                          </p:val>
                                        </p:tav>
                                        <p:tav tm="100000">
                                          <p:val>
                                            <p:fltVal val="1"/>
                                          </p:val>
                                        </p:tav>
                                      </p:tavLst>
                                    </p:anim>
                                    <p:anim to="" calcmode="lin" valueType="num">
                                      <p:cBhvr>
                                        <p:cTn id="16" dur="700" fill="hold">
                                          <p:stCondLst>
                                            <p:cond delay="0"/>
                                          </p:stCondLst>
                                        </p:cTn>
                                        <p:tgtEl>
                                          <p:spTgt spid="9"/>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rPr>
              <a:t>感染患者的临床表现</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sp>
        <p:nvSpPr>
          <p:cNvPr id="12" name="矩形 11"/>
          <p:cNvSpPr/>
          <p:nvPr/>
        </p:nvSpPr>
        <p:spPr>
          <a:xfrm>
            <a:off x="1373909" y="1342875"/>
            <a:ext cx="9698182" cy="583565"/>
          </a:xfrm>
          <a:prstGeom prst="rect">
            <a:avLst/>
          </a:prstGeom>
        </p:spPr>
        <p:txBody>
          <a:bodyPr wrap="square">
            <a:spAutoFit/>
          </a:bodyPr>
          <a:p>
            <a:pPr algn="ctr"/>
            <a:r>
              <a:rPr lang="zh-CN" altLang="en-US" sz="32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普通感冒、流感与新型冠状病毒感染的肺炎有何区别？</a:t>
            </a:r>
            <a:endParaRPr lang="zh-CN" altLang="en-US" sz="3200" dirty="0" smtClean="0">
              <a:solidFill>
                <a:srgbClr val="FF0000"/>
              </a:solidFill>
            </a:endParaRPr>
          </a:p>
        </p:txBody>
      </p:sp>
      <p:sp>
        <p:nvSpPr>
          <p:cNvPr id="13" name="矩形 12"/>
          <p:cNvSpPr/>
          <p:nvPr/>
        </p:nvSpPr>
        <p:spPr>
          <a:xfrm>
            <a:off x="896447" y="2038140"/>
            <a:ext cx="10397836" cy="730885"/>
          </a:xfrm>
          <a:prstGeom prst="rect">
            <a:avLst/>
          </a:prstGeom>
        </p:spPr>
        <p:txBody>
          <a:bodyPr wrap="square">
            <a:spAutoFit/>
            <a:scene3d>
              <a:camera prst="orthographicFront"/>
              <a:lightRig rig="threePt" dir="t"/>
            </a:scene3d>
          </a:bodyPr>
          <a:p>
            <a:pPr algn="ctr">
              <a:lnSpc>
                <a:spcPct val="130000"/>
              </a:lnSpc>
            </a:pPr>
            <a:r>
              <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新型冠状病毒感染的肺炎早期患者存在着头痛、鼻塞、打喷嚏、咳嗽等症状，普通感冒和流感也有类似症状，但它们之间其实是有明确区别的。</a:t>
            </a:r>
            <a:endPar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19" name="矩形 18"/>
          <p:cNvSpPr/>
          <p:nvPr/>
        </p:nvSpPr>
        <p:spPr>
          <a:xfrm>
            <a:off x="6870065" y="4476750"/>
            <a:ext cx="4257675" cy="1476375"/>
          </a:xfrm>
          <a:prstGeom prst="rect">
            <a:avLst/>
          </a:prstGeom>
        </p:spPr>
        <p:txBody>
          <a:bodyPr wrap="square">
            <a:spAutoFit/>
          </a:bodyPr>
          <a:p>
            <a:pPr algn="l">
              <a:lnSpc>
                <a:spcPct val="100000"/>
              </a:lnSpc>
              <a:buClrTx/>
              <a:buSzTx/>
              <a:buFontTx/>
            </a:pPr>
            <a:r>
              <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患者症状以发热、乏力、干咳为主，部分患者没有发热症状，可能出现胸闷、呼吸困难。新型冠状病毒肺炎的潜伏期平均在7天左右，短的在2~3天，长的10~12天。</a:t>
            </a:r>
            <a:endPar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27" name="矩形 26"/>
          <p:cNvSpPr/>
          <p:nvPr/>
        </p:nvSpPr>
        <p:spPr>
          <a:xfrm>
            <a:off x="1736836" y="3513594"/>
            <a:ext cx="1605280" cy="521970"/>
          </a:xfrm>
          <a:prstGeom prst="rect">
            <a:avLst/>
          </a:prstGeom>
        </p:spPr>
        <p:txBody>
          <a:bodyPr wrap="none">
            <a:spAutoFit/>
          </a:bodyPr>
          <a:p>
            <a:pPr algn="ct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普通感冒</a:t>
            </a:r>
            <a:endPar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28" name="矩形 27"/>
          <p:cNvSpPr/>
          <p:nvPr/>
        </p:nvSpPr>
        <p:spPr>
          <a:xfrm>
            <a:off x="370840" y="4385310"/>
            <a:ext cx="4274820" cy="1170305"/>
          </a:xfrm>
          <a:prstGeom prst="rect">
            <a:avLst/>
          </a:prstGeom>
        </p:spPr>
        <p:txBody>
          <a:bodyPr wrap="square">
            <a:spAutoFit/>
          </a:bodyPr>
          <a:p>
            <a:pPr>
              <a:lnSpc>
                <a:spcPct val="130000"/>
              </a:lnSpc>
            </a:pPr>
            <a:r>
              <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大多数患者症状较轻，一般不引起肺炎；流感会出现高热、咳嗽、咽痛、肌肉疼痛等，虽然也会引起肺炎，但也不常见。</a:t>
            </a:r>
            <a:endPar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pic>
        <p:nvPicPr>
          <p:cNvPr id="29" name="图片 28"/>
          <p:cNvPicPr>
            <a:picLocks noChangeAspect="1"/>
          </p:cNvPicPr>
          <p:nvPr/>
        </p:nvPicPr>
        <p:blipFill>
          <a:blip r:embed="rId1" cstate="print">
            <a:extLst>
              <a:ext uri="{28A0092B-C50C-407E-A947-70E740481C1C}">
                <a14:useLocalDpi xmlns:a14="http://schemas.microsoft.com/office/drawing/2010/main" val="0"/>
              </a:ext>
            </a:extLst>
          </a:blip>
          <a:srcRect l="28451" t="4185" r="18263" b="4038"/>
          <a:stretch>
            <a:fillRect/>
          </a:stretch>
        </p:blipFill>
        <p:spPr>
          <a:xfrm>
            <a:off x="4919345" y="2769235"/>
            <a:ext cx="2352675" cy="4052570"/>
          </a:xfrm>
          <a:prstGeom prst="rect">
            <a:avLst/>
          </a:prstGeom>
        </p:spPr>
      </p:pic>
      <p:sp>
        <p:nvSpPr>
          <p:cNvPr id="3" name="矩形 2"/>
          <p:cNvSpPr/>
          <p:nvPr/>
        </p:nvSpPr>
        <p:spPr>
          <a:xfrm>
            <a:off x="7359126" y="3513594"/>
            <a:ext cx="3042920" cy="521970"/>
          </a:xfrm>
          <a:prstGeom prst="rect">
            <a:avLst/>
          </a:prstGeom>
        </p:spPr>
        <p:txBody>
          <a:bodyPr wrap="none">
            <a:spAutoFit/>
          </a:bodyPr>
          <a:p>
            <a:pPr algn="ct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新型冠状病毒肺炎</a:t>
            </a:r>
            <a:endPar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3"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感染患者的临床表现</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grpSp>
        <p:nvGrpSpPr>
          <p:cNvPr id="12" name="PA-组合 11"/>
          <p:cNvGrpSpPr/>
          <p:nvPr>
            <p:custDataLst>
              <p:tags r:id="rId1"/>
            </p:custDataLst>
          </p:nvPr>
        </p:nvGrpSpPr>
        <p:grpSpPr>
          <a:xfrm>
            <a:off x="6392231" y="1163374"/>
            <a:ext cx="5121422" cy="5196482"/>
            <a:chOff x="6392231" y="1163374"/>
            <a:chExt cx="5121422" cy="5196482"/>
          </a:xfrm>
        </p:grpSpPr>
        <p:pic>
          <p:nvPicPr>
            <p:cNvPr id="4" name="PA-图片 3"/>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l="16269" t="17481" r="15671" b="3937"/>
            <a:stretch>
              <a:fillRect/>
            </a:stretch>
          </p:blipFill>
          <p:spPr>
            <a:xfrm>
              <a:off x="6392231" y="1569491"/>
              <a:ext cx="4148921" cy="4790365"/>
            </a:xfrm>
            <a:prstGeom prst="rect">
              <a:avLst/>
            </a:prstGeom>
          </p:spPr>
        </p:pic>
        <p:pic>
          <p:nvPicPr>
            <p:cNvPr id="6" name="PA-图片 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8586012" y="1163374"/>
              <a:ext cx="2927641" cy="2927641"/>
            </a:xfrm>
            <a:prstGeom prst="rect">
              <a:avLst/>
            </a:prstGeom>
          </p:spPr>
        </p:pic>
      </p:grpSp>
      <p:sp>
        <p:nvSpPr>
          <p:cNvPr id="7" name="矩形 6"/>
          <p:cNvSpPr/>
          <p:nvPr/>
        </p:nvSpPr>
        <p:spPr>
          <a:xfrm>
            <a:off x="1650848" y="2516149"/>
            <a:ext cx="3895607" cy="452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    </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如果出现发热（腋下体温≥37.3℃）、咳嗽、气促等急性呼吸道感染症状，且有武汉旅行或居住史，或发病前14天内曾接触过来自武汉的发热伴呼吸道症状的患者，或出现小范围聚集性发病，应到当地指定医疗机构进行排查、诊治。</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8" name="矩形 7"/>
          <p:cNvSpPr/>
          <p:nvPr/>
        </p:nvSpPr>
        <p:spPr>
          <a:xfrm>
            <a:off x="1659032" y="1515238"/>
            <a:ext cx="4148921"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什么情况下需要就诊？</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9" name="组合 8"/>
          <p:cNvGrpSpPr/>
          <p:nvPr/>
        </p:nvGrpSpPr>
        <p:grpSpPr>
          <a:xfrm>
            <a:off x="823944" y="1696977"/>
            <a:ext cx="700061" cy="698895"/>
            <a:chOff x="2065866" y="2013358"/>
            <a:chExt cx="1515535" cy="1513009"/>
          </a:xfrm>
        </p:grpSpPr>
        <p:sp>
          <p:nvSpPr>
            <p:cNvPr id="10"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11" name="椭圆 10"/>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1</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799"/>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2299"/>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799"/>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感染患者的临床表现</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7" name="矩形 6"/>
          <p:cNvSpPr/>
          <p:nvPr/>
        </p:nvSpPr>
        <p:spPr>
          <a:xfrm>
            <a:off x="1650848" y="2591714"/>
            <a:ext cx="3895607" cy="396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    </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就医时，应如实详细讲述患病情况和就医过程，尤其是应告知医生近期的武汉旅行和居住史、肺炎患者或疑似患者的接触史、动物接触史等。特别应注意的是，诊疗过程中应全程佩戴外科口罩，以保护自己和他人。</a:t>
            </a:r>
            <a:endParaRPr lang="zh-CN" altLang="en-US" dirty="0"/>
          </a:p>
          <a:p>
            <a:pPr>
              <a:lnSpc>
                <a:spcPct val="200000"/>
              </a:lnSpc>
            </a:pP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8" name="矩形 7"/>
          <p:cNvSpPr/>
          <p:nvPr/>
        </p:nvSpPr>
        <p:spPr>
          <a:xfrm>
            <a:off x="1659032" y="1623188"/>
            <a:ext cx="4148921"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去医院就医时需要注意什么？</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9" name="组合 8"/>
          <p:cNvGrpSpPr/>
          <p:nvPr/>
        </p:nvGrpSpPr>
        <p:grpSpPr>
          <a:xfrm>
            <a:off x="823944" y="1696977"/>
            <a:ext cx="700061" cy="698895"/>
            <a:chOff x="2065866" y="2013358"/>
            <a:chExt cx="1515535" cy="1513009"/>
          </a:xfrm>
        </p:grpSpPr>
        <p:sp>
          <p:nvSpPr>
            <p:cNvPr id="10"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11" name="椭圆 10"/>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2</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14415" y="2479675"/>
            <a:ext cx="5463540" cy="2761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799"/>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2299"/>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799"/>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7"/>
          <p:cNvPicPr>
            <a:picLocks noChangeAspect="1"/>
          </p:cNvPicPr>
          <p:nvPr/>
        </p:nvPicPr>
        <p:blipFill>
          <a:blip r:embed="rId1"/>
          <a:stretch>
            <a:fillRect/>
          </a:stretch>
        </p:blipFill>
        <p:spPr>
          <a:xfrm>
            <a:off x="10894831" y="432700"/>
            <a:ext cx="1352512" cy="2029417"/>
          </a:xfrm>
          <a:prstGeom prst="rect">
            <a:avLst/>
          </a:prstGeom>
        </p:spPr>
      </p:pic>
      <p:pic>
        <p:nvPicPr>
          <p:cNvPr id="3" name="图片 2" descr="18"/>
          <p:cNvPicPr>
            <a:picLocks noChangeAspect="1"/>
          </p:cNvPicPr>
          <p:nvPr/>
        </p:nvPicPr>
        <p:blipFill>
          <a:blip r:embed="rId2"/>
          <a:stretch>
            <a:fillRect/>
          </a:stretch>
        </p:blipFill>
        <p:spPr>
          <a:xfrm>
            <a:off x="-9525" y="1797050"/>
            <a:ext cx="12225655" cy="3417570"/>
          </a:xfrm>
          <a:prstGeom prst="rect">
            <a:avLst/>
          </a:prstGeom>
        </p:spPr>
      </p:pic>
      <p:sp>
        <p:nvSpPr>
          <p:cNvPr id="4" name="文本框 3"/>
          <p:cNvSpPr txBox="1"/>
          <p:nvPr/>
        </p:nvSpPr>
        <p:spPr>
          <a:xfrm>
            <a:off x="4996951" y="1981463"/>
            <a:ext cx="177292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PART</a:t>
            </a:r>
            <a:r>
              <a:rPr kumimoji="1" lang="zh-CN" altLang="en-US" sz="36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 </a:t>
            </a:r>
            <a:r>
              <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03</a:t>
            </a:r>
            <a:endPar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endParaRPr>
          </a:p>
        </p:txBody>
      </p:sp>
      <p:sp>
        <p:nvSpPr>
          <p:cNvPr id="5" name="文本框 4"/>
          <p:cNvSpPr txBox="1"/>
          <p:nvPr/>
        </p:nvSpPr>
        <p:spPr>
          <a:xfrm>
            <a:off x="1268052" y="3345152"/>
            <a:ext cx="6900689" cy="922020"/>
          </a:xfrm>
          <a:prstGeom prst="rect">
            <a:avLst/>
          </a:prstGeom>
          <a:noFill/>
        </p:spPr>
        <p:txBody>
          <a:bodyPr wrap="square" rtlCol="0">
            <a:spAutoFit/>
          </a:bodyPr>
          <a:lstStyle/>
          <a:p>
            <a:pPr lvl="0" algn="ctr">
              <a:defRPr/>
            </a:pPr>
            <a:r>
              <a:rPr kumimoji="1" lang="zh-CN" altLang="en-US" sz="54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rPr>
              <a:t>疫情的最新动态</a:t>
            </a:r>
            <a:endParaRPr kumimoji="1" lang="zh-CN" altLang="en-US" sz="54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pic>
        <p:nvPicPr>
          <p:cNvPr id="8" name="图片 7" descr="16"/>
          <p:cNvPicPr>
            <a:picLocks noChangeAspect="1"/>
          </p:cNvPicPr>
          <p:nvPr/>
        </p:nvPicPr>
        <p:blipFill>
          <a:blip r:embed="rId3"/>
          <a:stretch>
            <a:fillRect/>
          </a:stretch>
        </p:blipFill>
        <p:spPr>
          <a:xfrm>
            <a:off x="3352440" y="4519609"/>
            <a:ext cx="2356485" cy="2179238"/>
          </a:xfrm>
          <a:prstGeom prst="rect">
            <a:avLst/>
          </a:prstGeom>
        </p:spPr>
      </p:pic>
      <p:pic>
        <p:nvPicPr>
          <p:cNvPr id="10" name="PA-10226" descr="图片包含 游戏机, 标志&#10;&#10;描述已自动生成"/>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t="10506" b="22546"/>
          <a:stretch>
            <a:fillRect/>
          </a:stretch>
        </p:blipFill>
        <p:spPr>
          <a:xfrm>
            <a:off x="8422441" y="4502183"/>
            <a:ext cx="3354664" cy="2245891"/>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par>
                          <p:cTn id="15" fill="hold">
                            <p:stCondLst>
                              <p:cond delay="1500"/>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疫情的最新动态</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pic>
        <p:nvPicPr>
          <p:cNvPr id="16" name="图片 15"/>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b="16565"/>
          <a:stretch>
            <a:fillRect/>
          </a:stretch>
        </p:blipFill>
        <p:spPr>
          <a:xfrm>
            <a:off x="8394951" y="2709965"/>
            <a:ext cx="3115442" cy="2189211"/>
          </a:xfrm>
          <a:prstGeom prst="rect">
            <a:avLst/>
          </a:prstGeom>
        </p:spPr>
      </p:pic>
      <p:graphicFrame>
        <p:nvGraphicFramePr>
          <p:cNvPr id="4" name="表格 3"/>
          <p:cNvGraphicFramePr/>
          <p:nvPr>
            <p:custDataLst>
              <p:tags r:id="rId3"/>
            </p:custDataLst>
          </p:nvPr>
        </p:nvGraphicFramePr>
        <p:xfrm>
          <a:off x="1150620" y="1858010"/>
          <a:ext cx="6484620" cy="3893820"/>
        </p:xfrm>
        <a:graphic>
          <a:graphicData uri="http://schemas.openxmlformats.org/drawingml/2006/table">
            <a:tbl>
              <a:tblPr firstRow="1" bandRow="1">
                <a:tableStyleId>{5C22544A-7EE6-4342-B048-85BDC9FD1C3A}</a:tableStyleId>
              </a:tblPr>
              <a:tblGrid>
                <a:gridCol w="1621155"/>
                <a:gridCol w="1621155"/>
                <a:gridCol w="1621155"/>
                <a:gridCol w="1621155"/>
              </a:tblGrid>
              <a:tr h="568325">
                <a:tc gridSpan="4">
                  <a:txBody>
                    <a:bodyPr/>
                    <a:p>
                      <a:pPr>
                        <a:buNone/>
                      </a:pPr>
                      <a:r>
                        <a:rPr lang="zh-CN" altLang="en-US" sz="2800" dirty="0">
                          <a:solidFill>
                            <a:schemeClr val="tx1"/>
                          </a:solidFill>
                          <a:latin typeface="杨任东竹石体-Semibold" panose="02000000000000000000" charset="-122"/>
                          <a:ea typeface="杨任东竹石体-Semibold" panose="02000000000000000000" charset="-122"/>
                          <a:cs typeface="华康少女" panose="040F0509000000000000" pitchFamily="81" charset="-122"/>
                          <a:sym typeface="+mn-ea"/>
                        </a:rPr>
                        <a:t>全国疫情</a:t>
                      </a:r>
                      <a:r>
                        <a:rPr lang="zh-CN" altLang="en-US" sz="1800"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    </a:t>
                      </a:r>
                      <a:r>
                        <a:rPr lang="zh-CN" altLang="en-US"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更新时间</a:t>
                      </a:r>
                      <a:r>
                        <a:rPr lang="en-US" altLang="zh-CN"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2020/05/17 08</a:t>
                      </a:r>
                      <a:r>
                        <a:rPr lang="zh-CN" altLang="en-US"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a:t>
                      </a:r>
                      <a:r>
                        <a:rPr lang="en-US" altLang="zh-CN"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26</a:t>
                      </a:r>
                      <a:endParaRPr lang="en-US" altLang="zh-CN"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endParaRPr>
                    </a:p>
                  </a:txBody>
                  <a:tcPr/>
                </a:tc>
                <a:tc hMerge="1">
                  <a:tcPr/>
                </a:tc>
                <a:tc hMerge="1">
                  <a:tcPr/>
                </a:tc>
                <a:tc hMerge="1">
                  <a:tcPr/>
                </a:tc>
              </a:tr>
              <a:tr h="553720">
                <a:tc>
                  <a:txBody>
                    <a:bodyPr/>
                    <a:p>
                      <a:pPr algn="ctr">
                        <a:lnSpc>
                          <a:spcPct val="150000"/>
                        </a:lnSpc>
                        <a:buNone/>
                      </a:pPr>
                      <a:r>
                        <a:rPr lang="en-US" altLang="zh-CN" b="1">
                          <a:solidFill>
                            <a:srgbClr val="FF0000"/>
                          </a:solidFill>
                        </a:rPr>
                        <a:t>84458</a:t>
                      </a:r>
                      <a:endParaRPr lang="en-US" altLang="zh-CN" b="1">
                        <a:solidFill>
                          <a:srgbClr val="FF0000"/>
                        </a:solidFill>
                      </a:endParaRPr>
                    </a:p>
                  </a:txBody>
                  <a:tcPr/>
                </a:tc>
                <a:tc>
                  <a:txBody>
                    <a:bodyPr/>
                    <a:p>
                      <a:pPr algn="ctr">
                        <a:lnSpc>
                          <a:spcPct val="150000"/>
                        </a:lnSpc>
                        <a:buNone/>
                      </a:pPr>
                      <a:r>
                        <a:rPr lang="en-US" altLang="zh-CN" b="1">
                          <a:solidFill>
                            <a:srgbClr val="00B050"/>
                          </a:solidFill>
                        </a:rPr>
                        <a:t>215</a:t>
                      </a:r>
                      <a:endParaRPr lang="en-US" altLang="zh-CN" b="1">
                        <a:solidFill>
                          <a:srgbClr val="00B050"/>
                        </a:solidFill>
                      </a:endParaRPr>
                    </a:p>
                  </a:txBody>
                  <a:tcPr/>
                </a:tc>
                <a:tc>
                  <a:txBody>
                    <a:bodyPr/>
                    <a:p>
                      <a:pPr algn="ctr">
                        <a:lnSpc>
                          <a:spcPct val="150000"/>
                        </a:lnSpc>
                        <a:buNone/>
                      </a:pPr>
                      <a:r>
                        <a:rPr lang="en-US" altLang="zh-CN" b="1">
                          <a:solidFill>
                            <a:srgbClr val="FF0000"/>
                          </a:solidFill>
                        </a:rPr>
                        <a:t>1692</a:t>
                      </a:r>
                      <a:endParaRPr lang="en-US" altLang="zh-CN" b="1">
                        <a:solidFill>
                          <a:srgbClr val="FF0000"/>
                        </a:solidFill>
                      </a:endParaRPr>
                    </a:p>
                  </a:txBody>
                  <a:tcPr/>
                </a:tc>
                <a:tc>
                  <a:txBody>
                    <a:bodyPr/>
                    <a:p>
                      <a:pPr algn="ctr">
                        <a:lnSpc>
                          <a:spcPct val="150000"/>
                        </a:lnSpc>
                        <a:buNone/>
                      </a:pPr>
                      <a:r>
                        <a:rPr lang="en-US" altLang="zh-CN" b="1">
                          <a:solidFill>
                            <a:srgbClr val="FFC000"/>
                          </a:solidFill>
                        </a:rPr>
                        <a:t>4</a:t>
                      </a:r>
                      <a:endParaRPr lang="en-US" altLang="zh-CN" b="1">
                        <a:solidFill>
                          <a:srgbClr val="FFC000"/>
                        </a:solidFill>
                      </a:endParaRPr>
                    </a:p>
                  </a:txBody>
                  <a:tcPr/>
                </a:tc>
              </a:tr>
              <a:tr h="554355">
                <a:tc>
                  <a:txBody>
                    <a:bodyPr/>
                    <a:p>
                      <a:pPr algn="ctr">
                        <a:lnSpc>
                          <a:spcPct val="150000"/>
                        </a:lnSpc>
                        <a:buNone/>
                      </a:pPr>
                      <a:r>
                        <a:rPr lang="zh-CN" altLang="en-US"/>
                        <a:t>累计确诊</a:t>
                      </a:r>
                      <a:endParaRPr lang="zh-CN" altLang="en-US"/>
                    </a:p>
                  </a:txBody>
                  <a:tcPr/>
                </a:tc>
                <a:tc>
                  <a:txBody>
                    <a:bodyPr/>
                    <a:p>
                      <a:pPr algn="ctr">
                        <a:lnSpc>
                          <a:spcPct val="150000"/>
                        </a:lnSpc>
                        <a:buNone/>
                      </a:pPr>
                      <a:r>
                        <a:rPr lang="zh-CN" altLang="en-US"/>
                        <a:t>现有确诊</a:t>
                      </a:r>
                      <a:endParaRPr lang="zh-CN" altLang="en-US"/>
                    </a:p>
                  </a:txBody>
                  <a:tcPr/>
                </a:tc>
                <a:tc>
                  <a:txBody>
                    <a:bodyPr/>
                    <a:p>
                      <a:pPr algn="ctr">
                        <a:lnSpc>
                          <a:spcPct val="150000"/>
                        </a:lnSpc>
                        <a:buNone/>
                      </a:pPr>
                      <a:r>
                        <a:rPr lang="zh-CN" altLang="en-US"/>
                        <a:t>境外输入确诊</a:t>
                      </a:r>
                      <a:endParaRPr lang="zh-CN" altLang="en-US"/>
                    </a:p>
                  </a:txBody>
                  <a:tcPr/>
                </a:tc>
                <a:tc>
                  <a:txBody>
                    <a:bodyPr/>
                    <a:p>
                      <a:pPr algn="ctr">
                        <a:lnSpc>
                          <a:spcPct val="150000"/>
                        </a:lnSpc>
                        <a:buNone/>
                      </a:pPr>
                      <a:r>
                        <a:rPr lang="zh-CN" altLang="en-US"/>
                        <a:t>疑似病例</a:t>
                      </a:r>
                      <a:endParaRPr lang="zh-CN" altLang="en-US"/>
                    </a:p>
                  </a:txBody>
                  <a:tcPr/>
                </a:tc>
              </a:tr>
              <a:tr h="554355">
                <a:tc>
                  <a:txBody>
                    <a:bodyPr/>
                    <a:p>
                      <a:pPr algn="ctr">
                        <a:lnSpc>
                          <a:spcPct val="150000"/>
                        </a:lnSpc>
                        <a:buNone/>
                      </a:pPr>
                      <a:r>
                        <a:rPr lang="zh-CN" altLang="en-US"/>
                        <a:t>昨日</a:t>
                      </a:r>
                      <a:r>
                        <a:rPr lang="en-US" altLang="zh-CN"/>
                        <a:t>+7</a:t>
                      </a:r>
                      <a:endParaRPr lang="en-US" altLang="zh-CN"/>
                    </a:p>
                  </a:txBody>
                  <a:tcPr/>
                </a:tc>
                <a:tc>
                  <a:txBody>
                    <a:bodyPr/>
                    <a:p>
                      <a:pPr algn="ctr">
                        <a:lnSpc>
                          <a:spcPct val="150000"/>
                        </a:lnSpc>
                        <a:buNone/>
                      </a:pPr>
                      <a:r>
                        <a:rPr lang="zh-CN" altLang="en-US" sz="1800">
                          <a:sym typeface="+mn-ea"/>
                        </a:rPr>
                        <a:t>昨日</a:t>
                      </a:r>
                      <a:r>
                        <a:rPr lang="en-US" altLang="zh-CN" sz="1800">
                          <a:sym typeface="+mn-ea"/>
                        </a:rPr>
                        <a:t>-21</a:t>
                      </a:r>
                      <a:endParaRPr lang="en-US" altLang="zh-CN" sz="1800">
                        <a:sym typeface="+mn-ea"/>
                      </a:endParaRPr>
                    </a:p>
                  </a:txBody>
                  <a:tcPr/>
                </a:tc>
                <a:tc>
                  <a:txBody>
                    <a:bodyPr/>
                    <a:p>
                      <a:pPr algn="ctr">
                        <a:lnSpc>
                          <a:spcPct val="150000"/>
                        </a:lnSpc>
                        <a:buNone/>
                      </a:pPr>
                      <a:r>
                        <a:rPr lang="zh-CN" altLang="en-US" sz="1800">
                          <a:sym typeface="+mn-ea"/>
                        </a:rPr>
                        <a:t>昨日</a:t>
                      </a:r>
                      <a:r>
                        <a:rPr lang="en-US" altLang="zh-CN" sz="1800">
                          <a:sym typeface="+mn-ea"/>
                        </a:rPr>
                        <a:t>+1</a:t>
                      </a:r>
                      <a:endParaRPr lang="en-US" altLang="zh-CN" sz="1800">
                        <a:sym typeface="+mn-ea"/>
                      </a:endParaRPr>
                    </a:p>
                  </a:txBody>
                  <a:tcPr/>
                </a:tc>
                <a:tc>
                  <a:txBody>
                    <a:bodyPr/>
                    <a:p>
                      <a:pPr algn="ctr">
                        <a:lnSpc>
                          <a:spcPct val="150000"/>
                        </a:lnSpc>
                        <a:buNone/>
                      </a:pPr>
                      <a:r>
                        <a:rPr lang="zh-CN" altLang="en-US" sz="1800">
                          <a:sym typeface="+mn-ea"/>
                        </a:rPr>
                        <a:t>昨日</a:t>
                      </a:r>
                      <a:r>
                        <a:rPr lang="en-US" altLang="zh-CN" sz="1800">
                          <a:sym typeface="+mn-ea"/>
                        </a:rPr>
                        <a:t>+1</a:t>
                      </a:r>
                      <a:endParaRPr lang="en-US" altLang="zh-CN" sz="1800">
                        <a:sym typeface="+mn-ea"/>
                      </a:endParaRPr>
                    </a:p>
                  </a:txBody>
                  <a:tcPr/>
                </a:tc>
              </a:tr>
              <a:tr h="554355">
                <a:tc>
                  <a:txBody>
                    <a:bodyPr/>
                    <a:p>
                      <a:pPr algn="ctr">
                        <a:lnSpc>
                          <a:spcPct val="150000"/>
                        </a:lnSpc>
                        <a:buNone/>
                      </a:pPr>
                      <a:r>
                        <a:rPr lang="en-US" altLang="zh-CN" b="1">
                          <a:solidFill>
                            <a:srgbClr val="002060"/>
                          </a:solidFill>
                        </a:rPr>
                        <a:t>750</a:t>
                      </a:r>
                      <a:endParaRPr lang="en-US" altLang="zh-CN" b="1">
                        <a:solidFill>
                          <a:srgbClr val="002060"/>
                        </a:solidFill>
                      </a:endParaRPr>
                    </a:p>
                  </a:txBody>
                  <a:tcPr/>
                </a:tc>
                <a:tc>
                  <a:txBody>
                    <a:bodyPr/>
                    <a:p>
                      <a:pPr algn="ctr">
                        <a:lnSpc>
                          <a:spcPct val="150000"/>
                        </a:lnSpc>
                        <a:buNone/>
                      </a:pPr>
                      <a:r>
                        <a:rPr lang="en-US" altLang="zh-CN" sz="1800" b="1">
                          <a:sym typeface="+mn-ea"/>
                        </a:rPr>
                        <a:t>4644</a:t>
                      </a:r>
                      <a:endParaRPr lang="en-US" altLang="zh-CN" sz="1800" b="1">
                        <a:sym typeface="+mn-ea"/>
                      </a:endParaRPr>
                    </a:p>
                  </a:txBody>
                  <a:tcPr/>
                </a:tc>
                <a:tc>
                  <a:txBody>
                    <a:bodyPr/>
                    <a:p>
                      <a:pPr algn="ctr">
                        <a:lnSpc>
                          <a:spcPct val="150000"/>
                        </a:lnSpc>
                        <a:buNone/>
                      </a:pPr>
                      <a:r>
                        <a:rPr lang="en-US" altLang="zh-CN" sz="1800" b="1">
                          <a:solidFill>
                            <a:schemeClr val="accent1">
                              <a:lumMod val="75000"/>
                            </a:schemeClr>
                          </a:solidFill>
                          <a:sym typeface="+mn-ea"/>
                        </a:rPr>
                        <a:t>79599</a:t>
                      </a:r>
                      <a:endParaRPr lang="en-US" altLang="zh-CN" sz="1800" b="1">
                        <a:solidFill>
                          <a:schemeClr val="accent1">
                            <a:lumMod val="75000"/>
                          </a:schemeClr>
                        </a:solidFill>
                        <a:sym typeface="+mn-ea"/>
                      </a:endParaRPr>
                    </a:p>
                  </a:txBody>
                  <a:tcPr/>
                </a:tc>
                <a:tc>
                  <a:txBody>
                    <a:bodyPr/>
                    <a:p>
                      <a:pPr algn="ctr">
                        <a:lnSpc>
                          <a:spcPct val="150000"/>
                        </a:lnSpc>
                        <a:buNone/>
                      </a:pPr>
                      <a:endParaRPr lang="en-US" altLang="zh-CN" sz="1800">
                        <a:sym typeface="+mn-ea"/>
                      </a:endParaRPr>
                    </a:p>
                  </a:txBody>
                  <a:tcPr/>
                </a:tc>
              </a:tr>
              <a:tr h="554355">
                <a:tc>
                  <a:txBody>
                    <a:bodyPr/>
                    <a:p>
                      <a:pPr algn="ctr">
                        <a:lnSpc>
                          <a:spcPct val="150000"/>
                        </a:lnSpc>
                        <a:buNone/>
                      </a:pPr>
                      <a:r>
                        <a:rPr lang="zh-CN" altLang="en-US"/>
                        <a:t>无症状感染者</a:t>
                      </a:r>
                      <a:endParaRPr lang="zh-CN" altLang="en-US"/>
                    </a:p>
                  </a:txBody>
                  <a:tcPr/>
                </a:tc>
                <a:tc>
                  <a:txBody>
                    <a:bodyPr/>
                    <a:p>
                      <a:pPr algn="ctr">
                        <a:lnSpc>
                          <a:spcPct val="150000"/>
                        </a:lnSpc>
                        <a:buNone/>
                      </a:pPr>
                      <a:r>
                        <a:rPr lang="zh-CN" altLang="en-US" sz="1800">
                          <a:sym typeface="+mn-ea"/>
                        </a:rPr>
                        <a:t>死亡人数</a:t>
                      </a:r>
                      <a:endParaRPr lang="zh-CN" altLang="en-US" sz="1800">
                        <a:sym typeface="+mn-ea"/>
                      </a:endParaRPr>
                    </a:p>
                  </a:txBody>
                  <a:tcPr/>
                </a:tc>
                <a:tc>
                  <a:txBody>
                    <a:bodyPr/>
                    <a:p>
                      <a:pPr algn="ctr">
                        <a:lnSpc>
                          <a:spcPct val="150000"/>
                        </a:lnSpc>
                        <a:buNone/>
                      </a:pPr>
                      <a:r>
                        <a:rPr lang="zh-CN" altLang="en-US" sz="1800">
                          <a:sym typeface="+mn-ea"/>
                        </a:rPr>
                        <a:t>治愈人数</a:t>
                      </a:r>
                      <a:endParaRPr lang="zh-CN" altLang="en-US" sz="1800">
                        <a:sym typeface="+mn-ea"/>
                      </a:endParaRPr>
                    </a:p>
                  </a:txBody>
                  <a:tcPr/>
                </a:tc>
                <a:tc>
                  <a:txBody>
                    <a:bodyPr/>
                    <a:p>
                      <a:pPr algn="ctr">
                        <a:lnSpc>
                          <a:spcPct val="150000"/>
                        </a:lnSpc>
                        <a:buNone/>
                      </a:pPr>
                      <a:endParaRPr lang="en-US" altLang="zh-CN" sz="1800">
                        <a:sym typeface="+mn-ea"/>
                      </a:endParaRPr>
                    </a:p>
                  </a:txBody>
                  <a:tcPr/>
                </a:tc>
              </a:tr>
              <a:tr h="554355">
                <a:tc>
                  <a:txBody>
                    <a:bodyPr/>
                    <a:p>
                      <a:pPr algn="ctr">
                        <a:lnSpc>
                          <a:spcPct val="150000"/>
                        </a:lnSpc>
                        <a:buNone/>
                      </a:pPr>
                      <a:r>
                        <a:rPr lang="zh-CN" altLang="en-US" sz="1800">
                          <a:sym typeface="+mn-ea"/>
                        </a:rPr>
                        <a:t>昨日</a:t>
                      </a:r>
                      <a:r>
                        <a:rPr lang="en-US" altLang="zh-CN" sz="1800">
                          <a:sym typeface="+mn-ea"/>
                        </a:rPr>
                        <a:t>+8</a:t>
                      </a:r>
                      <a:endParaRPr lang="en-US" altLang="zh-CN" sz="1800">
                        <a:sym typeface="+mn-ea"/>
                      </a:endParaRPr>
                    </a:p>
                  </a:txBody>
                  <a:tcPr/>
                </a:tc>
                <a:tc>
                  <a:txBody>
                    <a:bodyPr/>
                    <a:p>
                      <a:pPr algn="ctr">
                        <a:lnSpc>
                          <a:spcPct val="150000"/>
                        </a:lnSpc>
                        <a:buNone/>
                      </a:pPr>
                      <a:r>
                        <a:rPr lang="zh-CN" altLang="en-US" sz="1800">
                          <a:sym typeface="+mn-ea"/>
                        </a:rPr>
                        <a:t>昨日</a:t>
                      </a:r>
                      <a:r>
                        <a:rPr lang="en-US" altLang="zh-CN" sz="1800">
                          <a:sym typeface="+mn-ea"/>
                        </a:rPr>
                        <a:t>+0</a:t>
                      </a:r>
                      <a:endParaRPr lang="en-US" altLang="zh-CN" sz="1800">
                        <a:sym typeface="+mn-ea"/>
                      </a:endParaRPr>
                    </a:p>
                  </a:txBody>
                  <a:tcPr/>
                </a:tc>
                <a:tc>
                  <a:txBody>
                    <a:bodyPr/>
                    <a:p>
                      <a:pPr algn="ctr">
                        <a:lnSpc>
                          <a:spcPct val="150000"/>
                        </a:lnSpc>
                        <a:buNone/>
                      </a:pPr>
                      <a:r>
                        <a:rPr lang="zh-CN" altLang="en-US" sz="1800">
                          <a:sym typeface="+mn-ea"/>
                        </a:rPr>
                        <a:t>昨日</a:t>
                      </a:r>
                      <a:r>
                        <a:rPr lang="en-US" altLang="zh-CN" sz="1800">
                          <a:sym typeface="+mn-ea"/>
                        </a:rPr>
                        <a:t>+28</a:t>
                      </a:r>
                      <a:endParaRPr lang="en-US" altLang="zh-CN" sz="1800">
                        <a:sym typeface="+mn-ea"/>
                      </a:endParaRPr>
                    </a:p>
                  </a:txBody>
                  <a:tcPr/>
                </a:tc>
                <a:tc>
                  <a:txBody>
                    <a:bodyPr/>
                    <a:p>
                      <a:pPr algn="ctr">
                        <a:lnSpc>
                          <a:spcPct val="150000"/>
                        </a:lnSpc>
                        <a:buNone/>
                      </a:pPr>
                      <a:endParaRPr lang="en-US" altLang="zh-CN" sz="1800">
                        <a:sym typeface="+mn-ea"/>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疫情的最新动态</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graphicFrame>
        <p:nvGraphicFramePr>
          <p:cNvPr id="4" name="表格 3"/>
          <p:cNvGraphicFramePr/>
          <p:nvPr>
            <p:custDataLst>
              <p:tags r:id="rId1"/>
            </p:custDataLst>
          </p:nvPr>
        </p:nvGraphicFramePr>
        <p:xfrm>
          <a:off x="764540" y="974725"/>
          <a:ext cx="6484620" cy="3879215"/>
        </p:xfrm>
        <a:graphic>
          <a:graphicData uri="http://schemas.openxmlformats.org/drawingml/2006/table">
            <a:tbl>
              <a:tblPr firstRow="1" bandRow="1">
                <a:tableStyleId>{5C22544A-7EE6-4342-B048-85BDC9FD1C3A}</a:tableStyleId>
              </a:tblPr>
              <a:tblGrid>
                <a:gridCol w="1621155"/>
                <a:gridCol w="1621155"/>
                <a:gridCol w="1621155"/>
                <a:gridCol w="1621155"/>
              </a:tblGrid>
              <a:tr h="553720">
                <a:tc gridSpan="4">
                  <a:txBody>
                    <a:bodyPr/>
                    <a:p>
                      <a:pPr>
                        <a:buNone/>
                      </a:pPr>
                      <a:r>
                        <a:rPr lang="zh-CN" altLang="en-US" sz="2800" dirty="0">
                          <a:solidFill>
                            <a:schemeClr val="tx1"/>
                          </a:solidFill>
                          <a:latin typeface="杨任东竹石体-Semibold" panose="02000000000000000000" charset="-122"/>
                          <a:ea typeface="杨任东竹石体-Semibold" panose="02000000000000000000" charset="-122"/>
                          <a:cs typeface="华康少女" panose="040F0509000000000000" pitchFamily="81" charset="-122"/>
                          <a:sym typeface="+mn-ea"/>
                        </a:rPr>
                        <a:t>海外疫情</a:t>
                      </a:r>
                      <a:r>
                        <a:rPr lang="zh-CN" altLang="en-US" sz="1800"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    </a:t>
                      </a:r>
                      <a:r>
                        <a:rPr lang="zh-CN" altLang="en-US"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更新时间</a:t>
                      </a:r>
                      <a:r>
                        <a:rPr lang="en-US" altLang="zh-CN"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2020/05/17 08</a:t>
                      </a:r>
                      <a:r>
                        <a:rPr lang="zh-CN" altLang="en-US"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a:t>
                      </a:r>
                      <a:r>
                        <a:rPr lang="en-US" altLang="zh-CN"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rPr>
                        <a:t>26</a:t>
                      </a:r>
                      <a:endParaRPr lang="en-US" altLang="zh-CN" sz="1800" dirty="0">
                        <a:solidFill>
                          <a:schemeClr val="bg1"/>
                        </a:solidFill>
                        <a:latin typeface="杨任东竹石体-Semibold" panose="02000000000000000000" charset="-122"/>
                        <a:ea typeface="杨任东竹石体-Semibold" panose="02000000000000000000" charset="-122"/>
                        <a:cs typeface="华康少女" panose="040F0509000000000000" pitchFamily="81" charset="-122"/>
                        <a:sym typeface="+mn-ea"/>
                      </a:endParaRPr>
                    </a:p>
                  </a:txBody>
                  <a:tcPr/>
                </a:tc>
                <a:tc hMerge="1">
                  <a:tcPr/>
                </a:tc>
                <a:tc hMerge="1">
                  <a:tcPr/>
                </a:tc>
                <a:tc hMerge="1">
                  <a:tcPr/>
                </a:tc>
              </a:tr>
              <a:tr h="553720">
                <a:tc>
                  <a:txBody>
                    <a:bodyPr/>
                    <a:p>
                      <a:pPr algn="ctr">
                        <a:lnSpc>
                          <a:spcPct val="150000"/>
                        </a:lnSpc>
                        <a:buNone/>
                      </a:pPr>
                      <a:r>
                        <a:rPr lang="en-US" altLang="zh-CN" b="1">
                          <a:solidFill>
                            <a:srgbClr val="FF0000"/>
                          </a:solidFill>
                        </a:rPr>
                        <a:t>4261923</a:t>
                      </a:r>
                      <a:endParaRPr lang="en-US" altLang="zh-CN" b="1">
                        <a:solidFill>
                          <a:srgbClr val="FF0000"/>
                        </a:solidFill>
                      </a:endParaRPr>
                    </a:p>
                  </a:txBody>
                  <a:tcPr/>
                </a:tc>
                <a:tc>
                  <a:txBody>
                    <a:bodyPr/>
                    <a:p>
                      <a:pPr algn="ctr">
                        <a:lnSpc>
                          <a:spcPct val="150000"/>
                        </a:lnSpc>
                        <a:buNone/>
                      </a:pPr>
                      <a:r>
                        <a:rPr lang="en-US" altLang="zh-CN" b="1">
                          <a:solidFill>
                            <a:srgbClr val="00B050"/>
                          </a:solidFill>
                        </a:rPr>
                        <a:t>2443012</a:t>
                      </a:r>
                      <a:endParaRPr lang="en-US" altLang="zh-CN" b="1">
                        <a:solidFill>
                          <a:srgbClr val="00B050"/>
                        </a:solidFill>
                      </a:endParaRPr>
                    </a:p>
                  </a:txBody>
                  <a:tcPr/>
                </a:tc>
                <a:tc>
                  <a:txBody>
                    <a:bodyPr/>
                    <a:p>
                      <a:pPr algn="ctr">
                        <a:lnSpc>
                          <a:spcPct val="150000"/>
                        </a:lnSpc>
                        <a:buNone/>
                      </a:pPr>
                      <a:r>
                        <a:rPr lang="en-US" altLang="zh-CN" sz="1800" b="1">
                          <a:sym typeface="+mn-ea"/>
                        </a:rPr>
                        <a:t>288470</a:t>
                      </a:r>
                      <a:endParaRPr lang="en-US" altLang="zh-CN" sz="1800" b="1">
                        <a:sym typeface="+mn-ea"/>
                      </a:endParaRPr>
                    </a:p>
                  </a:txBody>
                  <a:tcPr/>
                </a:tc>
                <a:tc>
                  <a:txBody>
                    <a:bodyPr/>
                    <a:p>
                      <a:pPr algn="ctr">
                        <a:lnSpc>
                          <a:spcPct val="150000"/>
                        </a:lnSpc>
                        <a:buNone/>
                      </a:pPr>
                      <a:r>
                        <a:rPr lang="en-US" altLang="zh-CN" sz="1800" b="1">
                          <a:solidFill>
                            <a:schemeClr val="accent1">
                              <a:lumMod val="75000"/>
                            </a:schemeClr>
                          </a:solidFill>
                          <a:sym typeface="+mn-ea"/>
                        </a:rPr>
                        <a:t>1530441</a:t>
                      </a:r>
                      <a:endParaRPr lang="en-US" altLang="zh-CN" sz="1800" b="1">
                        <a:solidFill>
                          <a:schemeClr val="accent1">
                            <a:lumMod val="75000"/>
                          </a:schemeClr>
                        </a:solidFill>
                        <a:sym typeface="+mn-ea"/>
                      </a:endParaRPr>
                    </a:p>
                  </a:txBody>
                  <a:tcPr/>
                </a:tc>
              </a:tr>
              <a:tr h="554355">
                <a:tc>
                  <a:txBody>
                    <a:bodyPr/>
                    <a:p>
                      <a:pPr algn="ctr">
                        <a:lnSpc>
                          <a:spcPct val="150000"/>
                        </a:lnSpc>
                        <a:buNone/>
                      </a:pPr>
                      <a:r>
                        <a:rPr lang="zh-CN" altLang="en-US"/>
                        <a:t>累计确诊</a:t>
                      </a:r>
                      <a:endParaRPr lang="zh-CN" altLang="en-US"/>
                    </a:p>
                  </a:txBody>
                  <a:tcPr/>
                </a:tc>
                <a:tc>
                  <a:txBody>
                    <a:bodyPr/>
                    <a:p>
                      <a:pPr algn="ctr">
                        <a:lnSpc>
                          <a:spcPct val="150000"/>
                        </a:lnSpc>
                        <a:buNone/>
                      </a:pPr>
                      <a:r>
                        <a:rPr lang="zh-CN" altLang="en-US"/>
                        <a:t>现有确诊</a:t>
                      </a:r>
                      <a:endParaRPr lang="zh-CN" altLang="en-US"/>
                    </a:p>
                  </a:txBody>
                  <a:tcPr/>
                </a:tc>
                <a:tc>
                  <a:txBody>
                    <a:bodyPr/>
                    <a:p>
                      <a:pPr algn="ctr">
                        <a:lnSpc>
                          <a:spcPct val="150000"/>
                        </a:lnSpc>
                        <a:buNone/>
                      </a:pPr>
                      <a:r>
                        <a:rPr lang="zh-CN" altLang="en-US" sz="1800">
                          <a:sym typeface="+mn-ea"/>
                        </a:rPr>
                        <a:t>死亡人数</a:t>
                      </a:r>
                      <a:endParaRPr lang="zh-CN" altLang="en-US" sz="1800">
                        <a:sym typeface="+mn-ea"/>
                      </a:endParaRPr>
                    </a:p>
                  </a:txBody>
                  <a:tcPr/>
                </a:tc>
                <a:tc>
                  <a:txBody>
                    <a:bodyPr/>
                    <a:p>
                      <a:pPr algn="ctr">
                        <a:lnSpc>
                          <a:spcPct val="150000"/>
                        </a:lnSpc>
                        <a:buNone/>
                      </a:pPr>
                      <a:r>
                        <a:rPr lang="zh-CN" altLang="en-US" sz="1800">
                          <a:sym typeface="+mn-ea"/>
                        </a:rPr>
                        <a:t>治愈人数</a:t>
                      </a:r>
                      <a:endParaRPr lang="zh-CN" altLang="en-US" sz="1800">
                        <a:sym typeface="+mn-ea"/>
                      </a:endParaRPr>
                    </a:p>
                  </a:txBody>
                  <a:tcPr/>
                </a:tc>
              </a:tr>
              <a:tr h="554355">
                <a:tc>
                  <a:txBody>
                    <a:bodyPr/>
                    <a:p>
                      <a:pPr algn="ctr">
                        <a:lnSpc>
                          <a:spcPct val="150000"/>
                        </a:lnSpc>
                        <a:buNone/>
                      </a:pPr>
                      <a:r>
                        <a:rPr lang="zh-CN" altLang="en-US"/>
                        <a:t>昨日</a:t>
                      </a:r>
                      <a:r>
                        <a:rPr lang="en-US" altLang="zh-CN"/>
                        <a:t>+86830</a:t>
                      </a:r>
                      <a:endParaRPr lang="en-US" altLang="zh-CN"/>
                    </a:p>
                  </a:txBody>
                  <a:tcPr/>
                </a:tc>
                <a:tc>
                  <a:txBody>
                    <a:bodyPr/>
                    <a:p>
                      <a:pPr algn="ctr">
                        <a:lnSpc>
                          <a:spcPct val="150000"/>
                        </a:lnSpc>
                        <a:buNone/>
                      </a:pPr>
                      <a:r>
                        <a:rPr lang="zh-CN" altLang="en-US" sz="1800">
                          <a:sym typeface="+mn-ea"/>
                        </a:rPr>
                        <a:t>昨日</a:t>
                      </a:r>
                      <a:r>
                        <a:rPr lang="en-US" altLang="zh-CN" sz="1800">
                          <a:sym typeface="+mn-ea"/>
                        </a:rPr>
                        <a:t>+21813</a:t>
                      </a:r>
                      <a:endParaRPr lang="en-US" altLang="zh-CN" sz="1800">
                        <a:sym typeface="+mn-ea"/>
                      </a:endParaRPr>
                    </a:p>
                  </a:txBody>
                  <a:tcPr/>
                </a:tc>
                <a:tc>
                  <a:txBody>
                    <a:bodyPr/>
                    <a:p>
                      <a:pPr algn="ctr">
                        <a:lnSpc>
                          <a:spcPct val="150000"/>
                        </a:lnSpc>
                        <a:buNone/>
                      </a:pPr>
                      <a:r>
                        <a:rPr lang="zh-CN" altLang="en-US" sz="1800">
                          <a:sym typeface="+mn-ea"/>
                        </a:rPr>
                        <a:t>昨日</a:t>
                      </a:r>
                      <a:r>
                        <a:rPr lang="en-US" altLang="zh-CN" sz="1800">
                          <a:sym typeface="+mn-ea"/>
                        </a:rPr>
                        <a:t>+5324</a:t>
                      </a:r>
                      <a:endParaRPr lang="en-US" altLang="zh-CN" sz="1800">
                        <a:sym typeface="+mn-ea"/>
                      </a:endParaRPr>
                    </a:p>
                  </a:txBody>
                  <a:tcPr/>
                </a:tc>
                <a:tc>
                  <a:txBody>
                    <a:bodyPr/>
                    <a:p>
                      <a:pPr algn="ctr">
                        <a:lnSpc>
                          <a:spcPct val="150000"/>
                        </a:lnSpc>
                        <a:buNone/>
                      </a:pPr>
                      <a:r>
                        <a:rPr lang="zh-CN" altLang="en-US" sz="1800">
                          <a:sym typeface="+mn-ea"/>
                        </a:rPr>
                        <a:t>昨日</a:t>
                      </a:r>
                      <a:r>
                        <a:rPr lang="en-US" altLang="zh-CN" sz="1800">
                          <a:sym typeface="+mn-ea"/>
                        </a:rPr>
                        <a:t>+59693</a:t>
                      </a:r>
                      <a:endParaRPr lang="en-US" altLang="zh-CN" sz="1800">
                        <a:sym typeface="+mn-ea"/>
                      </a:endParaRPr>
                    </a:p>
                  </a:txBody>
                  <a:tcPr/>
                </a:tc>
              </a:tr>
            </a:tbl>
          </a:graphicData>
        </a:graphic>
      </p:graphicFrame>
      <p:pic>
        <p:nvPicPr>
          <p:cNvPr id="7" name="图片 6"/>
          <p:cNvPicPr>
            <a:picLocks noChangeAspect="1"/>
          </p:cNvPicPr>
          <p:nvPr/>
        </p:nvPicPr>
        <p:blipFill>
          <a:blip r:embed="rId2"/>
          <a:stretch>
            <a:fillRect/>
          </a:stretch>
        </p:blipFill>
        <p:spPr>
          <a:xfrm>
            <a:off x="764540" y="3190875"/>
            <a:ext cx="6485255" cy="3585845"/>
          </a:xfrm>
          <a:prstGeom prst="rect">
            <a:avLst/>
          </a:prstGeom>
        </p:spPr>
      </p:pic>
      <p:pic>
        <p:nvPicPr>
          <p:cNvPr id="8" name="图片 7"/>
          <p:cNvPicPr>
            <a:picLocks noChangeAspect="1"/>
          </p:cNvPicPr>
          <p:nvPr/>
        </p:nvPicPr>
        <p:blipFill>
          <a:blip r:embed="rId3"/>
          <a:stretch>
            <a:fillRect/>
          </a:stretch>
        </p:blipFill>
        <p:spPr>
          <a:xfrm>
            <a:off x="7769225" y="2044065"/>
            <a:ext cx="3822700" cy="3390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疫情的最新动态</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sp>
        <p:nvSpPr>
          <p:cNvPr id="27" name="矩形 26"/>
          <p:cNvSpPr/>
          <p:nvPr/>
        </p:nvSpPr>
        <p:spPr>
          <a:xfrm>
            <a:off x="1170734" y="1914664"/>
            <a:ext cx="4830445" cy="521970"/>
          </a:xfrm>
          <a:prstGeom prst="rect">
            <a:avLst/>
          </a:prstGeom>
        </p:spPr>
        <p:txBody>
          <a:bodyPr wrap="none">
            <a:spAutoFit/>
          </a:bodyPr>
          <a:p>
            <a:pPr algn="ct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吸烟可以预防新型冠状病毒。</a:t>
            </a:r>
            <a:endPar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5" name="矩形 4"/>
          <p:cNvSpPr/>
          <p:nvPr/>
        </p:nvSpPr>
        <p:spPr>
          <a:xfrm>
            <a:off x="1171051" y="2902089"/>
            <a:ext cx="6617970" cy="521970"/>
          </a:xfrm>
          <a:prstGeom prst="rect">
            <a:avLst/>
          </a:prstGeom>
        </p:spPr>
        <p:txBody>
          <a:bodyPr wrap="none">
            <a:spAutoFit/>
          </a:bodyPr>
          <a:p>
            <a:pPr algn="ct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喝板蓝根和熏醋可以预防新型冠状病毒。</a:t>
            </a:r>
            <a:endPar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7" name="矩形 6"/>
          <p:cNvSpPr/>
          <p:nvPr/>
        </p:nvSpPr>
        <p:spPr>
          <a:xfrm>
            <a:off x="1171051" y="3889514"/>
            <a:ext cx="4472940" cy="521970"/>
          </a:xfrm>
          <a:prstGeom prst="rect">
            <a:avLst/>
          </a:prstGeom>
        </p:spPr>
        <p:txBody>
          <a:bodyPr wrap="none">
            <a:spAutoFit/>
          </a:bodyPr>
          <a:p>
            <a:pPr algn="ct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带多层口罩才能防住病毒。</a:t>
            </a:r>
            <a:endPar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9" name="矩形 8"/>
          <p:cNvSpPr/>
          <p:nvPr/>
        </p:nvSpPr>
        <p:spPr>
          <a:xfrm>
            <a:off x="1170734" y="4875669"/>
            <a:ext cx="4830445" cy="521970"/>
          </a:xfrm>
          <a:prstGeom prst="rect">
            <a:avLst/>
          </a:prstGeom>
        </p:spPr>
        <p:txBody>
          <a:bodyPr wrap="none">
            <a:spAutoFit/>
          </a:bodyPr>
          <a:p>
            <a:pPr algn="ct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饮用高度酒能抵抗冠状病毒。</a:t>
            </a:r>
            <a:endPar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10" name="矩形 9"/>
          <p:cNvSpPr/>
          <p:nvPr/>
        </p:nvSpPr>
        <p:spPr>
          <a:xfrm>
            <a:off x="1171051" y="5876429"/>
            <a:ext cx="4472940" cy="521970"/>
          </a:xfrm>
          <a:prstGeom prst="rect">
            <a:avLst/>
          </a:prstGeom>
        </p:spPr>
        <p:txBody>
          <a:bodyPr wrap="none">
            <a:spAutoFit/>
          </a:bodyPr>
          <a:p>
            <a:pPr algn="ct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盐水漱口能预防冠状病毒。</a:t>
            </a:r>
            <a:endPar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13" name="文本框 12"/>
          <p:cNvSpPr txBox="1"/>
          <p:nvPr/>
        </p:nvSpPr>
        <p:spPr>
          <a:xfrm>
            <a:off x="1170940" y="1106170"/>
            <a:ext cx="7178675" cy="645160"/>
          </a:xfrm>
          <a:prstGeom prst="rect">
            <a:avLst/>
          </a:prstGeom>
          <a:noFill/>
        </p:spPr>
        <p:txBody>
          <a:bodyPr wrap="square" rtlCol="0" anchor="t">
            <a:spAutoFit/>
          </a:bodyPr>
          <a:p>
            <a:r>
              <a:rPr lang="zh-CN" altLang="en-US" sz="3600" b="1" dirty="0">
                <a:solidFill>
                  <a:schemeClr val="accent2"/>
                </a:solidFill>
                <a:latin typeface="杨任东竹石体-Semibold" panose="02000000000000000000" charset="-122"/>
                <a:ea typeface="杨任东竹石体-Semibold" panose="02000000000000000000" charset="-122"/>
                <a:cs typeface="华康少女" panose="040F0509000000000000" pitchFamily="81" charset="-122"/>
              </a:rPr>
              <a:t>有哪些关于新型冠状病毒的谣言？</a:t>
            </a:r>
            <a:endParaRPr lang="zh-CN" altLang="en-US" sz="3600" b="1" dirty="0">
              <a:solidFill>
                <a:schemeClr val="accent2"/>
              </a:solidFill>
              <a:latin typeface="杨任东竹石体-Semibold" panose="02000000000000000000" charset="-122"/>
              <a:ea typeface="杨任东竹石体-Semibold" panose="02000000000000000000" charset="-122"/>
              <a:cs typeface="华康少女" panose="040F0509000000000000" pitchFamily="81"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8741" y="2048056"/>
            <a:ext cx="4066920" cy="36679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5"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7"/>
          <p:cNvPicPr>
            <a:picLocks noChangeAspect="1"/>
          </p:cNvPicPr>
          <p:nvPr/>
        </p:nvPicPr>
        <p:blipFill>
          <a:blip r:embed="rId1"/>
          <a:stretch>
            <a:fillRect/>
          </a:stretch>
        </p:blipFill>
        <p:spPr>
          <a:xfrm>
            <a:off x="10894831" y="432700"/>
            <a:ext cx="1352512" cy="2029417"/>
          </a:xfrm>
          <a:prstGeom prst="rect">
            <a:avLst/>
          </a:prstGeom>
        </p:spPr>
      </p:pic>
      <p:pic>
        <p:nvPicPr>
          <p:cNvPr id="3" name="图片 2" descr="18"/>
          <p:cNvPicPr>
            <a:picLocks noChangeAspect="1"/>
          </p:cNvPicPr>
          <p:nvPr/>
        </p:nvPicPr>
        <p:blipFill>
          <a:blip r:embed="rId2"/>
          <a:stretch>
            <a:fillRect/>
          </a:stretch>
        </p:blipFill>
        <p:spPr>
          <a:xfrm>
            <a:off x="-9525" y="1797050"/>
            <a:ext cx="12225655" cy="3417570"/>
          </a:xfrm>
          <a:prstGeom prst="rect">
            <a:avLst/>
          </a:prstGeom>
        </p:spPr>
      </p:pic>
      <p:sp>
        <p:nvSpPr>
          <p:cNvPr id="4" name="文本框 3"/>
          <p:cNvSpPr txBox="1"/>
          <p:nvPr/>
        </p:nvSpPr>
        <p:spPr>
          <a:xfrm>
            <a:off x="5225551" y="2205618"/>
            <a:ext cx="177292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PART</a:t>
            </a:r>
            <a:r>
              <a:rPr kumimoji="1" lang="zh-CN" altLang="en-US" sz="36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 </a:t>
            </a:r>
            <a:r>
              <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04</a:t>
            </a:r>
            <a:endPar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endParaRPr>
          </a:p>
        </p:txBody>
      </p:sp>
      <p:sp>
        <p:nvSpPr>
          <p:cNvPr id="5" name="文本框 4"/>
          <p:cNvSpPr txBox="1"/>
          <p:nvPr/>
        </p:nvSpPr>
        <p:spPr>
          <a:xfrm>
            <a:off x="318410" y="3519938"/>
            <a:ext cx="8424665" cy="829945"/>
          </a:xfrm>
          <a:prstGeom prst="rect">
            <a:avLst/>
          </a:prstGeom>
          <a:noFill/>
        </p:spPr>
        <p:txBody>
          <a:bodyPr wrap="square" rtlCol="0">
            <a:spAutoFit/>
          </a:bodyPr>
          <a:lstStyle/>
          <a:p>
            <a:pPr lvl="0" algn="ctr">
              <a:defRPr/>
            </a:pPr>
            <a:r>
              <a:rPr kumimoji="1" lang="zh-CN" altLang="en-US" sz="4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4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pic>
        <p:nvPicPr>
          <p:cNvPr id="8" name="图片 7" descr="16"/>
          <p:cNvPicPr>
            <a:picLocks noChangeAspect="1"/>
          </p:cNvPicPr>
          <p:nvPr/>
        </p:nvPicPr>
        <p:blipFill>
          <a:blip r:embed="rId3"/>
          <a:stretch>
            <a:fillRect/>
          </a:stretch>
        </p:blipFill>
        <p:spPr>
          <a:xfrm>
            <a:off x="3352440" y="4519609"/>
            <a:ext cx="2356485" cy="2179238"/>
          </a:xfrm>
          <a:prstGeom prst="rect">
            <a:avLst/>
          </a:prstGeom>
        </p:spPr>
      </p:pic>
      <p:pic>
        <p:nvPicPr>
          <p:cNvPr id="10" name="PA-10226" descr="图片包含 游戏机, 标志&#10;&#10;描述已自动生成"/>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t="10506" b="22546"/>
          <a:stretch>
            <a:fillRect/>
          </a:stretch>
        </p:blipFill>
        <p:spPr>
          <a:xfrm>
            <a:off x="8422441" y="4502183"/>
            <a:ext cx="3354664" cy="2245891"/>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par>
                          <p:cTn id="15" fill="hold">
                            <p:stCondLst>
                              <p:cond delay="1500"/>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grpSp>
        <p:nvGrpSpPr>
          <p:cNvPr id="6" name="Group 11"/>
          <p:cNvGrpSpPr>
            <a:grpSpLocks noChangeAspect="1"/>
          </p:cNvGrpSpPr>
          <p:nvPr/>
        </p:nvGrpSpPr>
        <p:grpSpPr bwMode="auto">
          <a:xfrm>
            <a:off x="4921653" y="4524008"/>
            <a:ext cx="406400" cy="558800"/>
            <a:chOff x="1787" y="2114"/>
            <a:chExt cx="277" cy="381"/>
          </a:xfrm>
          <a:solidFill>
            <a:srgbClr val="3E95A1"/>
          </a:solidFill>
        </p:grpSpPr>
        <p:sp>
          <p:nvSpPr>
            <p:cNvPr id="48" name="Freeform 12"/>
            <p:cNvSpPr>
              <a:spLocks noEditPoints="1"/>
            </p:cNvSpPr>
            <p:nvPr/>
          </p:nvSpPr>
          <p:spPr bwMode="auto">
            <a:xfrm>
              <a:off x="1787" y="2114"/>
              <a:ext cx="277" cy="381"/>
            </a:xfrm>
            <a:custGeom>
              <a:avLst/>
              <a:gdLst/>
              <a:ahLst/>
              <a:cxnLst>
                <a:cxn ang="0">
                  <a:pos x="55" y="19"/>
                </a:cxn>
                <a:cxn ang="0">
                  <a:pos x="55" y="17"/>
                </a:cxn>
                <a:cxn ang="0">
                  <a:pos x="51" y="12"/>
                </a:cxn>
                <a:cxn ang="0">
                  <a:pos x="45" y="12"/>
                </a:cxn>
                <a:cxn ang="0">
                  <a:pos x="46" y="9"/>
                </a:cxn>
                <a:cxn ang="0">
                  <a:pos x="37" y="0"/>
                </a:cxn>
                <a:cxn ang="0">
                  <a:pos x="29" y="9"/>
                </a:cxn>
                <a:cxn ang="0">
                  <a:pos x="30" y="12"/>
                </a:cxn>
                <a:cxn ang="0">
                  <a:pos x="21" y="12"/>
                </a:cxn>
                <a:cxn ang="0">
                  <a:pos x="17" y="17"/>
                </a:cxn>
                <a:cxn ang="0">
                  <a:pos x="17" y="19"/>
                </a:cxn>
                <a:cxn ang="0">
                  <a:pos x="7" y="19"/>
                </a:cxn>
                <a:cxn ang="0">
                  <a:pos x="0" y="26"/>
                </a:cxn>
                <a:cxn ang="0">
                  <a:pos x="0" y="96"/>
                </a:cxn>
                <a:cxn ang="0">
                  <a:pos x="7" y="102"/>
                </a:cxn>
                <a:cxn ang="0">
                  <a:pos x="66" y="102"/>
                </a:cxn>
                <a:cxn ang="0">
                  <a:pos x="73" y="96"/>
                </a:cxn>
                <a:cxn ang="0">
                  <a:pos x="73" y="26"/>
                </a:cxn>
                <a:cxn ang="0">
                  <a:pos x="66" y="19"/>
                </a:cxn>
                <a:cxn ang="0">
                  <a:pos x="55" y="19"/>
                </a:cxn>
                <a:cxn ang="0">
                  <a:pos x="32" y="9"/>
                </a:cxn>
                <a:cxn ang="0">
                  <a:pos x="37" y="3"/>
                </a:cxn>
                <a:cxn ang="0">
                  <a:pos x="42" y="9"/>
                </a:cxn>
                <a:cxn ang="0">
                  <a:pos x="41" y="12"/>
                </a:cxn>
                <a:cxn ang="0">
                  <a:pos x="34" y="12"/>
                </a:cxn>
                <a:cxn ang="0">
                  <a:pos x="32" y="9"/>
                </a:cxn>
                <a:cxn ang="0">
                  <a:pos x="66" y="92"/>
                </a:cxn>
                <a:cxn ang="0">
                  <a:pos x="62" y="95"/>
                </a:cxn>
                <a:cxn ang="0">
                  <a:pos x="10" y="95"/>
                </a:cxn>
                <a:cxn ang="0">
                  <a:pos x="7" y="92"/>
                </a:cxn>
                <a:cxn ang="0">
                  <a:pos x="7" y="30"/>
                </a:cxn>
                <a:cxn ang="0">
                  <a:pos x="10" y="26"/>
                </a:cxn>
                <a:cxn ang="0">
                  <a:pos x="17" y="26"/>
                </a:cxn>
                <a:cxn ang="0">
                  <a:pos x="21" y="30"/>
                </a:cxn>
                <a:cxn ang="0">
                  <a:pos x="52" y="30"/>
                </a:cxn>
                <a:cxn ang="0">
                  <a:pos x="55" y="26"/>
                </a:cxn>
                <a:cxn ang="0">
                  <a:pos x="62" y="26"/>
                </a:cxn>
                <a:cxn ang="0">
                  <a:pos x="66" y="30"/>
                </a:cxn>
                <a:cxn ang="0">
                  <a:pos x="66" y="92"/>
                </a:cxn>
                <a:cxn ang="0">
                  <a:pos x="66" y="92"/>
                </a:cxn>
                <a:cxn ang="0">
                  <a:pos x="66" y="92"/>
                </a:cxn>
              </a:cxnLst>
              <a:rect l="0" t="0" r="r" b="b"/>
              <a:pathLst>
                <a:path w="73" h="102">
                  <a:moveTo>
                    <a:pt x="55" y="19"/>
                  </a:moveTo>
                  <a:cubicBezTo>
                    <a:pt x="55" y="17"/>
                    <a:pt x="55" y="17"/>
                    <a:pt x="55" y="17"/>
                  </a:cubicBezTo>
                  <a:cubicBezTo>
                    <a:pt x="55" y="14"/>
                    <a:pt x="53" y="12"/>
                    <a:pt x="51" y="12"/>
                  </a:cubicBezTo>
                  <a:cubicBezTo>
                    <a:pt x="45" y="12"/>
                    <a:pt x="45" y="12"/>
                    <a:pt x="45" y="12"/>
                  </a:cubicBezTo>
                  <a:cubicBezTo>
                    <a:pt x="46" y="11"/>
                    <a:pt x="46" y="10"/>
                    <a:pt x="46" y="9"/>
                  </a:cubicBezTo>
                  <a:cubicBezTo>
                    <a:pt x="46" y="4"/>
                    <a:pt x="42" y="0"/>
                    <a:pt x="37" y="0"/>
                  </a:cubicBezTo>
                  <a:cubicBezTo>
                    <a:pt x="33" y="0"/>
                    <a:pt x="29" y="4"/>
                    <a:pt x="29" y="9"/>
                  </a:cubicBezTo>
                  <a:cubicBezTo>
                    <a:pt x="29" y="10"/>
                    <a:pt x="29" y="11"/>
                    <a:pt x="30" y="12"/>
                  </a:cubicBezTo>
                  <a:cubicBezTo>
                    <a:pt x="21" y="12"/>
                    <a:pt x="21" y="12"/>
                    <a:pt x="21" y="12"/>
                  </a:cubicBezTo>
                  <a:cubicBezTo>
                    <a:pt x="19" y="12"/>
                    <a:pt x="17" y="14"/>
                    <a:pt x="17" y="17"/>
                  </a:cubicBezTo>
                  <a:cubicBezTo>
                    <a:pt x="17" y="19"/>
                    <a:pt x="17" y="19"/>
                    <a:pt x="17" y="19"/>
                  </a:cubicBezTo>
                  <a:cubicBezTo>
                    <a:pt x="7" y="19"/>
                    <a:pt x="7" y="19"/>
                    <a:pt x="7" y="19"/>
                  </a:cubicBezTo>
                  <a:cubicBezTo>
                    <a:pt x="3" y="19"/>
                    <a:pt x="0" y="22"/>
                    <a:pt x="0" y="26"/>
                  </a:cubicBezTo>
                  <a:cubicBezTo>
                    <a:pt x="0" y="96"/>
                    <a:pt x="0" y="96"/>
                    <a:pt x="0" y="96"/>
                  </a:cubicBezTo>
                  <a:cubicBezTo>
                    <a:pt x="0" y="99"/>
                    <a:pt x="3" y="102"/>
                    <a:pt x="7" y="102"/>
                  </a:cubicBezTo>
                  <a:cubicBezTo>
                    <a:pt x="66" y="102"/>
                    <a:pt x="66" y="102"/>
                    <a:pt x="66" y="102"/>
                  </a:cubicBezTo>
                  <a:cubicBezTo>
                    <a:pt x="70" y="102"/>
                    <a:pt x="73" y="99"/>
                    <a:pt x="73" y="96"/>
                  </a:cubicBezTo>
                  <a:cubicBezTo>
                    <a:pt x="73" y="26"/>
                    <a:pt x="73" y="26"/>
                    <a:pt x="73" y="26"/>
                  </a:cubicBezTo>
                  <a:cubicBezTo>
                    <a:pt x="73" y="22"/>
                    <a:pt x="70" y="19"/>
                    <a:pt x="66" y="19"/>
                  </a:cubicBezTo>
                  <a:lnTo>
                    <a:pt x="55" y="19"/>
                  </a:lnTo>
                  <a:close/>
                  <a:moveTo>
                    <a:pt x="32" y="9"/>
                  </a:moveTo>
                  <a:cubicBezTo>
                    <a:pt x="32" y="6"/>
                    <a:pt x="35" y="3"/>
                    <a:pt x="37" y="3"/>
                  </a:cubicBezTo>
                  <a:cubicBezTo>
                    <a:pt x="40" y="3"/>
                    <a:pt x="42" y="6"/>
                    <a:pt x="42" y="9"/>
                  </a:cubicBezTo>
                  <a:cubicBezTo>
                    <a:pt x="42" y="10"/>
                    <a:pt x="42" y="11"/>
                    <a:pt x="41" y="12"/>
                  </a:cubicBezTo>
                  <a:cubicBezTo>
                    <a:pt x="34" y="12"/>
                    <a:pt x="34" y="12"/>
                    <a:pt x="34" y="12"/>
                  </a:cubicBezTo>
                  <a:cubicBezTo>
                    <a:pt x="33" y="11"/>
                    <a:pt x="32" y="10"/>
                    <a:pt x="32" y="9"/>
                  </a:cubicBezTo>
                  <a:close/>
                  <a:moveTo>
                    <a:pt x="66" y="92"/>
                  </a:moveTo>
                  <a:cubicBezTo>
                    <a:pt x="66" y="94"/>
                    <a:pt x="64" y="95"/>
                    <a:pt x="62" y="95"/>
                  </a:cubicBezTo>
                  <a:cubicBezTo>
                    <a:pt x="10" y="95"/>
                    <a:pt x="10" y="95"/>
                    <a:pt x="10" y="95"/>
                  </a:cubicBezTo>
                  <a:cubicBezTo>
                    <a:pt x="9" y="95"/>
                    <a:pt x="7" y="94"/>
                    <a:pt x="7" y="92"/>
                  </a:cubicBezTo>
                  <a:cubicBezTo>
                    <a:pt x="7" y="30"/>
                    <a:pt x="7" y="30"/>
                    <a:pt x="7" y="30"/>
                  </a:cubicBezTo>
                  <a:cubicBezTo>
                    <a:pt x="7" y="28"/>
                    <a:pt x="9" y="26"/>
                    <a:pt x="10" y="26"/>
                  </a:cubicBezTo>
                  <a:cubicBezTo>
                    <a:pt x="17" y="26"/>
                    <a:pt x="17" y="26"/>
                    <a:pt x="17" y="26"/>
                  </a:cubicBezTo>
                  <a:cubicBezTo>
                    <a:pt x="17" y="28"/>
                    <a:pt x="19" y="30"/>
                    <a:pt x="21" y="30"/>
                  </a:cubicBezTo>
                  <a:cubicBezTo>
                    <a:pt x="52" y="30"/>
                    <a:pt x="52" y="30"/>
                    <a:pt x="52" y="30"/>
                  </a:cubicBezTo>
                  <a:cubicBezTo>
                    <a:pt x="54" y="30"/>
                    <a:pt x="55" y="28"/>
                    <a:pt x="55" y="26"/>
                  </a:cubicBezTo>
                  <a:cubicBezTo>
                    <a:pt x="62" y="26"/>
                    <a:pt x="62" y="26"/>
                    <a:pt x="62" y="26"/>
                  </a:cubicBezTo>
                  <a:cubicBezTo>
                    <a:pt x="64" y="26"/>
                    <a:pt x="66" y="28"/>
                    <a:pt x="66" y="30"/>
                  </a:cubicBezTo>
                  <a:lnTo>
                    <a:pt x="66" y="92"/>
                  </a:lnTo>
                  <a:close/>
                  <a:moveTo>
                    <a:pt x="66" y="92"/>
                  </a:moveTo>
                  <a:cubicBezTo>
                    <a:pt x="66" y="92"/>
                    <a:pt x="66" y="92"/>
                    <a:pt x="66" y="92"/>
                  </a:cubicBezTo>
                </a:path>
              </a:pathLst>
            </a:custGeom>
            <a:grp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49" name="Freeform 13"/>
            <p:cNvSpPr>
              <a:spLocks noEditPoints="1"/>
            </p:cNvSpPr>
            <p:nvPr/>
          </p:nvSpPr>
          <p:spPr bwMode="auto">
            <a:xfrm>
              <a:off x="1874" y="2304"/>
              <a:ext cx="99" cy="75"/>
            </a:xfrm>
            <a:custGeom>
              <a:avLst/>
              <a:gdLst/>
              <a:ahLst/>
              <a:cxnLst>
                <a:cxn ang="0">
                  <a:pos x="11" y="12"/>
                </a:cxn>
                <a:cxn ang="0">
                  <a:pos x="6" y="7"/>
                </a:cxn>
                <a:cxn ang="0">
                  <a:pos x="5" y="7"/>
                </a:cxn>
                <a:cxn ang="0">
                  <a:pos x="3" y="7"/>
                </a:cxn>
                <a:cxn ang="0">
                  <a:pos x="1" y="9"/>
                </a:cxn>
                <a:cxn ang="0">
                  <a:pos x="1" y="12"/>
                </a:cxn>
                <a:cxn ang="0">
                  <a:pos x="9" y="20"/>
                </a:cxn>
                <a:cxn ang="0">
                  <a:pos x="11" y="20"/>
                </a:cxn>
                <a:cxn ang="0">
                  <a:pos x="12" y="20"/>
                </a:cxn>
                <a:cxn ang="0">
                  <a:pos x="25" y="6"/>
                </a:cxn>
                <a:cxn ang="0">
                  <a:pos x="25" y="2"/>
                </a:cxn>
                <a:cxn ang="0">
                  <a:pos x="24" y="1"/>
                </a:cxn>
                <a:cxn ang="0">
                  <a:pos x="22" y="0"/>
                </a:cxn>
                <a:cxn ang="0">
                  <a:pos x="20" y="1"/>
                </a:cxn>
                <a:cxn ang="0">
                  <a:pos x="11" y="12"/>
                </a:cxn>
                <a:cxn ang="0">
                  <a:pos x="11" y="12"/>
                </a:cxn>
                <a:cxn ang="0">
                  <a:pos x="11" y="12"/>
                </a:cxn>
              </a:cxnLst>
              <a:rect l="0" t="0" r="r" b="b"/>
              <a:pathLst>
                <a:path w="26" h="20">
                  <a:moveTo>
                    <a:pt x="11" y="12"/>
                  </a:moveTo>
                  <a:cubicBezTo>
                    <a:pt x="6" y="7"/>
                    <a:pt x="6" y="7"/>
                    <a:pt x="6" y="7"/>
                  </a:cubicBezTo>
                  <a:cubicBezTo>
                    <a:pt x="6" y="7"/>
                    <a:pt x="5" y="7"/>
                    <a:pt x="5" y="7"/>
                  </a:cubicBezTo>
                  <a:cubicBezTo>
                    <a:pt x="4" y="7"/>
                    <a:pt x="3" y="7"/>
                    <a:pt x="3" y="7"/>
                  </a:cubicBezTo>
                  <a:cubicBezTo>
                    <a:pt x="1" y="9"/>
                    <a:pt x="1" y="9"/>
                    <a:pt x="1" y="9"/>
                  </a:cubicBezTo>
                  <a:cubicBezTo>
                    <a:pt x="0" y="10"/>
                    <a:pt x="0" y="11"/>
                    <a:pt x="1" y="12"/>
                  </a:cubicBezTo>
                  <a:cubicBezTo>
                    <a:pt x="9" y="20"/>
                    <a:pt x="9" y="20"/>
                    <a:pt x="9" y="20"/>
                  </a:cubicBezTo>
                  <a:cubicBezTo>
                    <a:pt x="9" y="20"/>
                    <a:pt x="10" y="20"/>
                    <a:pt x="11" y="20"/>
                  </a:cubicBezTo>
                  <a:cubicBezTo>
                    <a:pt x="11" y="20"/>
                    <a:pt x="12" y="20"/>
                    <a:pt x="12" y="20"/>
                  </a:cubicBezTo>
                  <a:cubicBezTo>
                    <a:pt x="25" y="6"/>
                    <a:pt x="25" y="6"/>
                    <a:pt x="25" y="6"/>
                  </a:cubicBezTo>
                  <a:cubicBezTo>
                    <a:pt x="26" y="5"/>
                    <a:pt x="26" y="3"/>
                    <a:pt x="25" y="2"/>
                  </a:cubicBezTo>
                  <a:cubicBezTo>
                    <a:pt x="24" y="1"/>
                    <a:pt x="24" y="1"/>
                    <a:pt x="24" y="1"/>
                  </a:cubicBezTo>
                  <a:cubicBezTo>
                    <a:pt x="23" y="1"/>
                    <a:pt x="23" y="0"/>
                    <a:pt x="22" y="0"/>
                  </a:cubicBezTo>
                  <a:cubicBezTo>
                    <a:pt x="21" y="0"/>
                    <a:pt x="21" y="1"/>
                    <a:pt x="20" y="1"/>
                  </a:cubicBezTo>
                  <a:lnTo>
                    <a:pt x="11" y="12"/>
                  </a:lnTo>
                  <a:close/>
                  <a:moveTo>
                    <a:pt x="11" y="12"/>
                  </a:moveTo>
                  <a:cubicBezTo>
                    <a:pt x="11" y="12"/>
                    <a:pt x="11" y="12"/>
                    <a:pt x="11" y="12"/>
                  </a:cubicBezTo>
                </a:path>
              </a:pathLst>
            </a:custGeom>
            <a:grp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50" name="Freeform 14"/>
            <p:cNvSpPr>
              <a:spLocks noEditPoints="1"/>
            </p:cNvSpPr>
            <p:nvPr/>
          </p:nvSpPr>
          <p:spPr bwMode="auto">
            <a:xfrm>
              <a:off x="1829" y="2245"/>
              <a:ext cx="193" cy="186"/>
            </a:xfrm>
            <a:custGeom>
              <a:avLst/>
              <a:gdLst/>
              <a:ahLst/>
              <a:cxnLst>
                <a:cxn ang="0">
                  <a:pos x="25" y="0"/>
                </a:cxn>
                <a:cxn ang="0">
                  <a:pos x="0" y="25"/>
                </a:cxn>
                <a:cxn ang="0">
                  <a:pos x="25" y="50"/>
                </a:cxn>
                <a:cxn ang="0">
                  <a:pos x="51" y="25"/>
                </a:cxn>
                <a:cxn ang="0">
                  <a:pos x="25" y="0"/>
                </a:cxn>
                <a:cxn ang="0">
                  <a:pos x="25" y="44"/>
                </a:cxn>
                <a:cxn ang="0">
                  <a:pos x="7" y="25"/>
                </a:cxn>
                <a:cxn ang="0">
                  <a:pos x="25" y="7"/>
                </a:cxn>
                <a:cxn ang="0">
                  <a:pos x="44" y="25"/>
                </a:cxn>
                <a:cxn ang="0">
                  <a:pos x="25" y="44"/>
                </a:cxn>
                <a:cxn ang="0">
                  <a:pos x="25" y="44"/>
                </a:cxn>
                <a:cxn ang="0">
                  <a:pos x="25" y="44"/>
                </a:cxn>
              </a:cxnLst>
              <a:rect l="0" t="0" r="r" b="b"/>
              <a:pathLst>
                <a:path w="51" h="50">
                  <a:moveTo>
                    <a:pt x="25" y="0"/>
                  </a:moveTo>
                  <a:cubicBezTo>
                    <a:pt x="11" y="0"/>
                    <a:pt x="0" y="11"/>
                    <a:pt x="0" y="25"/>
                  </a:cubicBezTo>
                  <a:cubicBezTo>
                    <a:pt x="0" y="39"/>
                    <a:pt x="11" y="50"/>
                    <a:pt x="25" y="50"/>
                  </a:cubicBezTo>
                  <a:cubicBezTo>
                    <a:pt x="39" y="50"/>
                    <a:pt x="51" y="39"/>
                    <a:pt x="51" y="25"/>
                  </a:cubicBezTo>
                  <a:cubicBezTo>
                    <a:pt x="51" y="11"/>
                    <a:pt x="39" y="0"/>
                    <a:pt x="25" y="0"/>
                  </a:cubicBezTo>
                  <a:close/>
                  <a:moveTo>
                    <a:pt x="25" y="44"/>
                  </a:moveTo>
                  <a:cubicBezTo>
                    <a:pt x="15" y="44"/>
                    <a:pt x="7" y="35"/>
                    <a:pt x="7" y="25"/>
                  </a:cubicBezTo>
                  <a:cubicBezTo>
                    <a:pt x="7" y="15"/>
                    <a:pt x="15" y="7"/>
                    <a:pt x="25" y="7"/>
                  </a:cubicBezTo>
                  <a:cubicBezTo>
                    <a:pt x="35" y="7"/>
                    <a:pt x="44" y="15"/>
                    <a:pt x="44" y="25"/>
                  </a:cubicBezTo>
                  <a:cubicBezTo>
                    <a:pt x="44" y="35"/>
                    <a:pt x="35" y="44"/>
                    <a:pt x="25" y="44"/>
                  </a:cubicBezTo>
                  <a:close/>
                  <a:moveTo>
                    <a:pt x="25" y="44"/>
                  </a:moveTo>
                  <a:cubicBezTo>
                    <a:pt x="25" y="44"/>
                    <a:pt x="25" y="44"/>
                    <a:pt x="25" y="44"/>
                  </a:cubicBezTo>
                </a:path>
              </a:pathLst>
            </a:custGeom>
            <a:grp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grpSp>
      <p:cxnSp>
        <p:nvCxnSpPr>
          <p:cNvPr id="42" name="Elbow Connector 102"/>
          <p:cNvCxnSpPr/>
          <p:nvPr/>
        </p:nvCxnSpPr>
        <p:spPr>
          <a:xfrm rot="10800000" flipH="1">
            <a:off x="3667296" y="1920304"/>
            <a:ext cx="1097526" cy="1031898"/>
          </a:xfrm>
          <a:prstGeom prst="bentConnector3">
            <a:avLst>
              <a:gd name="adj1" fmla="val 50000"/>
            </a:avLst>
          </a:prstGeom>
          <a:noFill/>
          <a:ln w="19050" cap="flat" cmpd="sng" algn="ctr">
            <a:solidFill>
              <a:srgbClr val="08AAFE"/>
            </a:solidFill>
            <a:prstDash val="solid"/>
            <a:miter lim="800000"/>
            <a:tailEnd type="oval"/>
          </a:ln>
          <a:effectLst/>
        </p:spPr>
      </p:cxnSp>
      <p:cxnSp>
        <p:nvCxnSpPr>
          <p:cNvPr id="43" name="Elbow Connector 113"/>
          <p:cNvCxnSpPr/>
          <p:nvPr/>
        </p:nvCxnSpPr>
        <p:spPr>
          <a:xfrm>
            <a:off x="3667296" y="3773846"/>
            <a:ext cx="1097526" cy="1031898"/>
          </a:xfrm>
          <a:prstGeom prst="bentConnector3">
            <a:avLst>
              <a:gd name="adj1" fmla="val 50000"/>
            </a:avLst>
          </a:prstGeom>
          <a:noFill/>
          <a:ln w="19050" cap="flat" cmpd="sng" algn="ctr">
            <a:solidFill>
              <a:srgbClr val="0AACBA"/>
            </a:solidFill>
            <a:prstDash val="solid"/>
            <a:miter lim="800000"/>
            <a:tailEnd type="oval"/>
          </a:ln>
          <a:effectLst/>
        </p:spPr>
      </p:cxnSp>
      <p:cxnSp>
        <p:nvCxnSpPr>
          <p:cNvPr id="44" name="Elbow Connector 114"/>
          <p:cNvCxnSpPr/>
          <p:nvPr/>
        </p:nvCxnSpPr>
        <p:spPr>
          <a:xfrm>
            <a:off x="3543082" y="3499997"/>
            <a:ext cx="1221740" cy="401687"/>
          </a:xfrm>
          <a:prstGeom prst="bentConnector3">
            <a:avLst>
              <a:gd name="adj1" fmla="val 71517"/>
            </a:avLst>
          </a:prstGeom>
          <a:noFill/>
          <a:ln w="19050" cap="flat" cmpd="sng" algn="ctr">
            <a:solidFill>
              <a:srgbClr val="08AAFE"/>
            </a:solidFill>
            <a:prstDash val="solid"/>
            <a:miter lim="800000"/>
            <a:tailEnd type="oval"/>
          </a:ln>
          <a:effectLst/>
        </p:spPr>
      </p:cxnSp>
      <p:cxnSp>
        <p:nvCxnSpPr>
          <p:cNvPr id="45" name="Elbow Connector 125"/>
          <p:cNvCxnSpPr/>
          <p:nvPr/>
        </p:nvCxnSpPr>
        <p:spPr>
          <a:xfrm rot="10800000" flipH="1">
            <a:off x="3543082" y="2826989"/>
            <a:ext cx="1221740" cy="401687"/>
          </a:xfrm>
          <a:prstGeom prst="bentConnector3">
            <a:avLst>
              <a:gd name="adj1" fmla="val 71517"/>
            </a:avLst>
          </a:prstGeom>
          <a:noFill/>
          <a:ln w="19050" cap="flat" cmpd="sng" algn="ctr">
            <a:solidFill>
              <a:srgbClr val="0AACBA"/>
            </a:solidFill>
            <a:prstDash val="solid"/>
            <a:miter lim="800000"/>
            <a:tailEnd type="oval"/>
          </a:ln>
          <a:effectLst/>
        </p:spPr>
      </p:cxnSp>
      <p:grpSp>
        <p:nvGrpSpPr>
          <p:cNvPr id="9" name="组合 2"/>
          <p:cNvGrpSpPr>
            <a:grpSpLocks noChangeAspect="1"/>
          </p:cNvGrpSpPr>
          <p:nvPr/>
        </p:nvGrpSpPr>
        <p:grpSpPr>
          <a:xfrm>
            <a:off x="1213267" y="2315274"/>
            <a:ext cx="2211705" cy="1739265"/>
            <a:chOff x="626801" y="2632167"/>
            <a:chExt cx="2664802" cy="2095304"/>
          </a:xfrm>
        </p:grpSpPr>
        <p:sp>
          <p:nvSpPr>
            <p:cNvPr id="38" name="Freeform 5"/>
            <p:cNvSpPr>
              <a:spLocks noEditPoints="1"/>
            </p:cNvSpPr>
            <p:nvPr/>
          </p:nvSpPr>
          <p:spPr bwMode="auto">
            <a:xfrm>
              <a:off x="626801" y="2632167"/>
              <a:ext cx="2664802" cy="655456"/>
            </a:xfrm>
            <a:custGeom>
              <a:avLst/>
              <a:gdLst/>
              <a:ahLst/>
              <a:cxnLst>
                <a:cxn ang="0">
                  <a:pos x="96" y="14"/>
                </a:cxn>
                <a:cxn ang="0">
                  <a:pos x="72" y="14"/>
                </a:cxn>
                <a:cxn ang="0">
                  <a:pos x="72" y="3"/>
                </a:cxn>
                <a:cxn ang="0">
                  <a:pos x="68" y="0"/>
                </a:cxn>
                <a:cxn ang="0">
                  <a:pos x="35" y="0"/>
                </a:cxn>
                <a:cxn ang="0">
                  <a:pos x="32" y="3"/>
                </a:cxn>
                <a:cxn ang="0">
                  <a:pos x="32" y="14"/>
                </a:cxn>
                <a:cxn ang="0">
                  <a:pos x="7" y="14"/>
                </a:cxn>
                <a:cxn ang="0">
                  <a:pos x="0" y="19"/>
                </a:cxn>
                <a:cxn ang="0">
                  <a:pos x="0" y="25"/>
                </a:cxn>
                <a:cxn ang="0">
                  <a:pos x="102" y="25"/>
                </a:cxn>
                <a:cxn ang="0">
                  <a:pos x="102" y="20"/>
                </a:cxn>
                <a:cxn ang="0">
                  <a:pos x="96" y="14"/>
                </a:cxn>
                <a:cxn ang="0">
                  <a:pos x="65" y="14"/>
                </a:cxn>
                <a:cxn ang="0">
                  <a:pos x="39" y="14"/>
                </a:cxn>
                <a:cxn ang="0">
                  <a:pos x="39" y="7"/>
                </a:cxn>
                <a:cxn ang="0">
                  <a:pos x="65" y="7"/>
                </a:cxn>
                <a:cxn ang="0">
                  <a:pos x="65" y="14"/>
                </a:cxn>
                <a:cxn ang="0">
                  <a:pos x="65" y="14"/>
                </a:cxn>
                <a:cxn ang="0">
                  <a:pos x="65" y="14"/>
                </a:cxn>
              </a:cxnLst>
              <a:rect l="0" t="0" r="r" b="b"/>
              <a:pathLst>
                <a:path w="102" h="25">
                  <a:moveTo>
                    <a:pt x="96" y="14"/>
                  </a:moveTo>
                  <a:cubicBezTo>
                    <a:pt x="72" y="14"/>
                    <a:pt x="72" y="14"/>
                    <a:pt x="72" y="14"/>
                  </a:cubicBezTo>
                  <a:cubicBezTo>
                    <a:pt x="72" y="3"/>
                    <a:pt x="72" y="3"/>
                    <a:pt x="72" y="3"/>
                  </a:cubicBezTo>
                  <a:cubicBezTo>
                    <a:pt x="72" y="2"/>
                    <a:pt x="70" y="0"/>
                    <a:pt x="68" y="0"/>
                  </a:cubicBezTo>
                  <a:cubicBezTo>
                    <a:pt x="35" y="0"/>
                    <a:pt x="35" y="0"/>
                    <a:pt x="35" y="0"/>
                  </a:cubicBezTo>
                  <a:cubicBezTo>
                    <a:pt x="34" y="0"/>
                    <a:pt x="32" y="2"/>
                    <a:pt x="32" y="3"/>
                  </a:cubicBezTo>
                  <a:cubicBezTo>
                    <a:pt x="32" y="14"/>
                    <a:pt x="32" y="14"/>
                    <a:pt x="32" y="14"/>
                  </a:cubicBezTo>
                  <a:cubicBezTo>
                    <a:pt x="7" y="14"/>
                    <a:pt x="7" y="14"/>
                    <a:pt x="7" y="14"/>
                  </a:cubicBezTo>
                  <a:cubicBezTo>
                    <a:pt x="3" y="14"/>
                    <a:pt x="0" y="16"/>
                    <a:pt x="0" y="19"/>
                  </a:cubicBezTo>
                  <a:cubicBezTo>
                    <a:pt x="0" y="25"/>
                    <a:pt x="0" y="25"/>
                    <a:pt x="0" y="25"/>
                  </a:cubicBezTo>
                  <a:cubicBezTo>
                    <a:pt x="102" y="25"/>
                    <a:pt x="102" y="25"/>
                    <a:pt x="102" y="25"/>
                  </a:cubicBezTo>
                  <a:cubicBezTo>
                    <a:pt x="102" y="20"/>
                    <a:pt x="102" y="20"/>
                    <a:pt x="102" y="20"/>
                  </a:cubicBezTo>
                  <a:cubicBezTo>
                    <a:pt x="102" y="17"/>
                    <a:pt x="100" y="14"/>
                    <a:pt x="96" y="14"/>
                  </a:cubicBezTo>
                  <a:close/>
                  <a:moveTo>
                    <a:pt x="65" y="14"/>
                  </a:moveTo>
                  <a:cubicBezTo>
                    <a:pt x="39" y="14"/>
                    <a:pt x="39" y="14"/>
                    <a:pt x="39" y="14"/>
                  </a:cubicBezTo>
                  <a:cubicBezTo>
                    <a:pt x="39" y="7"/>
                    <a:pt x="39" y="7"/>
                    <a:pt x="39" y="7"/>
                  </a:cubicBezTo>
                  <a:cubicBezTo>
                    <a:pt x="65" y="7"/>
                    <a:pt x="65" y="7"/>
                    <a:pt x="65" y="7"/>
                  </a:cubicBezTo>
                  <a:lnTo>
                    <a:pt x="65" y="14"/>
                  </a:lnTo>
                  <a:close/>
                  <a:moveTo>
                    <a:pt x="65" y="14"/>
                  </a:moveTo>
                  <a:cubicBezTo>
                    <a:pt x="65" y="14"/>
                    <a:pt x="65" y="14"/>
                    <a:pt x="65" y="14"/>
                  </a:cubicBezTo>
                </a:path>
              </a:pathLst>
            </a:custGeom>
            <a:solidFill>
              <a:srgbClr val="0AACBA"/>
            </a:solid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39" name="Freeform 6"/>
            <p:cNvSpPr>
              <a:spLocks noEditPoints="1"/>
            </p:cNvSpPr>
            <p:nvPr/>
          </p:nvSpPr>
          <p:spPr bwMode="auto">
            <a:xfrm>
              <a:off x="626801" y="3384326"/>
              <a:ext cx="2664802" cy="1343145"/>
            </a:xfrm>
            <a:custGeom>
              <a:avLst/>
              <a:gdLst/>
              <a:ahLst/>
              <a:cxnLst>
                <a:cxn ang="0">
                  <a:pos x="0" y="46"/>
                </a:cxn>
                <a:cxn ang="0">
                  <a:pos x="5" y="51"/>
                </a:cxn>
                <a:cxn ang="0">
                  <a:pos x="97" y="51"/>
                </a:cxn>
                <a:cxn ang="0">
                  <a:pos x="102" y="46"/>
                </a:cxn>
                <a:cxn ang="0">
                  <a:pos x="102" y="0"/>
                </a:cxn>
                <a:cxn ang="0">
                  <a:pos x="0" y="0"/>
                </a:cxn>
                <a:cxn ang="0">
                  <a:pos x="0" y="46"/>
                </a:cxn>
                <a:cxn ang="0">
                  <a:pos x="51" y="7"/>
                </a:cxn>
                <a:cxn ang="0">
                  <a:pos x="69" y="25"/>
                </a:cxn>
                <a:cxn ang="0">
                  <a:pos x="51" y="43"/>
                </a:cxn>
                <a:cxn ang="0">
                  <a:pos x="33" y="25"/>
                </a:cxn>
                <a:cxn ang="0">
                  <a:pos x="51" y="7"/>
                </a:cxn>
                <a:cxn ang="0">
                  <a:pos x="51" y="7"/>
                </a:cxn>
                <a:cxn ang="0">
                  <a:pos x="51" y="7"/>
                </a:cxn>
              </a:cxnLst>
              <a:rect l="0" t="0" r="r" b="b"/>
              <a:pathLst>
                <a:path w="102" h="51">
                  <a:moveTo>
                    <a:pt x="0" y="46"/>
                  </a:moveTo>
                  <a:cubicBezTo>
                    <a:pt x="0" y="49"/>
                    <a:pt x="2" y="51"/>
                    <a:pt x="5" y="51"/>
                  </a:cubicBezTo>
                  <a:cubicBezTo>
                    <a:pt x="97" y="51"/>
                    <a:pt x="97" y="51"/>
                    <a:pt x="97" y="51"/>
                  </a:cubicBezTo>
                  <a:cubicBezTo>
                    <a:pt x="101" y="51"/>
                    <a:pt x="102" y="48"/>
                    <a:pt x="102" y="46"/>
                  </a:cubicBezTo>
                  <a:cubicBezTo>
                    <a:pt x="102" y="0"/>
                    <a:pt x="102" y="0"/>
                    <a:pt x="102" y="0"/>
                  </a:cubicBezTo>
                  <a:cubicBezTo>
                    <a:pt x="0" y="0"/>
                    <a:pt x="0" y="0"/>
                    <a:pt x="0" y="0"/>
                  </a:cubicBezTo>
                  <a:lnTo>
                    <a:pt x="0" y="46"/>
                  </a:lnTo>
                  <a:close/>
                  <a:moveTo>
                    <a:pt x="51" y="7"/>
                  </a:moveTo>
                  <a:cubicBezTo>
                    <a:pt x="61" y="7"/>
                    <a:pt x="69" y="15"/>
                    <a:pt x="69" y="25"/>
                  </a:cubicBezTo>
                  <a:cubicBezTo>
                    <a:pt x="69" y="35"/>
                    <a:pt x="61" y="43"/>
                    <a:pt x="51" y="43"/>
                  </a:cubicBezTo>
                  <a:cubicBezTo>
                    <a:pt x="41" y="43"/>
                    <a:pt x="33" y="35"/>
                    <a:pt x="33" y="25"/>
                  </a:cubicBezTo>
                  <a:cubicBezTo>
                    <a:pt x="33" y="15"/>
                    <a:pt x="41" y="7"/>
                    <a:pt x="51" y="7"/>
                  </a:cubicBezTo>
                  <a:close/>
                  <a:moveTo>
                    <a:pt x="51" y="7"/>
                  </a:moveTo>
                  <a:cubicBezTo>
                    <a:pt x="51" y="7"/>
                    <a:pt x="51" y="7"/>
                    <a:pt x="51" y="7"/>
                  </a:cubicBezTo>
                </a:path>
              </a:pathLst>
            </a:custGeom>
            <a:solidFill>
              <a:srgbClr val="90D0D8"/>
            </a:solid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40" name="Freeform 7"/>
            <p:cNvSpPr>
              <a:spLocks noEditPoints="1"/>
            </p:cNvSpPr>
            <p:nvPr/>
          </p:nvSpPr>
          <p:spPr bwMode="auto">
            <a:xfrm>
              <a:off x="1647595" y="3728170"/>
              <a:ext cx="633968" cy="633966"/>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close/>
                  <a:moveTo>
                    <a:pt x="20" y="59"/>
                  </a:moveTo>
                  <a:lnTo>
                    <a:pt x="20" y="59"/>
                  </a:lnTo>
                  <a:close/>
                </a:path>
              </a:pathLst>
            </a:custGeom>
            <a:solidFill>
              <a:srgbClr val="000000"/>
            </a:solid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41" name="Freeform 8"/>
            <p:cNvSpPr>
              <a:spLocks noEditPoints="1"/>
            </p:cNvSpPr>
            <p:nvPr/>
          </p:nvSpPr>
          <p:spPr bwMode="auto">
            <a:xfrm>
              <a:off x="1647595" y="3728170"/>
              <a:ext cx="633968" cy="633966"/>
            </a:xfrm>
            <a:custGeom>
              <a:avLst/>
              <a:gdLst/>
              <a:ahLst/>
              <a:cxnLst>
                <a:cxn ang="0">
                  <a:pos x="20" y="59"/>
                </a:cxn>
                <a:cxn ang="0">
                  <a:pos x="39" y="59"/>
                </a:cxn>
                <a:cxn ang="0">
                  <a:pos x="39" y="39"/>
                </a:cxn>
                <a:cxn ang="0">
                  <a:pos x="59" y="39"/>
                </a:cxn>
                <a:cxn ang="0">
                  <a:pos x="59" y="20"/>
                </a:cxn>
                <a:cxn ang="0">
                  <a:pos x="39" y="20"/>
                </a:cxn>
                <a:cxn ang="0">
                  <a:pos x="39" y="0"/>
                </a:cxn>
                <a:cxn ang="0">
                  <a:pos x="20" y="0"/>
                </a:cxn>
                <a:cxn ang="0">
                  <a:pos x="20" y="20"/>
                </a:cxn>
                <a:cxn ang="0">
                  <a:pos x="0" y="20"/>
                </a:cxn>
                <a:cxn ang="0">
                  <a:pos x="0" y="39"/>
                </a:cxn>
                <a:cxn ang="0">
                  <a:pos x="20" y="39"/>
                </a:cxn>
                <a:cxn ang="0">
                  <a:pos x="20" y="59"/>
                </a:cxn>
                <a:cxn ang="0">
                  <a:pos x="20" y="59"/>
                </a:cxn>
                <a:cxn ang="0">
                  <a:pos x="20" y="59"/>
                </a:cxn>
              </a:cxnLst>
              <a:rect l="0" t="0" r="r" b="b"/>
              <a:pathLst>
                <a:path w="59" h="59">
                  <a:moveTo>
                    <a:pt x="20" y="59"/>
                  </a:moveTo>
                  <a:lnTo>
                    <a:pt x="39" y="59"/>
                  </a:lnTo>
                  <a:lnTo>
                    <a:pt x="39" y="39"/>
                  </a:lnTo>
                  <a:lnTo>
                    <a:pt x="59" y="39"/>
                  </a:lnTo>
                  <a:lnTo>
                    <a:pt x="59" y="20"/>
                  </a:lnTo>
                  <a:lnTo>
                    <a:pt x="39" y="20"/>
                  </a:lnTo>
                  <a:lnTo>
                    <a:pt x="39" y="0"/>
                  </a:lnTo>
                  <a:lnTo>
                    <a:pt x="20" y="0"/>
                  </a:lnTo>
                  <a:lnTo>
                    <a:pt x="20" y="20"/>
                  </a:lnTo>
                  <a:lnTo>
                    <a:pt x="0" y="20"/>
                  </a:lnTo>
                  <a:lnTo>
                    <a:pt x="0" y="39"/>
                  </a:lnTo>
                  <a:lnTo>
                    <a:pt x="20" y="39"/>
                  </a:lnTo>
                  <a:lnTo>
                    <a:pt x="20" y="59"/>
                  </a:lnTo>
                  <a:moveTo>
                    <a:pt x="20" y="59"/>
                  </a:moveTo>
                  <a:lnTo>
                    <a:pt x="20" y="59"/>
                  </a:lnTo>
                </a:path>
              </a:pathLst>
            </a:custGeom>
            <a:solidFill>
              <a:srgbClr val="90D0D8"/>
            </a:solid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grpSp>
      <p:sp>
        <p:nvSpPr>
          <p:cNvPr id="53" name="PA-矩形 2"/>
          <p:cNvSpPr>
            <a:spLocks noChangeArrowheads="1"/>
          </p:cNvSpPr>
          <p:nvPr>
            <p:custDataLst>
              <p:tags r:id="rId1"/>
            </p:custDataLst>
          </p:nvPr>
        </p:nvSpPr>
        <p:spPr bwMode="auto">
          <a:xfrm>
            <a:off x="5809397" y="1559038"/>
            <a:ext cx="4567451"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增强卫生健康意识</a:t>
            </a:r>
            <a:endPar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pic>
        <p:nvPicPr>
          <p:cNvPr id="55" name="图形 5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86208" y="1636645"/>
            <a:ext cx="517451" cy="517451"/>
          </a:xfrm>
          <a:prstGeom prst="rect">
            <a:avLst/>
          </a:prstGeom>
        </p:spPr>
      </p:pic>
      <p:sp>
        <p:nvSpPr>
          <p:cNvPr id="56" name="PA-矩形 55"/>
          <p:cNvSpPr/>
          <p:nvPr>
            <p:custDataLst>
              <p:tags r:id="rId4"/>
            </p:custDataLst>
          </p:nvPr>
        </p:nvSpPr>
        <p:spPr>
          <a:xfrm>
            <a:off x="5809397" y="2436253"/>
            <a:ext cx="1236236" cy="55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加强锻炼</a:t>
            </a:r>
            <a:endPar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pic>
        <p:nvPicPr>
          <p:cNvPr id="58" name="图形 5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7997" y="2504344"/>
            <a:ext cx="813038" cy="618280"/>
          </a:xfrm>
          <a:prstGeom prst="rect">
            <a:avLst/>
          </a:prstGeom>
        </p:spPr>
      </p:pic>
      <p:sp>
        <p:nvSpPr>
          <p:cNvPr id="59" name="PA-矩形 2"/>
          <p:cNvSpPr>
            <a:spLocks noChangeArrowheads="1"/>
          </p:cNvSpPr>
          <p:nvPr>
            <p:custDataLst>
              <p:tags r:id="rId7"/>
            </p:custDataLst>
          </p:nvPr>
        </p:nvSpPr>
        <p:spPr bwMode="auto">
          <a:xfrm>
            <a:off x="5809397" y="3577260"/>
            <a:ext cx="4567451"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规律休息</a:t>
            </a:r>
            <a:endPar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60" name="PA-矩形 59"/>
          <p:cNvSpPr/>
          <p:nvPr>
            <p:custDataLst>
              <p:tags r:id="rId8"/>
            </p:custDataLst>
          </p:nvPr>
        </p:nvSpPr>
        <p:spPr>
          <a:xfrm>
            <a:off x="5809397" y="4564952"/>
            <a:ext cx="2338316" cy="49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提高自身免疫力</a:t>
            </a:r>
            <a:endPar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pic>
        <p:nvPicPr>
          <p:cNvPr id="62" name="图形 6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82932" y="3558177"/>
            <a:ext cx="618280" cy="618280"/>
          </a:xfrm>
          <a:prstGeom prst="rect">
            <a:avLst/>
          </a:prstGeom>
        </p:spPr>
      </p:pic>
      <p:sp>
        <p:nvSpPr>
          <p:cNvPr id="63" name="Rectangle 7"/>
          <p:cNvSpPr>
            <a:spLocks noChangeArrowheads="1"/>
          </p:cNvSpPr>
          <p:nvPr/>
        </p:nvSpPr>
        <p:spPr bwMode="auto">
          <a:xfrm>
            <a:off x="651682" y="5358804"/>
            <a:ext cx="6275676" cy="92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目前正处于呼吸道传染病高发季节，广大学生要增强卫生健康意识，加强锻炼，规律休息，提高自身免疫力。</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pic>
        <p:nvPicPr>
          <p:cNvPr id="65" name="PA-图片 64"/>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t="21519" b="-1"/>
          <a:stretch>
            <a:fillRect/>
          </a:stretch>
        </p:blipFill>
        <p:spPr>
          <a:xfrm>
            <a:off x="7406948" y="2952203"/>
            <a:ext cx="5002036" cy="39256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to="" calcmode="lin" valueType="num">
                                      <p:cBhvr>
                                        <p:cTn id="18" dur="700" fill="hold">
                                          <p:stCondLst>
                                            <p:cond delay="0"/>
                                          </p:stCondLst>
                                        </p:cTn>
                                        <p:tgtEl>
                                          <p:spTgt spid="65"/>
                                        </p:tgtEl>
                                        <p:attrNameLst>
                                          <p:attrName>ppt_x</p:attrName>
                                        </p:attrNameLst>
                                      </p:cBhvr>
                                      <p:tavLst>
                                        <p:tav tm="0" fmla="#ppt_x-(-#ppt_w/2*cos(ppt_r/180*pi))*((1.5-1.5*$)^2-(1.5-1.5*$)^3)">
                                          <p:val>
                                            <p:fltVal val="0"/>
                                          </p:val>
                                        </p:tav>
                                        <p:tav tm="100000">
                                          <p:val>
                                            <p:fltVal val="1"/>
                                          </p:val>
                                        </p:tav>
                                      </p:tavLst>
                                    </p:anim>
                                    <p:anim to="" calcmode="lin" valueType="num">
                                      <p:cBhvr>
                                        <p:cTn id="19" dur="700" fill="hold">
                                          <p:stCondLst>
                                            <p:cond delay="0"/>
                                          </p:stCondLst>
                                        </p:cTn>
                                        <p:tgtEl>
                                          <p:spTgt spid="65"/>
                                        </p:tgtEl>
                                        <p:attrNameLst>
                                          <p:attrName>ppt_y</p:attrName>
                                        </p:attrNameLst>
                                      </p:cBhvr>
                                      <p:tavLst>
                                        <p:tav tm="0" fmla="#ppt_y-(-#ppt_h/2*cos(ppt_r/180*pi))*((1.5-1.5*$)^2-(1.5-1.5*$)^3)">
                                          <p:val>
                                            <p:fltVal val="0"/>
                                          </p:val>
                                        </p:tav>
                                        <p:tav tm="100000">
                                          <p:val>
                                            <p:fltVal val="1"/>
                                          </p:val>
                                        </p:tav>
                                      </p:tavLst>
                                    </p:anim>
                                    <p:anim to="" calcmode="lin" valueType="num">
                                      <p:cBhvr>
                                        <p:cTn id="20" dur="700" fill="hold">
                                          <p:stCondLst>
                                            <p:cond delay="0"/>
                                          </p:stCondLst>
                                        </p:cTn>
                                        <p:tgtEl>
                                          <p:spTgt spid="65"/>
                                        </p:tgtEl>
                                        <p:attrNameLst>
                                          <p:attrName>ppt_h</p:attrName>
                                        </p:attrNameLst>
                                      </p:cBhvr>
                                      <p:tavLst>
                                        <p:tav tm="0" fmla="#ppt_h-(-#ppt_h)*((1.5-1.5*$)^2-(1.5-1.5*$)^3)">
                                          <p:val>
                                            <p:fltVal val="0"/>
                                          </p:val>
                                        </p:tav>
                                        <p:tav tm="100000">
                                          <p:val>
                                            <p:fltVal val="1"/>
                                          </p:val>
                                        </p:tav>
                                      </p:tavLst>
                                    </p:anim>
                                    <p:anim to="" calcmode="lin" valueType="num">
                                      <p:cBhvr>
                                        <p:cTn id="21" dur="700" fill="hold">
                                          <p:stCondLst>
                                            <p:cond delay="0"/>
                                          </p:stCondLst>
                                        </p:cTn>
                                        <p:tgtEl>
                                          <p:spTgt spid="65"/>
                                        </p:tgtEl>
                                        <p:attrNameLst>
                                          <p:attrName>ppt_w</p:attrName>
                                        </p:attrNameLst>
                                      </p:cBhvr>
                                      <p:tavLst>
                                        <p:tav tm="0" fmla="#ppt_w-(-#ppt_w)*((1.5-1.5*$)^2-(1.5-1.5*$)^3)">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par>
                                <p:cTn id="27" presetID="22" presetClass="entr" presetSubtype="8"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par>
                                <p:cTn id="30" presetID="22" presetClass="entr" presetSubtype="8"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par>
                                <p:cTn id="33" presetID="22" presetClass="entr" presetSubtype="8"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10"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0" presetClass="entr" presetSubtype="0" fill="hold" grpId="0" nodeType="withEffect">
                                  <p:stCondLst>
                                    <p:cond delay="0"/>
                                  </p:stCondLst>
                                  <p:iterate type="lt">
                                    <p:tmPct val="10000"/>
                                  </p:iterate>
                                  <p:childTnLst>
                                    <p:set>
                                      <p:cBhvr>
                                        <p:cTn id="51" dur="1" fill="hold">
                                          <p:stCondLst>
                                            <p:cond delay="0"/>
                                          </p:stCondLst>
                                        </p:cTn>
                                        <p:tgtEl>
                                          <p:spTgt spid="53"/>
                                        </p:tgtEl>
                                        <p:attrNameLst>
                                          <p:attrName>style.visibility</p:attrName>
                                        </p:attrNameLst>
                                      </p:cBhvr>
                                      <p:to>
                                        <p:strVal val="visible"/>
                                      </p:to>
                                    </p:set>
                                    <p:anim to="" calcmode="lin" valueType="num">
                                      <p:cBhvr>
                                        <p:cTn id="52" dur="700" fill="hold">
                                          <p:stCondLst>
                                            <p:cond delay="0"/>
                                          </p:stCondLst>
                                        </p:cTn>
                                        <p:tgtEl>
                                          <p:spTgt spid="53"/>
                                        </p:tgtEl>
                                        <p:attrNameLst>
                                          <p:attrName>ppt_x</p:attrName>
                                        </p:attrNameLst>
                                      </p:cBhvr>
                                      <p:tavLst>
                                        <p:tav tm="0" fmla="#ppt_x-#ppt_h/6*sin(2*pi*$)*(1-$)*8/9">
                                          <p:val>
                                            <p:fltVal val="0"/>
                                          </p:val>
                                        </p:tav>
                                        <p:tav tm="100000">
                                          <p:val>
                                            <p:fltVal val="1"/>
                                          </p:val>
                                        </p:tav>
                                      </p:tavLst>
                                    </p:anim>
                                    <p:anim to="" calcmode="lin" valueType="num">
                                      <p:cBhvr>
                                        <p:cTn id="53" dur="700" fill="hold">
                                          <p:stCondLst>
                                            <p:cond delay="0"/>
                                          </p:stCondLst>
                                        </p:cTn>
                                        <p:tgtEl>
                                          <p:spTgt spid="53"/>
                                        </p:tgtEl>
                                        <p:attrNameLst>
                                          <p:attrName>ppt_w</p:attrName>
                                        </p:attrNameLst>
                                      </p:cBhvr>
                                      <p:tavLst>
                                        <p:tav tm="0" fmla="#ppt_w-#ppt_w/4*sin(2*pi*$)*(1-$)">
                                          <p:val>
                                            <p:fltVal val="0"/>
                                          </p:val>
                                        </p:tav>
                                        <p:tav tm="100000">
                                          <p:val>
                                            <p:fltVal val="1"/>
                                          </p:val>
                                        </p:tav>
                                      </p:tavLst>
                                    </p:anim>
                                  </p:childTnLst>
                                </p:cTn>
                              </p:par>
                              <p:par>
                                <p:cTn id="54" presetID="0" presetClass="entr" presetSubtype="0" fill="hold" grpId="0" nodeType="withEffect">
                                  <p:stCondLst>
                                    <p:cond delay="0"/>
                                  </p:stCondLst>
                                  <p:iterate type="lt">
                                    <p:tmPct val="10000"/>
                                  </p:iterate>
                                  <p:childTnLst>
                                    <p:set>
                                      <p:cBhvr>
                                        <p:cTn id="55" dur="1" fill="hold">
                                          <p:stCondLst>
                                            <p:cond delay="0"/>
                                          </p:stCondLst>
                                        </p:cTn>
                                        <p:tgtEl>
                                          <p:spTgt spid="56"/>
                                        </p:tgtEl>
                                        <p:attrNameLst>
                                          <p:attrName>style.visibility</p:attrName>
                                        </p:attrNameLst>
                                      </p:cBhvr>
                                      <p:to>
                                        <p:strVal val="visible"/>
                                      </p:to>
                                    </p:set>
                                    <p:anim to="" calcmode="lin" valueType="num">
                                      <p:cBhvr>
                                        <p:cTn id="56" dur="700" fill="hold">
                                          <p:stCondLst>
                                            <p:cond delay="0"/>
                                          </p:stCondLst>
                                        </p:cTn>
                                        <p:tgtEl>
                                          <p:spTgt spid="56"/>
                                        </p:tgtEl>
                                        <p:attrNameLst>
                                          <p:attrName>ppt_x</p:attrName>
                                        </p:attrNameLst>
                                      </p:cBhvr>
                                      <p:tavLst>
                                        <p:tav tm="0" fmla="#ppt_x-#ppt_h/6*sin(2*pi*$)*(1-$)*8/9">
                                          <p:val>
                                            <p:fltVal val="0"/>
                                          </p:val>
                                        </p:tav>
                                        <p:tav tm="100000">
                                          <p:val>
                                            <p:fltVal val="1"/>
                                          </p:val>
                                        </p:tav>
                                      </p:tavLst>
                                    </p:anim>
                                    <p:anim to="" calcmode="lin" valueType="num">
                                      <p:cBhvr>
                                        <p:cTn id="57" dur="700" fill="hold">
                                          <p:stCondLst>
                                            <p:cond delay="0"/>
                                          </p:stCondLst>
                                        </p:cTn>
                                        <p:tgtEl>
                                          <p:spTgt spid="56"/>
                                        </p:tgtEl>
                                        <p:attrNameLst>
                                          <p:attrName>ppt_w</p:attrName>
                                        </p:attrNameLst>
                                      </p:cBhvr>
                                      <p:tavLst>
                                        <p:tav tm="0" fmla="#ppt_w-#ppt_w/4*sin(2*pi*$)*(1-$)">
                                          <p:val>
                                            <p:fltVal val="0"/>
                                          </p:val>
                                        </p:tav>
                                        <p:tav tm="100000">
                                          <p:val>
                                            <p:fltVal val="1"/>
                                          </p:val>
                                        </p:tav>
                                      </p:tavLst>
                                    </p:anim>
                                  </p:childTnLst>
                                </p:cTn>
                              </p:par>
                              <p:par>
                                <p:cTn id="58" presetID="0" presetClass="entr" presetSubtype="0" fill="hold" grpId="0" nodeType="withEffect">
                                  <p:stCondLst>
                                    <p:cond delay="0"/>
                                  </p:stCondLst>
                                  <p:iterate type="lt">
                                    <p:tmPct val="10000"/>
                                  </p:iterate>
                                  <p:childTnLst>
                                    <p:set>
                                      <p:cBhvr>
                                        <p:cTn id="59" dur="1" fill="hold">
                                          <p:stCondLst>
                                            <p:cond delay="0"/>
                                          </p:stCondLst>
                                        </p:cTn>
                                        <p:tgtEl>
                                          <p:spTgt spid="59"/>
                                        </p:tgtEl>
                                        <p:attrNameLst>
                                          <p:attrName>style.visibility</p:attrName>
                                        </p:attrNameLst>
                                      </p:cBhvr>
                                      <p:to>
                                        <p:strVal val="visible"/>
                                      </p:to>
                                    </p:set>
                                    <p:anim to="" calcmode="lin" valueType="num">
                                      <p:cBhvr>
                                        <p:cTn id="60" dur="700" fill="hold">
                                          <p:stCondLst>
                                            <p:cond delay="0"/>
                                          </p:stCondLst>
                                        </p:cTn>
                                        <p:tgtEl>
                                          <p:spTgt spid="59"/>
                                        </p:tgtEl>
                                        <p:attrNameLst>
                                          <p:attrName>ppt_x</p:attrName>
                                        </p:attrNameLst>
                                      </p:cBhvr>
                                      <p:tavLst>
                                        <p:tav tm="0" fmla="#ppt_x-#ppt_h/6*sin(2*pi*$)*(1-$)*8/9">
                                          <p:val>
                                            <p:fltVal val="0"/>
                                          </p:val>
                                        </p:tav>
                                        <p:tav tm="100000">
                                          <p:val>
                                            <p:fltVal val="1"/>
                                          </p:val>
                                        </p:tav>
                                      </p:tavLst>
                                    </p:anim>
                                    <p:anim to="" calcmode="lin" valueType="num">
                                      <p:cBhvr>
                                        <p:cTn id="61" dur="700" fill="hold">
                                          <p:stCondLst>
                                            <p:cond delay="0"/>
                                          </p:stCondLst>
                                        </p:cTn>
                                        <p:tgtEl>
                                          <p:spTgt spid="59"/>
                                        </p:tgtEl>
                                        <p:attrNameLst>
                                          <p:attrName>ppt_w</p:attrName>
                                        </p:attrNameLst>
                                      </p:cBhvr>
                                      <p:tavLst>
                                        <p:tav tm="0" fmla="#ppt_w-#ppt_w/4*sin(2*pi*$)*(1-$)">
                                          <p:val>
                                            <p:fltVal val="0"/>
                                          </p:val>
                                        </p:tav>
                                        <p:tav tm="100000">
                                          <p:val>
                                            <p:fltVal val="1"/>
                                          </p:val>
                                        </p:tav>
                                      </p:tavLst>
                                    </p:anim>
                                  </p:childTnLst>
                                </p:cTn>
                              </p:par>
                              <p:par>
                                <p:cTn id="62" presetID="0" presetClass="entr" presetSubtype="0" fill="hold" grpId="0" nodeType="withEffect">
                                  <p:stCondLst>
                                    <p:cond delay="0"/>
                                  </p:stCondLst>
                                  <p:iterate type="lt">
                                    <p:tmPct val="10000"/>
                                  </p:iterate>
                                  <p:childTnLst>
                                    <p:set>
                                      <p:cBhvr>
                                        <p:cTn id="63" dur="1" fill="hold">
                                          <p:stCondLst>
                                            <p:cond delay="0"/>
                                          </p:stCondLst>
                                        </p:cTn>
                                        <p:tgtEl>
                                          <p:spTgt spid="60"/>
                                        </p:tgtEl>
                                        <p:attrNameLst>
                                          <p:attrName>style.visibility</p:attrName>
                                        </p:attrNameLst>
                                      </p:cBhvr>
                                      <p:to>
                                        <p:strVal val="visible"/>
                                      </p:to>
                                    </p:set>
                                    <p:anim to="" calcmode="lin" valueType="num">
                                      <p:cBhvr>
                                        <p:cTn id="64" dur="700" fill="hold">
                                          <p:stCondLst>
                                            <p:cond delay="0"/>
                                          </p:stCondLst>
                                        </p:cTn>
                                        <p:tgtEl>
                                          <p:spTgt spid="60"/>
                                        </p:tgtEl>
                                        <p:attrNameLst>
                                          <p:attrName>ppt_x</p:attrName>
                                        </p:attrNameLst>
                                      </p:cBhvr>
                                      <p:tavLst>
                                        <p:tav tm="0" fmla="#ppt_x-#ppt_h/6*sin(2*pi*$)*(1-$)*8/9">
                                          <p:val>
                                            <p:fltVal val="0"/>
                                          </p:val>
                                        </p:tav>
                                        <p:tav tm="100000">
                                          <p:val>
                                            <p:fltVal val="1"/>
                                          </p:val>
                                        </p:tav>
                                      </p:tavLst>
                                    </p:anim>
                                    <p:anim to="" calcmode="lin" valueType="num">
                                      <p:cBhvr>
                                        <p:cTn id="65" dur="700" fill="hold">
                                          <p:stCondLst>
                                            <p:cond delay="0"/>
                                          </p:stCondLst>
                                        </p:cTn>
                                        <p:tgtEl>
                                          <p:spTgt spid="60"/>
                                        </p:tgtEl>
                                        <p:attrNameLst>
                                          <p:attrName>ppt_w</p:attrName>
                                        </p:attrNameLst>
                                      </p:cBhvr>
                                      <p:tavLst>
                                        <p:tav tm="0" fmla="#ppt_w-#ppt_w/4*sin(2*pi*$)*(1-$)">
                                          <p:val>
                                            <p:fltVal val="0"/>
                                          </p:val>
                                        </p:tav>
                                        <p:tav tm="100000">
                                          <p:val>
                                            <p:fltVal val="1"/>
                                          </p:val>
                                        </p:tav>
                                      </p:tavLst>
                                    </p:anim>
                                  </p:childTnLst>
                                </p:cTn>
                              </p:par>
                            </p:childTnLst>
                          </p:cTn>
                        </p:par>
                        <p:par>
                          <p:cTn id="66" fill="hold">
                            <p:stCondLst>
                              <p:cond delay="1189"/>
                            </p:stCondLst>
                            <p:childTnLst>
                              <p:par>
                                <p:cTn id="67" presetID="10" presetClass="entr" presetSubtype="0" fill="hold" grpId="0" nodeType="after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P spid="56" grpId="0" bldLvl="0" animBg="1"/>
      <p:bldP spid="59" grpId="0"/>
      <p:bldP spid="60" grpId="0"/>
      <p:bldP spid="6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8"/>
          <p:cNvPicPr>
            <a:picLocks noChangeAspect="1"/>
          </p:cNvPicPr>
          <p:nvPr/>
        </p:nvPicPr>
        <p:blipFill>
          <a:blip r:embed="rId1"/>
          <a:stretch>
            <a:fillRect/>
          </a:stretch>
        </p:blipFill>
        <p:spPr>
          <a:xfrm>
            <a:off x="507365" y="610870"/>
            <a:ext cx="11177905" cy="5737225"/>
          </a:xfrm>
          <a:prstGeom prst="rect">
            <a:avLst/>
          </a:prstGeom>
        </p:spPr>
      </p:pic>
      <p:pic>
        <p:nvPicPr>
          <p:cNvPr id="3" name="图片 2" descr="14"/>
          <p:cNvPicPr>
            <a:picLocks noChangeAspect="1"/>
          </p:cNvPicPr>
          <p:nvPr/>
        </p:nvPicPr>
        <p:blipFill>
          <a:blip r:embed="rId2"/>
          <a:stretch>
            <a:fillRect/>
          </a:stretch>
        </p:blipFill>
        <p:spPr>
          <a:xfrm>
            <a:off x="4924965" y="-125480"/>
            <a:ext cx="7306572" cy="6983480"/>
          </a:xfrm>
          <a:prstGeom prst="rect">
            <a:avLst/>
          </a:prstGeom>
        </p:spPr>
      </p:pic>
      <p:sp>
        <p:nvSpPr>
          <p:cNvPr id="4" name="文本框 3"/>
          <p:cNvSpPr txBox="1"/>
          <p:nvPr/>
        </p:nvSpPr>
        <p:spPr>
          <a:xfrm>
            <a:off x="2725666" y="2290522"/>
            <a:ext cx="1557020" cy="922020"/>
          </a:xfrm>
          <a:prstGeom prst="rect">
            <a:avLst/>
          </a:prstGeom>
          <a:noFill/>
        </p:spPr>
        <p:txBody>
          <a:bodyPr wrap="square" rtlCol="0">
            <a:spAutoFit/>
          </a:bodyPr>
          <a:lstStyle>
            <a:defPPr>
              <a:defRPr lang="zh-CN"/>
            </a:defPPr>
            <a:lvl1pPr algn="ctr">
              <a:defRPr kumimoji="1" sz="6000" spc="600">
                <a:gradFill>
                  <a:gsLst>
                    <a:gs pos="0">
                      <a:srgbClr val="1FCEF9"/>
                    </a:gs>
                    <a:gs pos="86000">
                      <a:srgbClr val="4B6CC0"/>
                    </a:gs>
                  </a:gsLst>
                  <a:lin ang="5400000" scaled="0"/>
                </a:gradFill>
                <a:latin typeface="华康POP2体W9(P)" panose="040B0900000000000000" pitchFamily="82" charset="-122"/>
                <a:ea typeface="华康POP2体W9(P)" panose="040B0900000000000000" pitchFamily="82" charset="-122"/>
                <a:cs typeface="字魂59号-创粗黑" panose="00000500000000000000" charset="-122"/>
              </a:defRPr>
            </a:lvl1pPr>
          </a:lstStyle>
          <a:p>
            <a:r>
              <a:rPr lang="zh-CN" altLang="en-US" dirty="0"/>
              <a:t>目录</a:t>
            </a:r>
            <a:endParaRPr lang="zh-CN" altLang="en-US" dirty="0"/>
          </a:p>
        </p:txBody>
      </p:sp>
      <p:sp>
        <p:nvSpPr>
          <p:cNvPr id="5" name="文本框 4"/>
          <p:cNvSpPr txBox="1"/>
          <p:nvPr/>
        </p:nvSpPr>
        <p:spPr>
          <a:xfrm>
            <a:off x="2725596" y="2998212"/>
            <a:ext cx="2016899" cy="461665"/>
          </a:xfrm>
          <a:prstGeom prst="rect">
            <a:avLst/>
          </a:prstGeom>
          <a:noFill/>
        </p:spPr>
        <p:txBody>
          <a:bodyPr wrap="none" rtlCol="0">
            <a:spAutoFit/>
          </a:bodyPr>
          <a:lstStyle/>
          <a:p>
            <a:pPr>
              <a:defRPr/>
            </a:pPr>
            <a:r>
              <a:rPr kumimoji="1" lang="en-US" altLang="zh-CN" sz="2400" b="1" dirty="0">
                <a:solidFill>
                  <a:srgbClr val="3E95A1"/>
                </a:solidFill>
                <a:latin typeface="华康POP2体W9(P)" panose="040B0900000000000000" pitchFamily="82" charset="-122"/>
                <a:ea typeface="华康POP2体W9(P)" panose="040B0900000000000000" pitchFamily="82" charset="-122"/>
                <a:cs typeface="Arial" panose="020B0604020202020204" pitchFamily="34" charset="0"/>
              </a:rPr>
              <a:t>CONTENTS</a:t>
            </a:r>
            <a:endParaRPr kumimoji="1" lang="en-US" altLang="zh-CN" sz="2400" b="1" dirty="0">
              <a:solidFill>
                <a:srgbClr val="3E95A1"/>
              </a:solidFill>
              <a:latin typeface="华康POP2体W9(P)" panose="040B0900000000000000" pitchFamily="82" charset="-122"/>
              <a:ea typeface="华康POP2体W9(P)" panose="040B0900000000000000" pitchFamily="82" charset="-122"/>
              <a:cs typeface="Arial" panose="020B0604020202020204" pitchFamily="34" charset="0"/>
            </a:endParaRPr>
          </a:p>
        </p:txBody>
      </p:sp>
      <p:sp>
        <p:nvSpPr>
          <p:cNvPr id="6" name="文本框 5"/>
          <p:cNvSpPr txBox="1"/>
          <p:nvPr/>
        </p:nvSpPr>
        <p:spPr>
          <a:xfrm>
            <a:off x="5403773" y="1644214"/>
            <a:ext cx="841897" cy="646331"/>
          </a:xfrm>
          <a:prstGeom prst="rect">
            <a:avLst/>
          </a:prstGeom>
          <a:noFill/>
        </p:spPr>
        <p:txBody>
          <a:bodyPr wrap="none" rtlCol="0">
            <a:spAutoFit/>
          </a:bodyPr>
          <a:lstStyle/>
          <a:p>
            <a:pPr>
              <a:defRPr/>
            </a:pPr>
            <a:r>
              <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rPr>
              <a:t>01</a:t>
            </a:r>
            <a:endPar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endParaRPr>
          </a:p>
        </p:txBody>
      </p:sp>
      <p:sp>
        <p:nvSpPr>
          <p:cNvPr id="7" name="文本框 6"/>
          <p:cNvSpPr txBox="1"/>
          <p:nvPr/>
        </p:nvSpPr>
        <p:spPr>
          <a:xfrm>
            <a:off x="6245670" y="1721881"/>
            <a:ext cx="2938780" cy="521970"/>
          </a:xfrm>
          <a:prstGeom prst="rect">
            <a:avLst/>
          </a:prstGeom>
          <a:noFill/>
        </p:spPr>
        <p:txBody>
          <a:bodyPr wrap="none" rtlCol="0">
            <a:spAutoFit/>
          </a:bodyPr>
          <a:lstStyle/>
          <a:p>
            <a:pPr>
              <a:defRPr/>
            </a:pPr>
            <a:r>
              <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rPr>
              <a:t>什么是冠状病毒</a:t>
            </a:r>
            <a:endPar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endParaRPr>
          </a:p>
        </p:txBody>
      </p:sp>
      <p:sp>
        <p:nvSpPr>
          <p:cNvPr id="9" name="文本框 8"/>
          <p:cNvSpPr txBox="1"/>
          <p:nvPr/>
        </p:nvSpPr>
        <p:spPr>
          <a:xfrm>
            <a:off x="5403773" y="2717641"/>
            <a:ext cx="841897" cy="646331"/>
          </a:xfrm>
          <a:prstGeom prst="rect">
            <a:avLst/>
          </a:prstGeom>
          <a:noFill/>
        </p:spPr>
        <p:txBody>
          <a:bodyPr wrap="none" rtlCol="0">
            <a:spAutoFit/>
          </a:bodyPr>
          <a:lstStyle/>
          <a:p>
            <a:pPr>
              <a:defRPr/>
            </a:pPr>
            <a:r>
              <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rPr>
              <a:t>02</a:t>
            </a:r>
            <a:endPar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endParaRPr>
          </a:p>
        </p:txBody>
      </p:sp>
      <p:sp>
        <p:nvSpPr>
          <p:cNvPr id="10" name="文本框 9"/>
          <p:cNvSpPr txBox="1"/>
          <p:nvPr/>
        </p:nvSpPr>
        <p:spPr>
          <a:xfrm>
            <a:off x="6261266" y="2798080"/>
            <a:ext cx="3762568" cy="523220"/>
          </a:xfrm>
          <a:prstGeom prst="rect">
            <a:avLst/>
          </a:prstGeom>
          <a:noFill/>
        </p:spPr>
        <p:txBody>
          <a:bodyPr wrap="none" rtlCol="0">
            <a:spAutoFit/>
          </a:bodyPr>
          <a:lstStyle/>
          <a:p>
            <a:pPr>
              <a:defRPr/>
            </a:pPr>
            <a:r>
              <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rPr>
              <a:t>感染患者的临床表现</a:t>
            </a:r>
            <a:endPar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endParaRPr>
          </a:p>
        </p:txBody>
      </p:sp>
      <p:sp>
        <p:nvSpPr>
          <p:cNvPr id="12" name="文本框 11"/>
          <p:cNvSpPr txBox="1"/>
          <p:nvPr/>
        </p:nvSpPr>
        <p:spPr>
          <a:xfrm>
            <a:off x="5403773" y="3792338"/>
            <a:ext cx="841897" cy="646331"/>
          </a:xfrm>
          <a:prstGeom prst="rect">
            <a:avLst/>
          </a:prstGeom>
          <a:noFill/>
        </p:spPr>
        <p:txBody>
          <a:bodyPr wrap="none" rtlCol="0">
            <a:spAutoFit/>
          </a:bodyPr>
          <a:lstStyle/>
          <a:p>
            <a:pPr>
              <a:defRPr/>
            </a:pPr>
            <a:r>
              <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rPr>
              <a:t>03</a:t>
            </a:r>
            <a:endPar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endParaRPr>
          </a:p>
        </p:txBody>
      </p:sp>
      <p:sp>
        <p:nvSpPr>
          <p:cNvPr id="13" name="文本框 12"/>
          <p:cNvSpPr txBox="1"/>
          <p:nvPr/>
        </p:nvSpPr>
        <p:spPr>
          <a:xfrm>
            <a:off x="6245670" y="3831542"/>
            <a:ext cx="2938780" cy="521970"/>
          </a:xfrm>
          <a:prstGeom prst="rect">
            <a:avLst/>
          </a:prstGeom>
          <a:noFill/>
        </p:spPr>
        <p:txBody>
          <a:bodyPr wrap="none" rtlCol="0">
            <a:spAutoFit/>
          </a:bodyPr>
          <a:lstStyle/>
          <a:p>
            <a:pPr algn="l">
              <a:defRPr/>
            </a:pPr>
            <a:r>
              <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sym typeface="+mn-ea"/>
              </a:rPr>
              <a:t>疫情的最新动态</a:t>
            </a:r>
            <a:endPar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endParaRPr>
          </a:p>
        </p:txBody>
      </p:sp>
      <p:sp>
        <p:nvSpPr>
          <p:cNvPr id="15" name="文本框 14"/>
          <p:cNvSpPr txBox="1"/>
          <p:nvPr/>
        </p:nvSpPr>
        <p:spPr>
          <a:xfrm>
            <a:off x="5403773" y="4825125"/>
            <a:ext cx="841897" cy="646331"/>
          </a:xfrm>
          <a:prstGeom prst="rect">
            <a:avLst/>
          </a:prstGeom>
          <a:noFill/>
        </p:spPr>
        <p:txBody>
          <a:bodyPr wrap="none" rtlCol="0">
            <a:spAutoFit/>
          </a:bodyPr>
          <a:lstStyle/>
          <a:p>
            <a:pPr>
              <a:defRPr/>
            </a:pPr>
            <a:r>
              <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rPr>
              <a:t>04</a:t>
            </a:r>
            <a:endParaRPr kumimoji="1" lang="en-US" altLang="zh-CN" sz="3600" b="1" dirty="0">
              <a:solidFill>
                <a:srgbClr val="3E95A1"/>
              </a:solidFill>
              <a:latin typeface="杨任东竹石体-Semibold" panose="02000000000000000000" charset="-122"/>
              <a:ea typeface="杨任东竹石体-Semibold" panose="02000000000000000000" charset="-122"/>
              <a:cs typeface="Arial" panose="020B0604020202020204" pitchFamily="34" charset="0"/>
            </a:endParaRPr>
          </a:p>
        </p:txBody>
      </p:sp>
      <p:sp>
        <p:nvSpPr>
          <p:cNvPr id="16" name="文本框 15"/>
          <p:cNvSpPr txBox="1"/>
          <p:nvPr/>
        </p:nvSpPr>
        <p:spPr>
          <a:xfrm>
            <a:off x="6261266" y="4874509"/>
            <a:ext cx="4907280" cy="521970"/>
          </a:xfrm>
          <a:prstGeom prst="rect">
            <a:avLst/>
          </a:prstGeom>
          <a:noFill/>
        </p:spPr>
        <p:txBody>
          <a:bodyPr wrap="none" rtlCol="0">
            <a:spAutoFit/>
          </a:bodyPr>
          <a:lstStyle/>
          <a:p>
            <a:pPr>
              <a:defRPr/>
            </a:pPr>
            <a:r>
              <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rPr>
              <a:t>如何有效防治新型冠状病毒</a:t>
            </a:r>
            <a:endParaRPr kumimoji="1" lang="zh-CN" altLang="en-US" sz="2800" spc="300" dirty="0">
              <a:solidFill>
                <a:srgbClr val="000000">
                  <a:lumMod val="65000"/>
                  <a:lumOff val="35000"/>
                </a:srgbClr>
              </a:solidFill>
              <a:latin typeface="杨任东竹石体-Semibold" panose="02000000000000000000" charset="-122"/>
              <a:ea typeface="杨任东竹石体-Semibold" panose="02000000000000000000" charset="-122"/>
              <a:cs typeface="字魂59号-创粗黑" panose="00000500000000000000" charset="-122"/>
            </a:endParaRPr>
          </a:p>
        </p:txBody>
      </p:sp>
      <p:pic>
        <p:nvPicPr>
          <p:cNvPr id="18" name="图片 17" descr="15"/>
          <p:cNvPicPr>
            <a:picLocks noChangeAspect="1"/>
          </p:cNvPicPr>
          <p:nvPr/>
        </p:nvPicPr>
        <p:blipFill>
          <a:blip r:embed="rId3"/>
          <a:stretch>
            <a:fillRect/>
          </a:stretch>
        </p:blipFill>
        <p:spPr>
          <a:xfrm>
            <a:off x="1313815" y="5715"/>
            <a:ext cx="1809750" cy="1758950"/>
          </a:xfrm>
          <a:prstGeom prst="rect">
            <a:avLst/>
          </a:prstGeom>
        </p:spPr>
      </p:pic>
      <p:pic>
        <p:nvPicPr>
          <p:cNvPr id="21" name="图片 20" descr="17"/>
          <p:cNvPicPr>
            <a:picLocks noChangeAspect="1"/>
          </p:cNvPicPr>
          <p:nvPr/>
        </p:nvPicPr>
        <p:blipFill>
          <a:blip r:embed="rId4"/>
          <a:stretch>
            <a:fillRect/>
          </a:stretch>
        </p:blipFill>
        <p:spPr>
          <a:xfrm>
            <a:off x="10864215" y="109855"/>
            <a:ext cx="1367155" cy="1995170"/>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170" y="3860368"/>
            <a:ext cx="5375720" cy="3357137"/>
          </a:xfrm>
          <a:prstGeom prst="rect">
            <a:avLst/>
          </a:prstGeom>
        </p:spPr>
      </p:pic>
      <p:pic>
        <p:nvPicPr>
          <p:cNvPr id="20" name="图片 19" descr="16"/>
          <p:cNvPicPr>
            <a:picLocks noChangeAspect="1"/>
          </p:cNvPicPr>
          <p:nvPr/>
        </p:nvPicPr>
        <p:blipFill>
          <a:blip r:embed="rId6" cstate="screen"/>
          <a:stretch>
            <a:fillRect/>
          </a:stretch>
        </p:blipFill>
        <p:spPr>
          <a:xfrm>
            <a:off x="3788164" y="4291623"/>
            <a:ext cx="1308346" cy="1426686"/>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8192" y="409974"/>
            <a:ext cx="1373888" cy="13949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decel="5000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50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1+#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2200"/>
                            </p:stCondLst>
                            <p:childTnLst>
                              <p:par>
                                <p:cTn id="19" presetID="5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Scale>
                                      <p:cBhvr>
                                        <p:cTn id="2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gtEl>
                                        <p:attrNameLst>
                                          <p:attrName>ppt_x</p:attrName>
                                          <p:attrName>ppt_y</p:attrName>
                                        </p:attrNameLst>
                                      </p:cBhvr>
                                    </p:animMotion>
                                    <p:animEffect transition="in" filter="fade">
                                      <p:cBhvr>
                                        <p:cTn id="23" dur="1000"/>
                                        <p:tgtEl>
                                          <p:spTgt spid="6"/>
                                        </p:tgtEl>
                                      </p:cBhvr>
                                    </p:animEffect>
                                  </p:childTnLst>
                                </p:cTn>
                              </p:par>
                            </p:childTnLst>
                          </p:cTn>
                        </p:par>
                        <p:par>
                          <p:cTn id="24" fill="hold">
                            <p:stCondLst>
                              <p:cond delay="3200"/>
                            </p:stCondLst>
                            <p:childTnLst>
                              <p:par>
                                <p:cTn id="25" presetID="2" presetClass="entr" presetSubtype="2" fill="hold" grpId="0" nodeType="after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5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Scale>
                                      <p:cBhvr>
                                        <p:cTn id="3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9"/>
                                        </p:tgtEl>
                                        <p:attrNameLst>
                                          <p:attrName>ppt_x</p:attrName>
                                          <p:attrName>ppt_y</p:attrName>
                                        </p:attrNameLst>
                                      </p:cBhvr>
                                    </p:animMotion>
                                    <p:animEffect transition="in" filter="fade">
                                      <p:cBhvr>
                                        <p:cTn id="34" dur="1000"/>
                                        <p:tgtEl>
                                          <p:spTgt spid="9"/>
                                        </p:tgtEl>
                                      </p:cBhvr>
                                    </p:animEffect>
                                  </p:childTnLst>
                                </p:cTn>
                              </p:par>
                            </p:childTnLst>
                          </p:cTn>
                        </p:par>
                        <p:par>
                          <p:cTn id="35" fill="hold">
                            <p:stCondLst>
                              <p:cond delay="5000"/>
                            </p:stCondLst>
                            <p:childTnLst>
                              <p:par>
                                <p:cTn id="36" presetID="2" presetClass="entr" presetSubtype="2"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par>
                          <p:cTn id="40" fill="hold">
                            <p:stCondLst>
                              <p:cond delay="5900"/>
                            </p:stCondLst>
                            <p:childTnLst>
                              <p:par>
                                <p:cTn id="41" presetID="5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Scale>
                                      <p:cBhvr>
                                        <p:cTn id="43"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12"/>
                                        </p:tgtEl>
                                        <p:attrNameLst>
                                          <p:attrName>ppt_x</p:attrName>
                                          <p:attrName>ppt_y</p:attrName>
                                        </p:attrNameLst>
                                      </p:cBhvr>
                                    </p:animMotion>
                                    <p:animEffect transition="in" filter="fade">
                                      <p:cBhvr>
                                        <p:cTn id="45" dur="1000"/>
                                        <p:tgtEl>
                                          <p:spTgt spid="12"/>
                                        </p:tgtEl>
                                      </p:cBhvr>
                                    </p:animEffect>
                                  </p:childTnLst>
                                </p:cTn>
                              </p:par>
                            </p:childTnLst>
                          </p:cTn>
                        </p:par>
                        <p:par>
                          <p:cTn id="46" fill="hold">
                            <p:stCondLst>
                              <p:cond delay="6900"/>
                            </p:stCondLst>
                            <p:childTnLst>
                              <p:par>
                                <p:cTn id="47" presetID="2" presetClass="entr" presetSubtype="2" fill="hold" grpId="0" nodeType="afterEffect">
                                  <p:stCondLst>
                                    <p:cond delay="0"/>
                                  </p:stCondLst>
                                  <p:iterate type="lt">
                                    <p:tmPct val="10000"/>
                                  </p:iterate>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7699"/>
                            </p:stCondLst>
                            <p:childTnLst>
                              <p:par>
                                <p:cTn id="52" presetID="52"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Scale>
                                      <p:cBhvr>
                                        <p:cTn id="5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5"/>
                                        </p:tgtEl>
                                        <p:attrNameLst>
                                          <p:attrName>ppt_x</p:attrName>
                                          <p:attrName>ppt_y</p:attrName>
                                        </p:attrNameLst>
                                      </p:cBhvr>
                                    </p:animMotion>
                                    <p:animEffect transition="in" filter="fade">
                                      <p:cBhvr>
                                        <p:cTn id="56" dur="1000"/>
                                        <p:tgtEl>
                                          <p:spTgt spid="15"/>
                                        </p:tgtEl>
                                      </p:cBhvr>
                                    </p:animEffect>
                                  </p:childTnLst>
                                </p:cTn>
                              </p:par>
                            </p:childTnLst>
                          </p:cTn>
                        </p:par>
                        <p:par>
                          <p:cTn id="57" fill="hold">
                            <p:stCondLst>
                              <p:cond delay="8699"/>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1+#ppt_w/2"/>
                                          </p:val>
                                        </p:tav>
                                        <p:tav tm="100000">
                                          <p:val>
                                            <p:strVal val="#ppt_x"/>
                                          </p:val>
                                        </p:tav>
                                      </p:tavLst>
                                    </p:anim>
                                    <p:anim calcmode="lin" valueType="num">
                                      <p:cBhvr additive="base">
                                        <p:cTn id="61" dur="500" fill="hold"/>
                                        <p:tgtEl>
                                          <p:spTgt spid="16"/>
                                        </p:tgtEl>
                                        <p:attrNameLst>
                                          <p:attrName>ppt_y</p:attrName>
                                        </p:attrNameLst>
                                      </p:cBhvr>
                                      <p:tavLst>
                                        <p:tav tm="0">
                                          <p:val>
                                            <p:strVal val="#ppt_y"/>
                                          </p:val>
                                        </p:tav>
                                        <p:tav tm="100000">
                                          <p:val>
                                            <p:strVal val="#ppt_y"/>
                                          </p:val>
                                        </p:tav>
                                      </p:tavLst>
                                    </p:anim>
                                  </p:childTnLst>
                                </p:cTn>
                              </p:par>
                              <p:par>
                                <p:cTn id="62" presetID="55"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1000" fill="hold"/>
                                        <p:tgtEl>
                                          <p:spTgt spid="21"/>
                                        </p:tgtEl>
                                        <p:attrNameLst>
                                          <p:attrName>ppt_w</p:attrName>
                                        </p:attrNameLst>
                                      </p:cBhvr>
                                      <p:tavLst>
                                        <p:tav tm="0">
                                          <p:val>
                                            <p:strVal val="#ppt_w*0.70"/>
                                          </p:val>
                                        </p:tav>
                                        <p:tav tm="100000">
                                          <p:val>
                                            <p:strVal val="#ppt_w"/>
                                          </p:val>
                                        </p:tav>
                                      </p:tavLst>
                                    </p:anim>
                                    <p:anim calcmode="lin" valueType="num">
                                      <p:cBhvr>
                                        <p:cTn id="65" dur="1000" fill="hold"/>
                                        <p:tgtEl>
                                          <p:spTgt spid="21"/>
                                        </p:tgtEl>
                                        <p:attrNameLst>
                                          <p:attrName>ppt_h</p:attrName>
                                        </p:attrNameLst>
                                      </p:cBhvr>
                                      <p:tavLst>
                                        <p:tav tm="0">
                                          <p:val>
                                            <p:strVal val="#ppt_h"/>
                                          </p:val>
                                        </p:tav>
                                        <p:tav tm="100000">
                                          <p:val>
                                            <p:strVal val="#ppt_h"/>
                                          </p:val>
                                        </p:tav>
                                      </p:tavLst>
                                    </p:anim>
                                    <p:animEffect transition="in" filter="fade">
                                      <p:cBhvr>
                                        <p:cTn id="66" dur="1000"/>
                                        <p:tgtEl>
                                          <p:spTgt spid="21"/>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2" grpId="0"/>
      <p:bldP spid="13"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0"/>
            <a:ext cx="6096000" cy="6858000"/>
          </a:xfrm>
          <a:prstGeom prst="rect">
            <a:avLst/>
          </a:prstGeom>
          <a:solidFill>
            <a:srgbClr val="05B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endParaRPr>
          </a:p>
        </p:txBody>
      </p:sp>
      <p:sp>
        <p:nvSpPr>
          <p:cNvPr id="25" name="矩形 24"/>
          <p:cNvSpPr/>
          <p:nvPr/>
        </p:nvSpPr>
        <p:spPr>
          <a:xfrm>
            <a:off x="6096000" y="0"/>
            <a:ext cx="6096000" cy="6858000"/>
          </a:xfrm>
          <a:prstGeom prst="rect">
            <a:avLst/>
          </a:prstGeom>
          <a:solidFill>
            <a:srgbClr val="049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endParaRPr>
          </a:p>
        </p:txBody>
      </p:sp>
      <p:sp>
        <p:nvSpPr>
          <p:cNvPr id="13" name="等腰三角形 12"/>
          <p:cNvSpPr/>
          <p:nvPr/>
        </p:nvSpPr>
        <p:spPr>
          <a:xfrm rot="5400000">
            <a:off x="5822950" y="3219450"/>
            <a:ext cx="927100" cy="419100"/>
          </a:xfrm>
          <a:prstGeom prst="triangle">
            <a:avLst/>
          </a:prstGeom>
          <a:solidFill>
            <a:srgbClr val="05B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1319847" y="77834"/>
            <a:ext cx="2954655" cy="5868133"/>
            <a:chOff x="1319847" y="77834"/>
            <a:chExt cx="2954655" cy="5868133"/>
          </a:xfrm>
        </p:grpSpPr>
        <p:sp>
          <p:nvSpPr>
            <p:cNvPr id="18" name="文本框 17"/>
            <p:cNvSpPr txBox="1"/>
            <p:nvPr/>
          </p:nvSpPr>
          <p:spPr>
            <a:xfrm>
              <a:off x="1701875" y="77834"/>
              <a:ext cx="1888659" cy="3770263"/>
            </a:xfrm>
            <a:prstGeom prst="rect">
              <a:avLst/>
            </a:prstGeom>
            <a:noFill/>
          </p:spPr>
          <p:txBody>
            <a:bodyPr wrap="none" rtlCol="0">
              <a:spAutoFit/>
            </a:bodyPr>
            <a:lstStyle/>
            <a:p>
              <a:r>
                <a:rPr lang="en-US" altLang="zh-CN" sz="23900" dirty="0" smtClean="0">
                  <a:solidFill>
                    <a:srgbClr val="049985"/>
                  </a:solidFill>
                </a:rPr>
                <a:t>1</a:t>
              </a:r>
              <a:endParaRPr lang="zh-CN" altLang="en-US" sz="23900" dirty="0">
                <a:solidFill>
                  <a:srgbClr val="049985"/>
                </a:solidFill>
              </a:endParaRPr>
            </a:p>
          </p:txBody>
        </p:sp>
        <p:sp>
          <p:nvSpPr>
            <p:cNvPr id="17" name="矩形 16"/>
            <p:cNvSpPr/>
            <p:nvPr/>
          </p:nvSpPr>
          <p:spPr>
            <a:xfrm>
              <a:off x="1319847" y="2642284"/>
              <a:ext cx="2954655" cy="646331"/>
            </a:xfrm>
            <a:prstGeom prst="rect">
              <a:avLst/>
            </a:prstGeom>
          </p:spPr>
          <p:txBody>
            <a:bodyPr wrap="none">
              <a:spAutoFit/>
            </a:bodyPr>
            <a:lstStyle/>
            <a:p>
              <a:pPr algn="ctr"/>
              <a:r>
                <a:rPr lang="zh-CN" altLang="en-US" sz="3600" dirty="0">
                  <a:solidFill>
                    <a:schemeClr val="bg1"/>
                  </a:solidFill>
                </a:rPr>
                <a:t>注意防寒保暖</a:t>
              </a:r>
              <a:endParaRPr lang="zh-CN" altLang="en-US" sz="3600" dirty="0">
                <a:solidFill>
                  <a:schemeClr val="bg1"/>
                </a:solidFill>
              </a:endParaRPr>
            </a:p>
          </p:txBody>
        </p:sp>
        <p:grpSp>
          <p:nvGrpSpPr>
            <p:cNvPr id="19" name="组合 18"/>
            <p:cNvGrpSpPr/>
            <p:nvPr/>
          </p:nvGrpSpPr>
          <p:grpSpPr>
            <a:xfrm>
              <a:off x="1814999" y="1447800"/>
              <a:ext cx="1818640" cy="355223"/>
              <a:chOff x="912368" y="1829978"/>
              <a:chExt cx="1818640" cy="355223"/>
            </a:xfrm>
          </p:grpSpPr>
          <p:sp>
            <p:nvSpPr>
              <p:cNvPr id="26" name="PA-矩形 5"/>
              <p:cNvSpPr/>
              <p:nvPr>
                <p:custDataLst>
                  <p:tags r:id="rId1"/>
                </p:custDataLst>
              </p:nvPr>
            </p:nvSpPr>
            <p:spPr>
              <a:xfrm>
                <a:off x="1928368" y="1831421"/>
                <a:ext cx="802640" cy="35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5B39A"/>
                    </a:solidFill>
                    <a:latin typeface="+mj-ea"/>
                    <a:ea typeface="+mj-ea"/>
                  </a:rPr>
                  <a:t>提 醒</a:t>
                </a:r>
                <a:endParaRPr lang="zh-CN" altLang="en-US" b="1" dirty="0">
                  <a:solidFill>
                    <a:srgbClr val="05B39A"/>
                  </a:solidFill>
                  <a:latin typeface="+mj-ea"/>
                  <a:ea typeface="+mj-ea"/>
                </a:endParaRPr>
              </a:p>
            </p:txBody>
          </p:sp>
          <p:sp>
            <p:nvSpPr>
              <p:cNvPr id="27" name="PA-矩形 9"/>
              <p:cNvSpPr/>
              <p:nvPr>
                <p:custDataLst>
                  <p:tags r:id="rId2"/>
                </p:custDataLst>
              </p:nvPr>
            </p:nvSpPr>
            <p:spPr>
              <a:xfrm>
                <a:off x="912368" y="1829978"/>
                <a:ext cx="1016000" cy="353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卫健委</a:t>
                </a:r>
                <a:endParaRPr lang="zh-CN" altLang="en-US" b="1" dirty="0">
                  <a:solidFill>
                    <a:schemeClr val="bg1"/>
                  </a:solidFill>
                  <a:latin typeface="+mj-ea"/>
                  <a:ea typeface="+mj-ea"/>
                </a:endParaRPr>
              </a:p>
            </p:txBody>
          </p:sp>
        </p:grpSp>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859" y="3377335"/>
              <a:ext cx="2568632" cy="2568632"/>
            </a:xfrm>
            <a:prstGeom prst="rect">
              <a:avLst/>
            </a:prstGeom>
          </p:spPr>
        </p:pic>
      </p:grpSp>
      <p:grpSp>
        <p:nvGrpSpPr>
          <p:cNvPr id="32" name="组合 31"/>
          <p:cNvGrpSpPr/>
          <p:nvPr/>
        </p:nvGrpSpPr>
        <p:grpSpPr>
          <a:xfrm>
            <a:off x="7797875" y="77834"/>
            <a:ext cx="2954655" cy="3770263"/>
            <a:chOff x="1319847" y="77834"/>
            <a:chExt cx="2954655" cy="3770263"/>
          </a:xfrm>
        </p:grpSpPr>
        <p:sp>
          <p:nvSpPr>
            <p:cNvPr id="33" name="文本框 32"/>
            <p:cNvSpPr txBox="1"/>
            <p:nvPr/>
          </p:nvSpPr>
          <p:spPr>
            <a:xfrm>
              <a:off x="1701875" y="77834"/>
              <a:ext cx="1888659" cy="3770263"/>
            </a:xfrm>
            <a:prstGeom prst="rect">
              <a:avLst/>
            </a:prstGeom>
            <a:noFill/>
          </p:spPr>
          <p:txBody>
            <a:bodyPr wrap="none" rtlCol="0">
              <a:spAutoFit/>
            </a:bodyPr>
            <a:lstStyle/>
            <a:p>
              <a:r>
                <a:rPr lang="en-US" altLang="zh-CN" sz="23900" dirty="0" smtClean="0">
                  <a:solidFill>
                    <a:srgbClr val="037F6D"/>
                  </a:solidFill>
                </a:rPr>
                <a:t>2</a:t>
              </a:r>
              <a:endParaRPr lang="zh-CN" altLang="en-US" sz="23900" dirty="0">
                <a:solidFill>
                  <a:srgbClr val="037F6D"/>
                </a:solidFill>
              </a:endParaRPr>
            </a:p>
          </p:txBody>
        </p:sp>
        <p:sp>
          <p:nvSpPr>
            <p:cNvPr id="34" name="矩形 33"/>
            <p:cNvSpPr/>
            <p:nvPr/>
          </p:nvSpPr>
          <p:spPr>
            <a:xfrm>
              <a:off x="1319847" y="2316771"/>
              <a:ext cx="2954655" cy="1200329"/>
            </a:xfrm>
            <a:prstGeom prst="rect">
              <a:avLst/>
            </a:prstGeom>
          </p:spPr>
          <p:txBody>
            <a:bodyPr wrap="none">
              <a:spAutoFit/>
            </a:bodyPr>
            <a:lstStyle/>
            <a:p>
              <a:pPr algn="ctr"/>
              <a:r>
                <a:rPr lang="zh-CN" altLang="en-US" sz="3600" dirty="0">
                  <a:solidFill>
                    <a:schemeClr val="bg1"/>
                  </a:solidFill>
                </a:rPr>
                <a:t>注意室内通风</a:t>
              </a:r>
              <a:endParaRPr lang="zh-CN" altLang="en-US" sz="3600" dirty="0">
                <a:solidFill>
                  <a:schemeClr val="bg1"/>
                </a:solidFill>
              </a:endParaRPr>
            </a:p>
            <a:p>
              <a:pPr algn="ctr"/>
              <a:r>
                <a:rPr lang="zh-CN" altLang="en-US" sz="3600" dirty="0" smtClean="0">
                  <a:solidFill>
                    <a:schemeClr val="bg1"/>
                  </a:solidFill>
                </a:rPr>
                <a:t>个人卫生</a:t>
              </a:r>
              <a:endParaRPr lang="zh-CN" altLang="en-US" sz="3600" dirty="0">
                <a:solidFill>
                  <a:schemeClr val="bg1"/>
                </a:solidFill>
              </a:endParaRPr>
            </a:p>
          </p:txBody>
        </p:sp>
        <p:grpSp>
          <p:nvGrpSpPr>
            <p:cNvPr id="35" name="组合 34"/>
            <p:cNvGrpSpPr/>
            <p:nvPr/>
          </p:nvGrpSpPr>
          <p:grpSpPr>
            <a:xfrm>
              <a:off x="1814999" y="1447800"/>
              <a:ext cx="1818640" cy="355223"/>
              <a:chOff x="912368" y="1829978"/>
              <a:chExt cx="1818640" cy="355223"/>
            </a:xfrm>
          </p:grpSpPr>
          <p:sp>
            <p:nvSpPr>
              <p:cNvPr id="37" name="PA-矩形 5"/>
              <p:cNvSpPr/>
              <p:nvPr>
                <p:custDataLst>
                  <p:tags r:id="rId4"/>
                </p:custDataLst>
              </p:nvPr>
            </p:nvSpPr>
            <p:spPr>
              <a:xfrm>
                <a:off x="1928368" y="1831421"/>
                <a:ext cx="802640" cy="35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5B39A"/>
                    </a:solidFill>
                    <a:latin typeface="+mj-ea"/>
                    <a:ea typeface="+mj-ea"/>
                  </a:rPr>
                  <a:t>提 醒</a:t>
                </a:r>
                <a:endParaRPr lang="zh-CN" altLang="en-US" b="1" dirty="0">
                  <a:solidFill>
                    <a:srgbClr val="05B39A"/>
                  </a:solidFill>
                  <a:latin typeface="+mj-ea"/>
                  <a:ea typeface="+mj-ea"/>
                </a:endParaRPr>
              </a:p>
            </p:txBody>
          </p:sp>
          <p:sp>
            <p:nvSpPr>
              <p:cNvPr id="38" name="PA-矩形 9"/>
              <p:cNvSpPr/>
              <p:nvPr>
                <p:custDataLst>
                  <p:tags r:id="rId5"/>
                </p:custDataLst>
              </p:nvPr>
            </p:nvSpPr>
            <p:spPr>
              <a:xfrm>
                <a:off x="912368" y="1829978"/>
                <a:ext cx="1016000" cy="353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卫健委</a:t>
                </a:r>
                <a:endParaRPr lang="zh-CN" altLang="en-US" b="1" dirty="0">
                  <a:solidFill>
                    <a:schemeClr val="bg1"/>
                  </a:solidFill>
                  <a:latin typeface="+mj-ea"/>
                  <a:ea typeface="+mj-ea"/>
                </a:endParaRPr>
              </a:p>
            </p:txBody>
          </p:sp>
        </p:grpSp>
      </p:grpSp>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8062" y="3429000"/>
            <a:ext cx="4710770" cy="264980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0"/>
            <a:ext cx="6096000" cy="6858000"/>
          </a:xfrm>
          <a:prstGeom prst="rect">
            <a:avLst/>
          </a:prstGeom>
          <a:solidFill>
            <a:srgbClr val="037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endParaRPr>
          </a:p>
        </p:txBody>
      </p:sp>
      <p:sp>
        <p:nvSpPr>
          <p:cNvPr id="25" name="矩形 24"/>
          <p:cNvSpPr/>
          <p:nvPr/>
        </p:nvSpPr>
        <p:spPr>
          <a:xfrm>
            <a:off x="6096000" y="0"/>
            <a:ext cx="6096000" cy="6858000"/>
          </a:xfrm>
          <a:prstGeom prst="rect">
            <a:avLst/>
          </a:prstGeom>
          <a:solidFill>
            <a:srgbClr val="05B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endParaRPr>
          </a:p>
        </p:txBody>
      </p:sp>
      <p:sp>
        <p:nvSpPr>
          <p:cNvPr id="13" name="等腰三角形 12"/>
          <p:cNvSpPr/>
          <p:nvPr/>
        </p:nvSpPr>
        <p:spPr>
          <a:xfrm rot="5400000">
            <a:off x="5822950" y="3219450"/>
            <a:ext cx="927100" cy="419100"/>
          </a:xfrm>
          <a:prstGeom prst="triangle">
            <a:avLst/>
          </a:prstGeom>
          <a:solidFill>
            <a:srgbClr val="037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701875" y="77834"/>
            <a:ext cx="1888659" cy="3770263"/>
          </a:xfrm>
          <a:prstGeom prst="rect">
            <a:avLst/>
          </a:prstGeom>
          <a:noFill/>
        </p:spPr>
        <p:txBody>
          <a:bodyPr wrap="none" rtlCol="0">
            <a:spAutoFit/>
          </a:bodyPr>
          <a:lstStyle/>
          <a:p>
            <a:r>
              <a:rPr lang="en-US" altLang="zh-CN" sz="23900" dirty="0" smtClean="0">
                <a:solidFill>
                  <a:srgbClr val="049985"/>
                </a:solidFill>
              </a:rPr>
              <a:t>3</a:t>
            </a:r>
            <a:endParaRPr lang="zh-CN" altLang="en-US" sz="23900" dirty="0">
              <a:solidFill>
                <a:srgbClr val="049985"/>
              </a:solidFill>
            </a:endParaRPr>
          </a:p>
        </p:txBody>
      </p:sp>
      <p:sp>
        <p:nvSpPr>
          <p:cNvPr id="17" name="矩形 16"/>
          <p:cNvSpPr/>
          <p:nvPr/>
        </p:nvSpPr>
        <p:spPr>
          <a:xfrm>
            <a:off x="1319847" y="2642284"/>
            <a:ext cx="2954655" cy="646331"/>
          </a:xfrm>
          <a:prstGeom prst="rect">
            <a:avLst/>
          </a:prstGeom>
        </p:spPr>
        <p:txBody>
          <a:bodyPr wrap="none">
            <a:spAutoFit/>
          </a:bodyPr>
          <a:lstStyle/>
          <a:p>
            <a:pPr algn="ctr"/>
            <a:r>
              <a:rPr lang="zh-CN" altLang="en-US" sz="3600" dirty="0">
                <a:solidFill>
                  <a:schemeClr val="bg1"/>
                </a:solidFill>
              </a:rPr>
              <a:t>保持清淡饮食</a:t>
            </a:r>
            <a:endParaRPr lang="zh-CN" altLang="en-US" sz="3600" dirty="0">
              <a:solidFill>
                <a:schemeClr val="bg1"/>
              </a:solidFill>
            </a:endParaRPr>
          </a:p>
        </p:txBody>
      </p:sp>
      <p:grpSp>
        <p:nvGrpSpPr>
          <p:cNvPr id="19" name="组合 18"/>
          <p:cNvGrpSpPr/>
          <p:nvPr/>
        </p:nvGrpSpPr>
        <p:grpSpPr>
          <a:xfrm>
            <a:off x="1814999" y="1447800"/>
            <a:ext cx="1818640" cy="355223"/>
            <a:chOff x="912368" y="1829978"/>
            <a:chExt cx="1818640" cy="355223"/>
          </a:xfrm>
        </p:grpSpPr>
        <p:sp>
          <p:nvSpPr>
            <p:cNvPr id="26" name="PA-矩形 5"/>
            <p:cNvSpPr/>
            <p:nvPr>
              <p:custDataLst>
                <p:tags r:id="rId1"/>
              </p:custDataLst>
            </p:nvPr>
          </p:nvSpPr>
          <p:spPr>
            <a:xfrm>
              <a:off x="1928368" y="1831421"/>
              <a:ext cx="802640" cy="35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5B39A"/>
                  </a:solidFill>
                  <a:latin typeface="+mj-ea"/>
                  <a:ea typeface="+mj-ea"/>
                </a:rPr>
                <a:t>提 醒</a:t>
              </a:r>
              <a:endParaRPr lang="zh-CN" altLang="en-US" b="1" dirty="0">
                <a:solidFill>
                  <a:srgbClr val="05B39A"/>
                </a:solidFill>
                <a:latin typeface="+mj-ea"/>
                <a:ea typeface="+mj-ea"/>
              </a:endParaRPr>
            </a:p>
          </p:txBody>
        </p:sp>
        <p:sp>
          <p:nvSpPr>
            <p:cNvPr id="27" name="PA-矩形 9"/>
            <p:cNvSpPr/>
            <p:nvPr>
              <p:custDataLst>
                <p:tags r:id="rId2"/>
              </p:custDataLst>
            </p:nvPr>
          </p:nvSpPr>
          <p:spPr>
            <a:xfrm>
              <a:off x="912368" y="1829978"/>
              <a:ext cx="1016000" cy="353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卫健委</a:t>
              </a:r>
              <a:endParaRPr lang="zh-CN" altLang="en-US" b="1" dirty="0">
                <a:solidFill>
                  <a:schemeClr val="bg1"/>
                </a:solidFill>
                <a:latin typeface="+mj-ea"/>
                <a:ea typeface="+mj-ea"/>
              </a:endParaRPr>
            </a:p>
          </p:txBody>
        </p:sp>
      </p:grpSp>
      <p:sp>
        <p:nvSpPr>
          <p:cNvPr id="33" name="文本框 32"/>
          <p:cNvSpPr txBox="1"/>
          <p:nvPr/>
        </p:nvSpPr>
        <p:spPr>
          <a:xfrm>
            <a:off x="8179903" y="77834"/>
            <a:ext cx="1888659" cy="3770263"/>
          </a:xfrm>
          <a:prstGeom prst="rect">
            <a:avLst/>
          </a:prstGeom>
          <a:noFill/>
        </p:spPr>
        <p:txBody>
          <a:bodyPr wrap="none" rtlCol="0">
            <a:spAutoFit/>
          </a:bodyPr>
          <a:lstStyle/>
          <a:p>
            <a:r>
              <a:rPr lang="en-US" altLang="zh-CN" sz="23900" dirty="0" smtClean="0">
                <a:solidFill>
                  <a:srgbClr val="049985"/>
                </a:solidFill>
              </a:rPr>
              <a:t>4</a:t>
            </a:r>
            <a:endParaRPr lang="zh-CN" altLang="en-US" sz="23900" dirty="0">
              <a:solidFill>
                <a:srgbClr val="049985"/>
              </a:solidFill>
            </a:endParaRPr>
          </a:p>
        </p:txBody>
      </p:sp>
      <p:sp>
        <p:nvSpPr>
          <p:cNvPr id="34" name="矩形 33"/>
          <p:cNvSpPr/>
          <p:nvPr/>
        </p:nvSpPr>
        <p:spPr>
          <a:xfrm>
            <a:off x="7797875" y="2642284"/>
            <a:ext cx="2954655" cy="646331"/>
          </a:xfrm>
          <a:prstGeom prst="rect">
            <a:avLst/>
          </a:prstGeom>
        </p:spPr>
        <p:txBody>
          <a:bodyPr wrap="none">
            <a:spAutoFit/>
          </a:bodyPr>
          <a:lstStyle/>
          <a:p>
            <a:pPr algn="ctr"/>
            <a:r>
              <a:rPr lang="zh-CN" altLang="en-US" sz="3600" dirty="0">
                <a:solidFill>
                  <a:schemeClr val="bg1"/>
                </a:solidFill>
              </a:rPr>
              <a:t>加强体育锻炼</a:t>
            </a:r>
            <a:endParaRPr lang="zh-CN" altLang="en-US" sz="3600" dirty="0">
              <a:solidFill>
                <a:schemeClr val="bg1"/>
              </a:solidFill>
            </a:endParaRPr>
          </a:p>
        </p:txBody>
      </p:sp>
      <p:grpSp>
        <p:nvGrpSpPr>
          <p:cNvPr id="35" name="组合 34"/>
          <p:cNvGrpSpPr/>
          <p:nvPr/>
        </p:nvGrpSpPr>
        <p:grpSpPr>
          <a:xfrm>
            <a:off x="8293027" y="1447800"/>
            <a:ext cx="1818640" cy="355223"/>
            <a:chOff x="912368" y="1829978"/>
            <a:chExt cx="1818640" cy="355223"/>
          </a:xfrm>
        </p:grpSpPr>
        <p:sp>
          <p:nvSpPr>
            <p:cNvPr id="37" name="PA-矩形 5"/>
            <p:cNvSpPr/>
            <p:nvPr>
              <p:custDataLst>
                <p:tags r:id="rId3"/>
              </p:custDataLst>
            </p:nvPr>
          </p:nvSpPr>
          <p:spPr>
            <a:xfrm>
              <a:off x="1928368" y="1831421"/>
              <a:ext cx="802640" cy="35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5B39A"/>
                  </a:solidFill>
                  <a:latin typeface="+mj-ea"/>
                  <a:ea typeface="+mj-ea"/>
                </a:rPr>
                <a:t>提 醒</a:t>
              </a:r>
              <a:endParaRPr lang="zh-CN" altLang="en-US" b="1" dirty="0">
                <a:solidFill>
                  <a:srgbClr val="05B39A"/>
                </a:solidFill>
                <a:latin typeface="+mj-ea"/>
                <a:ea typeface="+mj-ea"/>
              </a:endParaRPr>
            </a:p>
          </p:txBody>
        </p:sp>
        <p:sp>
          <p:nvSpPr>
            <p:cNvPr id="38" name="PA-矩形 9"/>
            <p:cNvSpPr/>
            <p:nvPr>
              <p:custDataLst>
                <p:tags r:id="rId4"/>
              </p:custDataLst>
            </p:nvPr>
          </p:nvSpPr>
          <p:spPr>
            <a:xfrm>
              <a:off x="912368" y="1829978"/>
              <a:ext cx="1016000" cy="353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卫健委</a:t>
              </a:r>
              <a:endParaRPr lang="zh-CN" altLang="en-US" b="1" dirty="0">
                <a:solidFill>
                  <a:schemeClr val="bg1"/>
                </a:solidFill>
                <a:latin typeface="+mj-ea"/>
                <a:ea typeface="+mj-ea"/>
              </a:endParaRPr>
            </a:p>
          </p:txBody>
        </p:sp>
      </p:gr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7514" y="3399786"/>
            <a:ext cx="2559320" cy="249197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5166" y="3358272"/>
            <a:ext cx="2572627" cy="257262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0"/>
            <a:ext cx="6096000" cy="6858000"/>
          </a:xfrm>
          <a:prstGeom prst="rect">
            <a:avLst/>
          </a:prstGeom>
          <a:solidFill>
            <a:srgbClr val="049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endParaRPr>
          </a:p>
        </p:txBody>
      </p:sp>
      <p:sp>
        <p:nvSpPr>
          <p:cNvPr id="25" name="矩形 24"/>
          <p:cNvSpPr/>
          <p:nvPr/>
        </p:nvSpPr>
        <p:spPr>
          <a:xfrm>
            <a:off x="6096000" y="0"/>
            <a:ext cx="6096000" cy="6858000"/>
          </a:xfrm>
          <a:prstGeom prst="rect">
            <a:avLst/>
          </a:prstGeom>
          <a:solidFill>
            <a:srgbClr val="037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endParaRPr>
          </a:p>
        </p:txBody>
      </p:sp>
      <p:sp>
        <p:nvSpPr>
          <p:cNvPr id="13" name="等腰三角形 12"/>
          <p:cNvSpPr/>
          <p:nvPr/>
        </p:nvSpPr>
        <p:spPr>
          <a:xfrm rot="5400000">
            <a:off x="5822950" y="3219450"/>
            <a:ext cx="927100" cy="419100"/>
          </a:xfrm>
          <a:prstGeom prst="triangle">
            <a:avLst/>
          </a:prstGeom>
          <a:solidFill>
            <a:srgbClr val="049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701875" y="77834"/>
            <a:ext cx="1888659" cy="3770263"/>
          </a:xfrm>
          <a:prstGeom prst="rect">
            <a:avLst/>
          </a:prstGeom>
          <a:noFill/>
        </p:spPr>
        <p:txBody>
          <a:bodyPr wrap="none" rtlCol="0">
            <a:spAutoFit/>
          </a:bodyPr>
          <a:lstStyle/>
          <a:p>
            <a:r>
              <a:rPr lang="en-US" altLang="zh-CN" sz="23900" dirty="0" smtClean="0">
                <a:solidFill>
                  <a:srgbClr val="037F6D"/>
                </a:solidFill>
              </a:rPr>
              <a:t>5</a:t>
            </a:r>
            <a:endParaRPr lang="zh-CN" altLang="en-US" sz="23900" dirty="0">
              <a:solidFill>
                <a:srgbClr val="037F6D"/>
              </a:solidFill>
            </a:endParaRPr>
          </a:p>
        </p:txBody>
      </p:sp>
      <p:sp>
        <p:nvSpPr>
          <p:cNvPr id="17" name="矩形 16"/>
          <p:cNvSpPr/>
          <p:nvPr/>
        </p:nvSpPr>
        <p:spPr>
          <a:xfrm>
            <a:off x="1319847" y="2148799"/>
            <a:ext cx="2954655" cy="1200329"/>
          </a:xfrm>
          <a:prstGeom prst="rect">
            <a:avLst/>
          </a:prstGeom>
        </p:spPr>
        <p:txBody>
          <a:bodyPr wrap="none">
            <a:spAutoFit/>
          </a:bodyPr>
          <a:lstStyle/>
          <a:p>
            <a:pPr algn="ctr"/>
            <a:r>
              <a:rPr lang="zh-CN" altLang="en-US" sz="3600" dirty="0">
                <a:solidFill>
                  <a:schemeClr val="bg1"/>
                </a:solidFill>
              </a:rPr>
              <a:t>避免到人群</a:t>
            </a:r>
            <a:endParaRPr lang="zh-CN" altLang="en-US" sz="3600" dirty="0">
              <a:solidFill>
                <a:schemeClr val="bg1"/>
              </a:solidFill>
            </a:endParaRPr>
          </a:p>
          <a:p>
            <a:pPr algn="ctr"/>
            <a:r>
              <a:rPr lang="zh-CN" altLang="en-US" sz="3600" dirty="0">
                <a:solidFill>
                  <a:schemeClr val="bg1"/>
                </a:solidFill>
              </a:rPr>
              <a:t>密集场所活动</a:t>
            </a:r>
            <a:endParaRPr lang="zh-CN" altLang="en-US" sz="3600" dirty="0">
              <a:solidFill>
                <a:schemeClr val="bg1"/>
              </a:solidFill>
            </a:endParaRPr>
          </a:p>
        </p:txBody>
      </p:sp>
      <p:grpSp>
        <p:nvGrpSpPr>
          <p:cNvPr id="19" name="组合 18"/>
          <p:cNvGrpSpPr/>
          <p:nvPr/>
        </p:nvGrpSpPr>
        <p:grpSpPr>
          <a:xfrm>
            <a:off x="1814999" y="1447800"/>
            <a:ext cx="1818640" cy="355223"/>
            <a:chOff x="912368" y="1829978"/>
            <a:chExt cx="1818640" cy="355223"/>
          </a:xfrm>
        </p:grpSpPr>
        <p:sp>
          <p:nvSpPr>
            <p:cNvPr id="26" name="PA-矩形 5"/>
            <p:cNvSpPr/>
            <p:nvPr>
              <p:custDataLst>
                <p:tags r:id="rId1"/>
              </p:custDataLst>
            </p:nvPr>
          </p:nvSpPr>
          <p:spPr>
            <a:xfrm>
              <a:off x="1928368" y="1831421"/>
              <a:ext cx="802640" cy="35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5B39A"/>
                  </a:solidFill>
                  <a:latin typeface="+mj-ea"/>
                  <a:ea typeface="+mj-ea"/>
                </a:rPr>
                <a:t>提 醒</a:t>
              </a:r>
              <a:endParaRPr lang="zh-CN" altLang="en-US" b="1" dirty="0">
                <a:solidFill>
                  <a:srgbClr val="05B39A"/>
                </a:solidFill>
                <a:latin typeface="+mj-ea"/>
                <a:ea typeface="+mj-ea"/>
              </a:endParaRPr>
            </a:p>
          </p:txBody>
        </p:sp>
        <p:sp>
          <p:nvSpPr>
            <p:cNvPr id="27" name="PA-矩形 9"/>
            <p:cNvSpPr/>
            <p:nvPr>
              <p:custDataLst>
                <p:tags r:id="rId2"/>
              </p:custDataLst>
            </p:nvPr>
          </p:nvSpPr>
          <p:spPr>
            <a:xfrm>
              <a:off x="912368" y="1829978"/>
              <a:ext cx="1016000" cy="353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卫健委</a:t>
              </a:r>
              <a:endParaRPr lang="zh-CN" altLang="en-US" b="1" dirty="0">
                <a:solidFill>
                  <a:schemeClr val="bg1"/>
                </a:solidFill>
                <a:latin typeface="+mj-ea"/>
                <a:ea typeface="+mj-ea"/>
              </a:endParaRPr>
            </a:p>
          </p:txBody>
        </p:sp>
      </p:grpSp>
      <p:sp>
        <p:nvSpPr>
          <p:cNvPr id="33" name="文本框 32"/>
          <p:cNvSpPr txBox="1"/>
          <p:nvPr/>
        </p:nvSpPr>
        <p:spPr>
          <a:xfrm>
            <a:off x="8179903" y="77834"/>
            <a:ext cx="1888659" cy="3770263"/>
          </a:xfrm>
          <a:prstGeom prst="rect">
            <a:avLst/>
          </a:prstGeom>
          <a:noFill/>
        </p:spPr>
        <p:txBody>
          <a:bodyPr wrap="none" rtlCol="0">
            <a:spAutoFit/>
          </a:bodyPr>
          <a:lstStyle/>
          <a:p>
            <a:r>
              <a:rPr lang="en-US" altLang="zh-CN" sz="23900" dirty="0" smtClean="0">
                <a:solidFill>
                  <a:srgbClr val="049985"/>
                </a:solidFill>
              </a:rPr>
              <a:t>6</a:t>
            </a:r>
            <a:endParaRPr lang="zh-CN" altLang="en-US" sz="23900" dirty="0">
              <a:solidFill>
                <a:srgbClr val="049985"/>
              </a:solidFill>
            </a:endParaRPr>
          </a:p>
        </p:txBody>
      </p:sp>
      <p:sp>
        <p:nvSpPr>
          <p:cNvPr id="34" name="矩形 33"/>
          <p:cNvSpPr/>
          <p:nvPr/>
        </p:nvSpPr>
        <p:spPr>
          <a:xfrm>
            <a:off x="8028707" y="2642284"/>
            <a:ext cx="2492990" cy="646331"/>
          </a:xfrm>
          <a:prstGeom prst="rect">
            <a:avLst/>
          </a:prstGeom>
        </p:spPr>
        <p:txBody>
          <a:bodyPr wrap="none">
            <a:spAutoFit/>
          </a:bodyPr>
          <a:lstStyle/>
          <a:p>
            <a:pPr algn="ctr"/>
            <a:r>
              <a:rPr lang="zh-CN" altLang="en-US" sz="3600" dirty="0">
                <a:solidFill>
                  <a:schemeClr val="bg1"/>
                </a:solidFill>
              </a:rPr>
              <a:t>注意勤洗手</a:t>
            </a:r>
            <a:endParaRPr lang="zh-CN" altLang="en-US" sz="3600" dirty="0">
              <a:solidFill>
                <a:schemeClr val="bg1"/>
              </a:solidFill>
            </a:endParaRPr>
          </a:p>
        </p:txBody>
      </p:sp>
      <p:grpSp>
        <p:nvGrpSpPr>
          <p:cNvPr id="35" name="组合 34"/>
          <p:cNvGrpSpPr/>
          <p:nvPr/>
        </p:nvGrpSpPr>
        <p:grpSpPr>
          <a:xfrm>
            <a:off x="8293027" y="1447800"/>
            <a:ext cx="1818640" cy="355223"/>
            <a:chOff x="912368" y="1829978"/>
            <a:chExt cx="1818640" cy="355223"/>
          </a:xfrm>
        </p:grpSpPr>
        <p:sp>
          <p:nvSpPr>
            <p:cNvPr id="37" name="PA-矩形 5"/>
            <p:cNvSpPr/>
            <p:nvPr>
              <p:custDataLst>
                <p:tags r:id="rId3"/>
              </p:custDataLst>
            </p:nvPr>
          </p:nvSpPr>
          <p:spPr>
            <a:xfrm>
              <a:off x="1928368" y="1831421"/>
              <a:ext cx="802640" cy="353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5B39A"/>
                  </a:solidFill>
                  <a:latin typeface="+mj-ea"/>
                  <a:ea typeface="+mj-ea"/>
                </a:rPr>
                <a:t>提 醒</a:t>
              </a:r>
              <a:endParaRPr lang="zh-CN" altLang="en-US" b="1" dirty="0">
                <a:solidFill>
                  <a:srgbClr val="05B39A"/>
                </a:solidFill>
                <a:latin typeface="+mj-ea"/>
                <a:ea typeface="+mj-ea"/>
              </a:endParaRPr>
            </a:p>
          </p:txBody>
        </p:sp>
        <p:sp>
          <p:nvSpPr>
            <p:cNvPr id="38" name="PA-矩形 9"/>
            <p:cNvSpPr/>
            <p:nvPr>
              <p:custDataLst>
                <p:tags r:id="rId4"/>
              </p:custDataLst>
            </p:nvPr>
          </p:nvSpPr>
          <p:spPr>
            <a:xfrm>
              <a:off x="912368" y="1829978"/>
              <a:ext cx="1016000" cy="353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卫健委</a:t>
              </a:r>
              <a:endParaRPr lang="zh-CN" altLang="en-US" b="1" dirty="0">
                <a:solidFill>
                  <a:schemeClr val="bg1"/>
                </a:solidFill>
                <a:latin typeface="+mj-ea"/>
                <a:ea typeface="+mj-ea"/>
              </a:endParaRPr>
            </a:p>
          </p:txBody>
        </p:sp>
      </p:gr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393" y="3349128"/>
            <a:ext cx="3423900" cy="2570406"/>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4975" y="3182406"/>
            <a:ext cx="2069452" cy="3009903"/>
          </a:xfrm>
          <a:prstGeom prst="rect">
            <a:avLst/>
          </a:prstGeom>
        </p:spPr>
      </p:pic>
      <p:sp>
        <p:nvSpPr>
          <p:cNvPr id="6" name="文本框 5"/>
          <p:cNvSpPr txBox="1"/>
          <p:nvPr/>
        </p:nvSpPr>
        <p:spPr>
          <a:xfrm>
            <a:off x="2487863" y="4456524"/>
            <a:ext cx="646331" cy="461665"/>
          </a:xfrm>
          <a:prstGeom prst="rect">
            <a:avLst/>
          </a:prstGeom>
          <a:noFill/>
        </p:spPr>
        <p:txBody>
          <a:bodyPr wrap="none" rtlCol="0">
            <a:spAutoFit/>
          </a:bodyPr>
          <a:lstStyle/>
          <a:p>
            <a:pPr algn="ctr"/>
            <a:r>
              <a:rPr lang="en-US" altLang="zh-CN" sz="2400" b="1" dirty="0" smtClean="0">
                <a:solidFill>
                  <a:schemeClr val="bg1"/>
                </a:solidFill>
              </a:rPr>
              <a:t>NO</a:t>
            </a:r>
            <a:endParaRPr lang="zh-CN" altLang="en-US" sz="2400"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6" name="PA-图片 5"/>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0" y="2387039"/>
            <a:ext cx="5622878" cy="3461834"/>
          </a:xfrm>
          <a:prstGeom prst="rect">
            <a:avLst/>
          </a:prstGeom>
        </p:spPr>
      </p:pic>
      <p:sp>
        <p:nvSpPr>
          <p:cNvPr id="7" name="矩形 6"/>
          <p:cNvSpPr/>
          <p:nvPr/>
        </p:nvSpPr>
        <p:spPr>
          <a:xfrm>
            <a:off x="6096000" y="3276426"/>
            <a:ext cx="4932844" cy="204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5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餐前便后、外出回家、接触垃圾、抚摸动物后，要记得洗手。洗手时，要注意流动水和使用肥皂（皂液）洗手，揉搓时间不少于</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15</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秒。</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grpSp>
        <p:nvGrpSpPr>
          <p:cNvPr id="8" name="组合 7"/>
          <p:cNvGrpSpPr/>
          <p:nvPr/>
        </p:nvGrpSpPr>
        <p:grpSpPr>
          <a:xfrm>
            <a:off x="5731268" y="2387039"/>
            <a:ext cx="837853" cy="836457"/>
            <a:chOff x="2065866" y="2013358"/>
            <a:chExt cx="1515535" cy="1513009"/>
          </a:xfrm>
        </p:grpSpPr>
        <p:sp>
          <p:nvSpPr>
            <p:cNvPr id="9"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w="12700" cap="flat" cmpd="sng" algn="ctr">
              <a:noFill/>
              <a:prstDash val="solid"/>
              <a:miter lim="800000"/>
            </a:ln>
            <a:effectLst/>
          </p:spPr>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10" name="椭圆 9"/>
            <p:cNvSpPr/>
            <p:nvPr/>
          </p:nvSpPr>
          <p:spPr>
            <a:xfrm>
              <a:off x="2358180" y="2304409"/>
              <a:ext cx="947839" cy="947839"/>
            </a:xfrm>
            <a:prstGeom prst="ellipse">
              <a:avLst/>
            </a:prstGeom>
            <a:solidFill>
              <a:srgbClr val="683B1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a:ln>
                    <a:noFill/>
                  </a:ln>
                  <a:solidFill>
                    <a:prstClr val="white"/>
                  </a:solidFill>
                  <a:effectLst/>
                  <a:uLnTx/>
                  <a:uFillTx/>
                  <a:latin typeface="杨任东竹石体-Semibold" panose="02000000000000000000" charset="-122"/>
                  <a:ea typeface="杨任东竹石体-Semibold" panose="02000000000000000000" charset="-122"/>
                  <a:cs typeface="+mn-cs"/>
                </a:rPr>
                <a:t>1</a:t>
              </a:r>
              <a:endParaRPr kumimoji="0" lang="en-US" altLang="zh-CN" sz="2800" b="0" i="0" u="none" strike="noStrike" kern="0" cap="none" spc="0" normalizeH="0" baseline="0" noProof="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
        <p:nvSpPr>
          <p:cNvPr id="11" name="矩形 10"/>
          <p:cNvSpPr/>
          <p:nvPr/>
        </p:nvSpPr>
        <p:spPr>
          <a:xfrm>
            <a:off x="6677511" y="2359128"/>
            <a:ext cx="5155917"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勤洗手，强防护，注意手卫生</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to="" calcmode="lin" valueType="num">
                                      <p:cBhvr>
                                        <p:cTn id="11" dur="700" fill="hold">
                                          <p:stCondLst>
                                            <p:cond delay="0"/>
                                          </p:stCondLst>
                                        </p:cTn>
                                        <p:tgtEl>
                                          <p:spTgt spid="6"/>
                                        </p:tgtEl>
                                        <p:attrNameLst>
                                          <p:attrName>ppt_x</p:attrName>
                                        </p:attrNameLst>
                                      </p:cBhvr>
                                      <p:tavLst>
                                        <p:tav tm="0" fmla="#ppt_x-#ppt_h/6*sin(2*pi*$)*(1-$)*8/9">
                                          <p:val>
                                            <p:fltVal val="0"/>
                                          </p:val>
                                        </p:tav>
                                        <p:tav tm="100000">
                                          <p:val>
                                            <p:fltVal val="1"/>
                                          </p:val>
                                        </p:tav>
                                      </p:tavLst>
                                    </p:anim>
                                    <p:anim to="" calcmode="lin" valueType="num">
                                      <p:cBhvr>
                                        <p:cTn id="12" dur="700" fill="hold">
                                          <p:stCondLst>
                                            <p:cond delay="0"/>
                                          </p:stCondLst>
                                        </p:cTn>
                                        <p:tgtEl>
                                          <p:spTgt spid="6"/>
                                        </p:tgtEl>
                                        <p:attrNameLst>
                                          <p:attrName>ppt_w</p:attrName>
                                        </p:attrNameLst>
                                      </p:cBhvr>
                                      <p:tavLst>
                                        <p:tav tm="0" fmla="#ppt_w-#ppt_w/4*sin(2*pi*$)*(1-$)">
                                          <p:val>
                                            <p:fltVal val="0"/>
                                          </p:val>
                                        </p:tav>
                                        <p:tav tm="100000">
                                          <p:val>
                                            <p:fltVal val="1"/>
                                          </p:val>
                                        </p:tav>
                                      </p:tavLst>
                                    </p:anim>
                                  </p:childTnLst>
                                </p:cTn>
                              </p:par>
                            </p:childTnLst>
                          </p:cTn>
                        </p:par>
                        <p:par>
                          <p:cTn id="13" fill="hold">
                            <p:stCondLst>
                              <p:cond delay="2099"/>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599"/>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3099"/>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17" name="PA-1022135"/>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28046" t="38026" r="1208" b="22928"/>
          <a:stretch>
            <a:fillRect/>
          </a:stretch>
        </p:blipFill>
        <p:spPr>
          <a:xfrm>
            <a:off x="229870" y="2501265"/>
            <a:ext cx="11863705" cy="3273425"/>
          </a:xfrm>
          <a:prstGeom prst="rect">
            <a:avLst/>
          </a:prstGeom>
        </p:spPr>
      </p:pic>
      <p:sp>
        <p:nvSpPr>
          <p:cNvPr id="18" name="矩形 17"/>
          <p:cNvSpPr/>
          <p:nvPr/>
        </p:nvSpPr>
        <p:spPr>
          <a:xfrm>
            <a:off x="4362192" y="1739935"/>
            <a:ext cx="3467617" cy="584775"/>
          </a:xfrm>
          <a:prstGeom prst="rect">
            <a:avLst/>
          </a:prstGeom>
        </p:spPr>
        <p:txBody>
          <a:bodyPr wrap="none">
            <a:spAutoFit/>
          </a:bodyPr>
          <a:p>
            <a:pPr algn="ctr"/>
            <a:r>
              <a:rPr lang="zh-CN" altLang="en-US" sz="3200" dirty="0" smtClean="0"/>
              <a:t>标准的七步洗手法</a:t>
            </a:r>
            <a:endParaRPr lang="zh-CN" altLang="en-US" sz="3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63" name="图片 62"/>
          <p:cNvPicPr>
            <a:picLocks noChangeAspect="1"/>
          </p:cNvPicPr>
          <p:nvPr/>
        </p:nvPicPr>
        <p:blipFill>
          <a:blip r:embed="rId1" cstate="print">
            <a:extLst>
              <a:ext uri="{28A0092B-C50C-407E-A947-70E740481C1C}">
                <a14:useLocalDpi xmlns:a14="http://schemas.microsoft.com/office/drawing/2010/main" val="0"/>
              </a:ext>
            </a:extLst>
          </a:blip>
          <a:srcRect l="28936" t="6270" r="7442" b="19930"/>
          <a:stretch>
            <a:fillRect/>
          </a:stretch>
        </p:blipFill>
        <p:spPr>
          <a:xfrm>
            <a:off x="9949543" y="4494822"/>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60" name="图片 59"/>
          <p:cNvPicPr>
            <a:picLocks noChangeAspect="1"/>
          </p:cNvPicPr>
          <p:nvPr/>
        </p:nvPicPr>
        <p:blipFill>
          <a:blip r:embed="rId2" cstate="print">
            <a:extLst>
              <a:ext uri="{28A0092B-C50C-407E-A947-70E740481C1C}">
                <a14:useLocalDpi xmlns:a14="http://schemas.microsoft.com/office/drawing/2010/main" val="0"/>
              </a:ext>
            </a:extLst>
          </a:blip>
          <a:srcRect l="17577" t="3218" r="32967" b="10730"/>
          <a:stretch>
            <a:fillRect/>
          </a:stretch>
        </p:blipFill>
        <p:spPr>
          <a:xfrm>
            <a:off x="5493657" y="4494822"/>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58" name="图片 57"/>
          <p:cNvPicPr>
            <a:picLocks noChangeAspect="1"/>
          </p:cNvPicPr>
          <p:nvPr/>
        </p:nvPicPr>
        <p:blipFill>
          <a:blip r:embed="rId3" cstate="print">
            <a:extLst>
              <a:ext uri="{28A0092B-C50C-407E-A947-70E740481C1C}">
                <a14:useLocalDpi xmlns:a14="http://schemas.microsoft.com/office/drawing/2010/main" val="0"/>
              </a:ext>
            </a:extLst>
          </a:blip>
          <a:srcRect l="13431" t="5497" r="32257"/>
          <a:stretch>
            <a:fillRect/>
          </a:stretch>
        </p:blipFill>
        <p:spPr>
          <a:xfrm>
            <a:off x="7721600" y="4494822"/>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rcRect l="2462" t="14306" b="10765"/>
          <a:stretch>
            <a:fillRect/>
          </a:stretch>
        </p:blipFill>
        <p:spPr>
          <a:xfrm>
            <a:off x="3265714" y="4494822"/>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52" name="图片 51"/>
          <p:cNvPicPr>
            <a:picLocks noChangeAspect="1"/>
          </p:cNvPicPr>
          <p:nvPr/>
        </p:nvPicPr>
        <p:blipFill>
          <a:blip r:embed="rId5">
            <a:extLst>
              <a:ext uri="{28A0092B-C50C-407E-A947-70E740481C1C}">
                <a14:useLocalDpi xmlns:a14="http://schemas.microsoft.com/office/drawing/2010/main" val="0"/>
              </a:ext>
            </a:extLst>
          </a:blip>
          <a:srcRect l="21442" r="22596" b="2529"/>
          <a:stretch>
            <a:fillRect/>
          </a:stretch>
        </p:blipFill>
        <p:spPr>
          <a:xfrm>
            <a:off x="1037771" y="4494822"/>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sp>
        <p:nvSpPr>
          <p:cNvPr id="12" name="矩形 11"/>
          <p:cNvSpPr/>
          <p:nvPr/>
        </p:nvSpPr>
        <p:spPr>
          <a:xfrm>
            <a:off x="9876496" y="6066506"/>
            <a:ext cx="1338828"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外出回来后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1969256" y="3766576"/>
            <a:ext cx="1569660"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传递文件前后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3966366" y="3761367"/>
            <a:ext cx="2031325"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在咳嗽或打喷嚏后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6309725" y="3761367"/>
            <a:ext cx="1800493"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在制备</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食品前后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8999333" y="3761367"/>
            <a:ext cx="877163"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吃饭前</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086116" y="6066506"/>
            <a:ext cx="1107996"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上厕所后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3429475" y="6066506"/>
            <a:ext cx="877163"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手脏时</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5311170" y="6066506"/>
            <a:ext cx="1569660"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在接触他人后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7423696" y="6066506"/>
            <a:ext cx="1800493"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接触过动物之后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6">
            <a:extLst>
              <a:ext uri="{28A0092B-C50C-407E-A947-70E740481C1C}">
                <a14:useLocalDpi xmlns:a14="http://schemas.microsoft.com/office/drawing/2010/main" val="0"/>
              </a:ext>
            </a:extLst>
          </a:blip>
          <a:srcRect l="46475" t="1893" r="6714" b="4754"/>
          <a:stretch>
            <a:fillRect/>
          </a:stretch>
        </p:blipFill>
        <p:spPr>
          <a:xfrm>
            <a:off x="8836207" y="2133766"/>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rcRect l="33018" t="4950" r="1769" b="961"/>
          <a:stretch>
            <a:fillRect/>
          </a:stretch>
        </p:blipFill>
        <p:spPr>
          <a:xfrm>
            <a:off x="6608264" y="2133766"/>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rcRect l="32946" t="785" r="10644"/>
          <a:stretch>
            <a:fillRect/>
          </a:stretch>
        </p:blipFill>
        <p:spPr>
          <a:xfrm>
            <a:off x="4380321" y="2133766"/>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rcRect l="25283" t="465" r="22273" b="8191"/>
          <a:stretch>
            <a:fillRect/>
          </a:stretch>
        </p:blipFill>
        <p:spPr>
          <a:xfrm>
            <a:off x="2152378" y="2133766"/>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sp>
        <p:nvSpPr>
          <p:cNvPr id="17" name="矩形 16"/>
          <p:cNvSpPr/>
          <p:nvPr/>
        </p:nvSpPr>
        <p:spPr>
          <a:xfrm>
            <a:off x="696818" y="1164771"/>
            <a:ext cx="4596130" cy="707886"/>
          </a:xfrm>
          <a:prstGeom prst="rect">
            <a:avLst/>
          </a:prstGeom>
        </p:spPr>
        <p:txBody>
          <a:bodyPr wrap="none">
            <a:spAutoFit/>
          </a:bodyPr>
          <a:p>
            <a:r>
              <a:rPr lang="zh-CN" altLang="en-US" sz="4000" dirty="0">
                <a:solidFill>
                  <a:srgbClr val="1A1D6E"/>
                </a:solidFill>
                <a:latin typeface="字魂100号-方方先锋体" panose="00000500000000000000" pitchFamily="2" charset="-122"/>
                <a:ea typeface="字魂100号-方方先锋体" panose="00000500000000000000" pitchFamily="2" charset="-122"/>
              </a:rPr>
              <a:t>哪些时刻需要</a:t>
            </a:r>
            <a:r>
              <a:rPr lang="zh-CN" altLang="en-US" sz="4000" dirty="0">
                <a:gradFill>
                  <a:gsLst>
                    <a:gs pos="0">
                      <a:srgbClr val="FF8212"/>
                    </a:gs>
                    <a:gs pos="100000">
                      <a:srgbClr val="F7B813"/>
                    </a:gs>
                  </a:gsLst>
                  <a:lin ang="5400000" scaled="1"/>
                </a:gradFill>
                <a:latin typeface="字魂100号-方方先锋体" panose="00000500000000000000" pitchFamily="2" charset="-122"/>
                <a:ea typeface="字魂100号-方方先锋体" panose="00000500000000000000" pitchFamily="2" charset="-122"/>
              </a:rPr>
              <a:t>洗手</a:t>
            </a:r>
            <a:r>
              <a:rPr lang="zh-CN" altLang="en-US" sz="4000" dirty="0">
                <a:solidFill>
                  <a:srgbClr val="1A1D6E"/>
                </a:solidFill>
                <a:latin typeface="字魂100号-方方先锋体" panose="00000500000000000000" pitchFamily="2" charset="-122"/>
                <a:ea typeface="字魂100号-方方先锋体" panose="00000500000000000000" pitchFamily="2" charset="-122"/>
              </a:rPr>
              <a:t>？</a:t>
            </a:r>
            <a:endParaRPr lang="zh-CN" altLang="en-US" sz="4000" dirty="0">
              <a:solidFill>
                <a:srgbClr val="1A1D6E"/>
              </a:solidFill>
              <a:latin typeface="字魂100号-方方先锋体" panose="00000500000000000000" pitchFamily="2" charset="-122"/>
              <a:ea typeface="字魂100号-方方先锋体" panose="00000500000000000000" pitchFamily="2"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rcRect l="28936" t="6270" r="7442" b="19930"/>
          <a:stretch>
            <a:fillRect/>
          </a:stretch>
        </p:blipFill>
        <p:spPr>
          <a:xfrm>
            <a:off x="9950178" y="4495457"/>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sp>
        <p:nvSpPr>
          <p:cNvPr id="4" name="矩形 3"/>
          <p:cNvSpPr/>
          <p:nvPr/>
        </p:nvSpPr>
        <p:spPr>
          <a:xfrm>
            <a:off x="9877131" y="6067141"/>
            <a:ext cx="1338828"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外出回来后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1969891" y="3767211"/>
            <a:ext cx="1569660"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传递文件前后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3967001" y="3762002"/>
            <a:ext cx="2031325"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在咳嗽或打喷嚏后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6310360" y="3762002"/>
            <a:ext cx="1800493"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在制备</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食品前后</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999968" y="3762002"/>
            <a:ext cx="877163"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吃饭前</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rcRect l="46475" t="1893" r="6714" b="4754"/>
          <a:stretch>
            <a:fillRect/>
          </a:stretch>
        </p:blipFill>
        <p:spPr>
          <a:xfrm>
            <a:off x="8836842" y="2134401"/>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rcRect l="33018" t="4950" r="1769" b="961"/>
          <a:stretch>
            <a:fillRect/>
          </a:stretch>
        </p:blipFill>
        <p:spPr>
          <a:xfrm>
            <a:off x="6608899" y="2134401"/>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rcRect l="32946" t="785" r="10644"/>
          <a:stretch>
            <a:fillRect/>
          </a:stretch>
        </p:blipFill>
        <p:spPr>
          <a:xfrm>
            <a:off x="4380956" y="2134401"/>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rcRect l="25283" t="465" r="22273" b="8191"/>
          <a:stretch>
            <a:fillRect/>
          </a:stretch>
        </p:blipFill>
        <p:spPr>
          <a:xfrm>
            <a:off x="2153013" y="2134401"/>
            <a:ext cx="1204686" cy="1397436"/>
          </a:xfrm>
          <a:custGeom>
            <a:avLst/>
            <a:gdLst>
              <a:gd name="connsiteX0" fmla="*/ 602343 w 1204686"/>
              <a:gd name="connsiteY0" fmla="*/ 0 h 1397436"/>
              <a:gd name="connsiteX1" fmla="*/ 1204686 w 1204686"/>
              <a:gd name="connsiteY1" fmla="*/ 301172 h 1397436"/>
              <a:gd name="connsiteX2" fmla="*/ 1204686 w 1204686"/>
              <a:gd name="connsiteY2" fmla="*/ 1096265 h 1397436"/>
              <a:gd name="connsiteX3" fmla="*/ 602343 w 1204686"/>
              <a:gd name="connsiteY3" fmla="*/ 1397436 h 1397436"/>
              <a:gd name="connsiteX4" fmla="*/ 0 w 1204686"/>
              <a:gd name="connsiteY4" fmla="*/ 1096265 h 1397436"/>
              <a:gd name="connsiteX5" fmla="*/ 0 w 1204686"/>
              <a:gd name="connsiteY5" fmla="*/ 301172 h 13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4686" h="1397436">
                <a:moveTo>
                  <a:pt x="602343" y="0"/>
                </a:moveTo>
                <a:lnTo>
                  <a:pt x="1204686" y="301172"/>
                </a:lnTo>
                <a:lnTo>
                  <a:pt x="1204686" y="1096265"/>
                </a:lnTo>
                <a:lnTo>
                  <a:pt x="602343" y="1397436"/>
                </a:lnTo>
                <a:lnTo>
                  <a:pt x="0" y="1096265"/>
                </a:lnTo>
                <a:lnTo>
                  <a:pt x="0" y="301172"/>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ppt_x"/>
                                          </p:val>
                                        </p:tav>
                                        <p:tav tm="100000">
                                          <p:val>
                                            <p:strVal val="#ppt_x"/>
                                          </p:val>
                                        </p:tav>
                                      </p:tavLst>
                                    </p:anim>
                                    <p:anim calcmode="lin" valueType="num">
                                      <p:cBhvr additive="base">
                                        <p:cTn id="14" dur="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ppt_x"/>
                                          </p:val>
                                        </p:tav>
                                        <p:tav tm="100000">
                                          <p:val>
                                            <p:strVal val="#ppt_x"/>
                                          </p:val>
                                        </p:tav>
                                      </p:tavLst>
                                    </p:anim>
                                    <p:anim calcmode="lin" valueType="num">
                                      <p:cBhvr additive="base">
                                        <p:cTn id="22" dur="500" fill="hold"/>
                                        <p:tgtEl>
                                          <p:spTgt spid="5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additive="base">
                                        <p:cTn id="45" dur="500" fill="hold"/>
                                        <p:tgtEl>
                                          <p:spTgt spid="37"/>
                                        </p:tgtEl>
                                        <p:attrNameLst>
                                          <p:attrName>ppt_x</p:attrName>
                                        </p:attrNameLst>
                                      </p:cBhvr>
                                      <p:tavLst>
                                        <p:tav tm="0">
                                          <p:val>
                                            <p:strVal val="#ppt_x"/>
                                          </p:val>
                                        </p:tav>
                                        <p:tav tm="100000">
                                          <p:val>
                                            <p:strVal val="#ppt_x"/>
                                          </p:val>
                                        </p:tav>
                                      </p:tavLst>
                                    </p:anim>
                                    <p:anim calcmode="lin" valueType="num">
                                      <p:cBhvr additive="base">
                                        <p:cTn id="46" dur="500" fill="hold"/>
                                        <p:tgtEl>
                                          <p:spTgt spid="3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ppt_x"/>
                                          </p:val>
                                        </p:tav>
                                        <p:tav tm="100000">
                                          <p:val>
                                            <p:strVal val="#ppt_x"/>
                                          </p:val>
                                        </p:tav>
                                      </p:tavLst>
                                    </p:anim>
                                    <p:anim calcmode="lin" valueType="num">
                                      <p:cBhvr additive="base">
                                        <p:cTn id="86" dur="500" fill="hold"/>
                                        <p:tgtEl>
                                          <p:spTgt spid="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ppt_x"/>
                                          </p:val>
                                        </p:tav>
                                        <p:tav tm="100000">
                                          <p:val>
                                            <p:strVal val="#ppt_x"/>
                                          </p:val>
                                        </p:tav>
                                      </p:tavLst>
                                    </p:anim>
                                    <p:anim calcmode="lin" valueType="num">
                                      <p:cBhvr additive="base">
                                        <p:cTn id="90" dur="500" fill="hold"/>
                                        <p:tgtEl>
                                          <p:spTgt spid="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
                                        </p:tgtEl>
                                        <p:attrNameLst>
                                          <p:attrName>style.visibility</p:attrName>
                                        </p:attrNameLst>
                                      </p:cBhvr>
                                      <p:to>
                                        <p:strVal val="visible"/>
                                      </p:to>
                                    </p:set>
                                    <p:anim calcmode="lin" valueType="num">
                                      <p:cBhvr additive="base">
                                        <p:cTn id="93" dur="500" fill="hold"/>
                                        <p:tgtEl>
                                          <p:spTgt spid="5"/>
                                        </p:tgtEl>
                                        <p:attrNameLst>
                                          <p:attrName>ppt_x</p:attrName>
                                        </p:attrNameLst>
                                      </p:cBhvr>
                                      <p:tavLst>
                                        <p:tav tm="0">
                                          <p:val>
                                            <p:strVal val="#ppt_x"/>
                                          </p:val>
                                        </p:tav>
                                        <p:tav tm="100000">
                                          <p:val>
                                            <p:strVal val="#ppt_x"/>
                                          </p:val>
                                        </p:tav>
                                      </p:tavLst>
                                    </p:anim>
                                    <p:anim calcmode="lin" valueType="num">
                                      <p:cBhvr additive="base">
                                        <p:cTn id="94" dur="500" fill="hold"/>
                                        <p:tgtEl>
                                          <p:spTgt spid="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 calcmode="lin" valueType="num">
                                      <p:cBhvr additive="base">
                                        <p:cTn id="97" dur="500" fill="hold"/>
                                        <p:tgtEl>
                                          <p:spTgt spid="6"/>
                                        </p:tgtEl>
                                        <p:attrNameLst>
                                          <p:attrName>ppt_x</p:attrName>
                                        </p:attrNameLst>
                                      </p:cBhvr>
                                      <p:tavLst>
                                        <p:tav tm="0">
                                          <p:val>
                                            <p:strVal val="#ppt_x"/>
                                          </p:val>
                                        </p:tav>
                                        <p:tav tm="100000">
                                          <p:val>
                                            <p:strVal val="#ppt_x"/>
                                          </p:val>
                                        </p:tav>
                                      </p:tavLst>
                                    </p:anim>
                                    <p:anim calcmode="lin" valueType="num">
                                      <p:cBhvr additive="base">
                                        <p:cTn id="98" dur="500" fill="hold"/>
                                        <p:tgtEl>
                                          <p:spTgt spid="6"/>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500" fill="hold"/>
                                        <p:tgtEl>
                                          <p:spTgt spid="7"/>
                                        </p:tgtEl>
                                        <p:attrNameLst>
                                          <p:attrName>ppt_x</p:attrName>
                                        </p:attrNameLst>
                                      </p:cBhvr>
                                      <p:tavLst>
                                        <p:tav tm="0">
                                          <p:val>
                                            <p:strVal val="#ppt_x"/>
                                          </p:val>
                                        </p:tav>
                                        <p:tav tm="100000">
                                          <p:val>
                                            <p:strVal val="#ppt_x"/>
                                          </p:val>
                                        </p:tav>
                                      </p:tavLst>
                                    </p:anim>
                                    <p:anim calcmode="lin" valueType="num">
                                      <p:cBhvr additive="base">
                                        <p:cTn id="102" dur="500" fill="hold"/>
                                        <p:tgtEl>
                                          <p:spTgt spid="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additive="base">
                                        <p:cTn id="105" dur="500" fill="hold"/>
                                        <p:tgtEl>
                                          <p:spTgt spid="8"/>
                                        </p:tgtEl>
                                        <p:attrNameLst>
                                          <p:attrName>ppt_x</p:attrName>
                                        </p:attrNameLst>
                                      </p:cBhvr>
                                      <p:tavLst>
                                        <p:tav tm="0">
                                          <p:val>
                                            <p:strVal val="#ppt_x"/>
                                          </p:val>
                                        </p:tav>
                                        <p:tav tm="100000">
                                          <p:val>
                                            <p:strVal val="#ppt_x"/>
                                          </p:val>
                                        </p:tav>
                                      </p:tavLst>
                                    </p:anim>
                                    <p:anim calcmode="lin" valueType="num">
                                      <p:cBhvr additive="base">
                                        <p:cTn id="106" dur="500" fill="hold"/>
                                        <p:tgtEl>
                                          <p:spTgt spid="8"/>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500" fill="hold"/>
                                        <p:tgtEl>
                                          <p:spTgt spid="9"/>
                                        </p:tgtEl>
                                        <p:attrNameLst>
                                          <p:attrName>ppt_x</p:attrName>
                                        </p:attrNameLst>
                                      </p:cBhvr>
                                      <p:tavLst>
                                        <p:tav tm="0">
                                          <p:val>
                                            <p:strVal val="#ppt_x"/>
                                          </p:val>
                                        </p:tav>
                                        <p:tav tm="100000">
                                          <p:val>
                                            <p:strVal val="#ppt_x"/>
                                          </p:val>
                                        </p:tav>
                                      </p:tavLst>
                                    </p:anim>
                                    <p:anim calcmode="lin" valueType="num">
                                      <p:cBhvr additive="base">
                                        <p:cTn id="110" dur="500" fill="hold"/>
                                        <p:tgtEl>
                                          <p:spTgt spid="9"/>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ppt_x"/>
                                          </p:val>
                                        </p:tav>
                                        <p:tav tm="100000">
                                          <p:val>
                                            <p:strVal val="#ppt_x"/>
                                          </p:val>
                                        </p:tav>
                                      </p:tavLst>
                                    </p:anim>
                                    <p:anim calcmode="lin" valueType="num">
                                      <p:cBhvr additive="base">
                                        <p:cTn id="114" dur="500" fill="hold"/>
                                        <p:tgtEl>
                                          <p:spTgt spid="10"/>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11"/>
                                        </p:tgtEl>
                                        <p:attrNameLst>
                                          <p:attrName>style.visibility</p:attrName>
                                        </p:attrNameLst>
                                      </p:cBhvr>
                                      <p:to>
                                        <p:strVal val="visible"/>
                                      </p:to>
                                    </p:set>
                                    <p:anim calcmode="lin" valueType="num">
                                      <p:cBhvr additive="base">
                                        <p:cTn id="117" dur="500" fill="hold"/>
                                        <p:tgtEl>
                                          <p:spTgt spid="11"/>
                                        </p:tgtEl>
                                        <p:attrNameLst>
                                          <p:attrName>ppt_x</p:attrName>
                                        </p:attrNameLst>
                                      </p:cBhvr>
                                      <p:tavLst>
                                        <p:tav tm="0">
                                          <p:val>
                                            <p:strVal val="#ppt_x"/>
                                          </p:val>
                                        </p:tav>
                                        <p:tav tm="100000">
                                          <p:val>
                                            <p:strVal val="#ppt_x"/>
                                          </p:val>
                                        </p:tav>
                                      </p:tavLst>
                                    </p:anim>
                                    <p:anim calcmode="lin" valueType="num">
                                      <p:cBhvr additive="base">
                                        <p:cTn id="118" dur="500" fill="hold"/>
                                        <p:tgtEl>
                                          <p:spTgt spid="11"/>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5" grpId="0"/>
      <p:bldP spid="36" grpId="0"/>
      <p:bldP spid="37" grpId="0"/>
      <p:bldP spid="38" grpId="0"/>
      <p:bldP spid="39" grpId="0"/>
      <p:bldP spid="40" grpId="0"/>
      <p:bldP spid="41" grpId="0"/>
      <p:bldP spid="42" grpId="0"/>
      <p:bldP spid="4"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4" name="PA-图片 3"/>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28067" t="8460" r="34078"/>
          <a:stretch>
            <a:fillRect/>
          </a:stretch>
        </p:blipFill>
        <p:spPr>
          <a:xfrm>
            <a:off x="7110484" y="1258484"/>
            <a:ext cx="4039735" cy="5427006"/>
          </a:xfrm>
          <a:prstGeom prst="rect">
            <a:avLst/>
          </a:prstGeom>
        </p:spPr>
      </p:pic>
      <p:sp>
        <p:nvSpPr>
          <p:cNvPr id="5" name="矩形 4"/>
          <p:cNvSpPr/>
          <p:nvPr/>
        </p:nvSpPr>
        <p:spPr>
          <a:xfrm>
            <a:off x="1808632" y="2248126"/>
            <a:ext cx="4830777" cy="439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    </a:t>
            </a:r>
            <a:r>
              <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戴口罩是阻断呼吸道分泌物传播的有效手段，选择医用外科口罩能很好地预防呼吸道疾病。</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如果去人员密集的公众场合，应佩戴医用外科口罩。需要注意的是，不管什么类型的口罩，防护效果都是有限的，需要定期更换。建议</a:t>
            </a:r>
            <a:r>
              <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4</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小时更换一次，遇污染或潮湿，应及时更换。</a:t>
            </a:r>
            <a:endParaRPr lang="zh-CN" altLang="en-US" sz="20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6" name="矩形 5"/>
          <p:cNvSpPr/>
          <p:nvPr/>
        </p:nvSpPr>
        <p:spPr>
          <a:xfrm>
            <a:off x="1876869" y="1384977"/>
            <a:ext cx="2079415"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正确佩戴口罩</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7" name="组合 6"/>
          <p:cNvGrpSpPr/>
          <p:nvPr/>
        </p:nvGrpSpPr>
        <p:grpSpPr>
          <a:xfrm>
            <a:off x="1041781" y="1525529"/>
            <a:ext cx="700061" cy="698895"/>
            <a:chOff x="2065866" y="2013358"/>
            <a:chExt cx="1515535" cy="1513009"/>
          </a:xfrm>
        </p:grpSpPr>
        <p:sp>
          <p:nvSpPr>
            <p:cNvPr id="8"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9" name="椭圆 8"/>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2</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599"/>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3099"/>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to="" calcmode="lin" valueType="num">
                                      <p:cBhvr>
                                        <p:cTn id="23" dur="700" fill="hold">
                                          <p:stCondLst>
                                            <p:cond delay="0"/>
                                          </p:stCondLst>
                                        </p:cTn>
                                        <p:tgtEl>
                                          <p:spTgt spid="4"/>
                                        </p:tgtEl>
                                        <p:attrNameLst>
                                          <p:attrName>ppt_x</p:attrName>
                                        </p:attrNameLst>
                                      </p:cBhvr>
                                      <p:tavLst>
                                        <p:tav tm="0" fmla="#ppt_x-#ppt_h/6*sin(2*pi*$)*(1-$)*8/9">
                                          <p:val>
                                            <p:fltVal val="0"/>
                                          </p:val>
                                        </p:tav>
                                        <p:tav tm="100000">
                                          <p:val>
                                            <p:fltVal val="1"/>
                                          </p:val>
                                        </p:tav>
                                      </p:tavLst>
                                    </p:anim>
                                    <p:anim to="" calcmode="lin" valueType="num">
                                      <p:cBhvr>
                                        <p:cTn id="24" dur="700" fill="hold">
                                          <p:stCondLst>
                                            <p:cond delay="0"/>
                                          </p:stCondLst>
                                        </p:cTn>
                                        <p:tgtEl>
                                          <p:spTgt spid="4"/>
                                        </p:tgtEl>
                                        <p:attrNameLst>
                                          <p:attrName>ppt_w</p:attrName>
                                        </p:attrNameLst>
                                      </p:cBhvr>
                                      <p:tavLst>
                                        <p:tav tm="0" fmla="#ppt_w-#ppt_w/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7" name="矩形 6"/>
          <p:cNvSpPr/>
          <p:nvPr/>
        </p:nvSpPr>
        <p:spPr>
          <a:xfrm>
            <a:off x="696183" y="999191"/>
            <a:ext cx="3570208" cy="707886"/>
          </a:xfrm>
          <a:prstGeom prst="rect">
            <a:avLst/>
          </a:prstGeom>
        </p:spPr>
        <p:txBody>
          <a:bodyPr wrap="none">
            <a:spAutoFit/>
          </a:bodyPr>
          <a:p>
            <a:r>
              <a:rPr lang="zh-CN" altLang="en-US" sz="4000" dirty="0">
                <a:gradFill>
                  <a:gsLst>
                    <a:gs pos="0">
                      <a:srgbClr val="FF8212"/>
                    </a:gs>
                    <a:gs pos="100000">
                      <a:srgbClr val="F7B813"/>
                    </a:gs>
                  </a:gsLst>
                  <a:lin ang="5400000" scaled="1"/>
                </a:gradFill>
                <a:latin typeface="字魂100号-方方先锋体" panose="00000500000000000000" pitchFamily="2" charset="-122"/>
                <a:ea typeface="字魂100号-方方先锋体" panose="00000500000000000000" pitchFamily="2" charset="-122"/>
              </a:rPr>
              <a:t>口罩</a:t>
            </a:r>
            <a:r>
              <a:rPr lang="zh-CN" altLang="en-US" sz="4000" dirty="0">
                <a:solidFill>
                  <a:srgbClr val="1A1D6E"/>
                </a:solidFill>
                <a:latin typeface="字魂100号-方方先锋体" panose="00000500000000000000" pitchFamily="2" charset="-122"/>
                <a:ea typeface="字魂100号-方方先锋体" panose="00000500000000000000" pitchFamily="2" charset="-122"/>
              </a:rPr>
              <a:t>该怎么选？</a:t>
            </a:r>
            <a:endParaRPr lang="zh-CN" altLang="en-US" sz="4000" dirty="0">
              <a:solidFill>
                <a:srgbClr val="1A1D6E"/>
              </a:solidFill>
              <a:latin typeface="字魂100号-方方先锋体" panose="00000500000000000000" pitchFamily="2" charset="-122"/>
              <a:ea typeface="字魂100号-方方先锋体" panose="00000500000000000000" pitchFamily="2" charset="-122"/>
            </a:endParaRPr>
          </a:p>
        </p:txBody>
      </p:sp>
      <p:grpSp>
        <p:nvGrpSpPr>
          <p:cNvPr id="17" name="组合 16"/>
          <p:cNvGrpSpPr/>
          <p:nvPr/>
        </p:nvGrpSpPr>
        <p:grpSpPr>
          <a:xfrm>
            <a:off x="1079863" y="2524099"/>
            <a:ext cx="6281615" cy="2954327"/>
            <a:chOff x="696183" y="1670220"/>
            <a:chExt cx="7225546" cy="3398270"/>
          </a:xfrm>
        </p:grpSpPr>
        <p:grpSp>
          <p:nvGrpSpPr>
            <p:cNvPr id="16" name="组合 15"/>
            <p:cNvGrpSpPr/>
            <p:nvPr/>
          </p:nvGrpSpPr>
          <p:grpSpPr>
            <a:xfrm>
              <a:off x="696183" y="1728276"/>
              <a:ext cx="3382359" cy="3340214"/>
              <a:chOff x="696183" y="1728276"/>
              <a:chExt cx="3382359" cy="3340214"/>
            </a:xfrm>
          </p:grpSpPr>
          <p:grpSp>
            <p:nvGrpSpPr>
              <p:cNvPr id="8" name="组合 7"/>
              <p:cNvGrpSpPr/>
              <p:nvPr/>
            </p:nvGrpSpPr>
            <p:grpSpPr>
              <a:xfrm>
                <a:off x="884031" y="2235199"/>
                <a:ext cx="3194511" cy="2749211"/>
                <a:chOff x="947479" y="1973942"/>
                <a:chExt cx="4059950" cy="3494012"/>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7479" y="1973942"/>
                  <a:ext cx="3900292" cy="3494012"/>
                </a:xfrm>
                <a:prstGeom prst="rect">
                  <a:avLst/>
                </a:prstGeom>
              </p:spPr>
            </p:pic>
            <p:sp>
              <p:nvSpPr>
                <p:cNvPr id="10" name="矩形 9"/>
                <p:cNvSpPr/>
                <p:nvPr/>
              </p:nvSpPr>
              <p:spPr>
                <a:xfrm>
                  <a:off x="4049486" y="5080000"/>
                  <a:ext cx="957943" cy="38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椭圆 11"/>
              <p:cNvSpPr/>
              <p:nvPr/>
            </p:nvSpPr>
            <p:spPr>
              <a:xfrm>
                <a:off x="696183" y="1728276"/>
                <a:ext cx="3340214" cy="3340214"/>
              </a:xfrm>
              <a:prstGeom prst="ellipse">
                <a:avLst/>
              </a:prstGeom>
              <a:noFill/>
              <a:ln w="25400">
                <a:gradFill>
                  <a:gsLst>
                    <a:gs pos="0">
                      <a:srgbClr val="1A1D6E"/>
                    </a:gs>
                    <a:gs pos="100000">
                      <a:srgbClr val="1D8BC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4" name="组合 13"/>
            <p:cNvGrpSpPr/>
            <p:nvPr/>
          </p:nvGrpSpPr>
          <p:grpSpPr>
            <a:xfrm>
              <a:off x="4581515" y="1670220"/>
              <a:ext cx="3340214" cy="3398270"/>
              <a:chOff x="4450886" y="1670220"/>
              <a:chExt cx="3340214" cy="3398270"/>
            </a:xfrm>
          </p:grpSpPr>
          <p:grpSp>
            <p:nvGrpSpPr>
              <p:cNvPr id="11" name="组合 10"/>
              <p:cNvGrpSpPr/>
              <p:nvPr/>
            </p:nvGrpSpPr>
            <p:grpSpPr>
              <a:xfrm>
                <a:off x="4493031" y="1670220"/>
                <a:ext cx="3294715" cy="3008934"/>
                <a:chOff x="4266391" y="1647371"/>
                <a:chExt cx="3510948" cy="3206411"/>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6391" y="1814304"/>
                  <a:ext cx="3510948" cy="3039478"/>
                </a:xfrm>
                <a:prstGeom prst="rect">
                  <a:avLst/>
                </a:prstGeom>
              </p:spPr>
            </p:pic>
            <p:sp>
              <p:nvSpPr>
                <p:cNvPr id="15" name="矩形 14"/>
                <p:cNvSpPr/>
                <p:nvPr/>
              </p:nvSpPr>
              <p:spPr>
                <a:xfrm>
                  <a:off x="4266391" y="1647371"/>
                  <a:ext cx="1138344" cy="66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8" name="椭圆 17"/>
              <p:cNvSpPr/>
              <p:nvPr/>
            </p:nvSpPr>
            <p:spPr>
              <a:xfrm>
                <a:off x="4450886" y="1728276"/>
                <a:ext cx="3340214" cy="3340214"/>
              </a:xfrm>
              <a:prstGeom prst="ellipse">
                <a:avLst/>
              </a:prstGeom>
              <a:noFill/>
              <a:ln w="25400">
                <a:gradFill>
                  <a:gsLst>
                    <a:gs pos="0">
                      <a:srgbClr val="1A1D6E"/>
                    </a:gs>
                    <a:gs pos="100000">
                      <a:srgbClr val="1D8BCB"/>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9" name="矩形 18"/>
          <p:cNvSpPr/>
          <p:nvPr/>
        </p:nvSpPr>
        <p:spPr>
          <a:xfrm>
            <a:off x="1446431" y="5890218"/>
            <a:ext cx="2262158"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一次性医用外科口罩</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5172844" y="5890218"/>
            <a:ext cx="1564852" cy="369332"/>
          </a:xfrm>
          <a:prstGeom prst="rect">
            <a:avLst/>
          </a:prstGeom>
        </p:spPr>
        <p:txBody>
          <a:bodyPr wrap="none">
            <a:spAutoFit/>
          </a:bodyPr>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N95防护口罩</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2142347" y="1950864"/>
            <a:ext cx="4248088" cy="338554"/>
          </a:xfrm>
          <a:prstGeom prst="rect">
            <a:avLst/>
          </a:prstGeom>
        </p:spPr>
        <p:txBody>
          <a:bodyPr wrap="square">
            <a:spAutoFit/>
          </a:bodyPr>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连续佩戴4小时更换，污染或潮湿后立即</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更换</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240" y="2841625"/>
            <a:ext cx="1965325" cy="1965325"/>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9200" y="4654550"/>
            <a:ext cx="2953385" cy="2203450"/>
          </a:xfrm>
          <a:prstGeom prst="rect">
            <a:avLst/>
          </a:prstGeom>
        </p:spPr>
      </p:pic>
      <p:sp>
        <p:nvSpPr>
          <p:cNvPr id="3" name="矩形 2"/>
          <p:cNvSpPr/>
          <p:nvPr/>
        </p:nvSpPr>
        <p:spPr>
          <a:xfrm>
            <a:off x="10064161" y="2612018"/>
            <a:ext cx="1325880" cy="368300"/>
          </a:xfrm>
          <a:prstGeom prst="rect">
            <a:avLst/>
          </a:prstGeom>
        </p:spPr>
        <p:txBody>
          <a:bodyPr wrap="none">
            <a:spAutoFit/>
          </a:bodyPr>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呼吸阀口罩</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0169347" y="6163109"/>
            <a:ext cx="1107996" cy="369332"/>
          </a:xfrm>
          <a:prstGeom prst="rect">
            <a:avLst/>
          </a:prstGeom>
        </p:spPr>
        <p:txBody>
          <a:bodyPr wrap="none">
            <a:spAutoFit/>
          </a:bodyPr>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海绵口罩</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6386">
            <a:off x="8963565" y="3574152"/>
            <a:ext cx="963978" cy="96397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6386">
            <a:off x="9038494" y="5274639"/>
            <a:ext cx="963978" cy="963978"/>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979" y="4077782"/>
            <a:ext cx="1386077" cy="1386077"/>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858" y="4077781"/>
            <a:ext cx="1386077" cy="1386077"/>
          </a:xfrm>
          <a:prstGeom prst="rect">
            <a:avLst/>
          </a:prstGeom>
        </p:spPr>
      </p:pic>
      <p:pic>
        <p:nvPicPr>
          <p:cNvPr id="31" name="图片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3795" y="1235075"/>
            <a:ext cx="2748915" cy="1339215"/>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26386">
            <a:off x="9038495" y="1548502"/>
            <a:ext cx="963978" cy="963978"/>
          </a:xfrm>
          <a:prstGeom prst="rect">
            <a:avLst/>
          </a:prstGeom>
        </p:spPr>
      </p:pic>
      <p:sp>
        <p:nvSpPr>
          <p:cNvPr id="33" name="矩形 32"/>
          <p:cNvSpPr/>
          <p:nvPr/>
        </p:nvSpPr>
        <p:spPr>
          <a:xfrm>
            <a:off x="10063883" y="4230633"/>
            <a:ext cx="1107996" cy="369332"/>
          </a:xfrm>
          <a:prstGeom prst="rect">
            <a:avLst/>
          </a:prstGeom>
        </p:spPr>
        <p:txBody>
          <a:bodyPr wrap="none">
            <a:spAutoFit/>
          </a:bodyPr>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棉布口罩</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5" name="矩形 4"/>
          <p:cNvSpPr/>
          <p:nvPr/>
        </p:nvSpPr>
        <p:spPr>
          <a:xfrm>
            <a:off x="5612736" y="1717707"/>
            <a:ext cx="5307431"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16" name="矩形 15"/>
          <p:cNvSpPr/>
          <p:nvPr/>
        </p:nvSpPr>
        <p:spPr>
          <a:xfrm>
            <a:off x="7759065" y="5055870"/>
            <a:ext cx="3979545" cy="1753235"/>
          </a:xfrm>
          <a:prstGeom prst="rect">
            <a:avLst/>
          </a:prstGeom>
        </p:spPr>
        <p:txBody>
          <a:bodyPr wrap="square">
            <a:spAutoFit/>
          </a:bodyPr>
          <a:p>
            <a:pPr>
              <a:lnSpc>
                <a:spcPct val="150000"/>
              </a:lnSpc>
            </a:pPr>
            <a:r>
              <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将口罩佩戴完毕后，需要用双手压紧鼻梁两侧的金属条，使口罩上端紧贴鼻梁，然后向下拉伸口罩，使口罩不留有褶皱，最好覆盖住鼻子和嘴巴。</a:t>
            </a:r>
            <a:endPar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17" name="矩形 16"/>
          <p:cNvSpPr/>
          <p:nvPr/>
        </p:nvSpPr>
        <p:spPr>
          <a:xfrm>
            <a:off x="682213" y="1036656"/>
            <a:ext cx="4083169" cy="707886"/>
          </a:xfrm>
          <a:prstGeom prst="rect">
            <a:avLst/>
          </a:prstGeom>
        </p:spPr>
        <p:txBody>
          <a:bodyPr wrap="none">
            <a:spAutoFit/>
          </a:bodyPr>
          <a:p>
            <a:r>
              <a:rPr lang="zh-CN" altLang="en-US" sz="4000" dirty="0">
                <a:solidFill>
                  <a:srgbClr val="1A1D6E"/>
                </a:solidFill>
                <a:latin typeface="字魂100号-方方先锋体" panose="00000500000000000000" pitchFamily="2" charset="-122"/>
                <a:ea typeface="字魂100号-方方先锋体" panose="00000500000000000000" pitchFamily="2" charset="-122"/>
              </a:rPr>
              <a:t>如何正确戴</a:t>
            </a:r>
            <a:r>
              <a:rPr lang="zh-CN" altLang="en-US" sz="4000" dirty="0" smtClean="0">
                <a:gradFill>
                  <a:gsLst>
                    <a:gs pos="0">
                      <a:srgbClr val="FF8212"/>
                    </a:gs>
                    <a:gs pos="100000">
                      <a:srgbClr val="F7B813"/>
                    </a:gs>
                  </a:gsLst>
                  <a:lin ang="5400000" scaled="1"/>
                </a:gradFill>
                <a:latin typeface="字魂100号-方方先锋体" panose="00000500000000000000" pitchFamily="2" charset="-122"/>
                <a:ea typeface="字魂100号-方方先锋体" panose="00000500000000000000" pitchFamily="2" charset="-122"/>
              </a:rPr>
              <a:t>口罩</a:t>
            </a:r>
            <a:r>
              <a:rPr lang="zh-CN" altLang="en-US" sz="4000" dirty="0">
                <a:solidFill>
                  <a:srgbClr val="1A1D6E"/>
                </a:solidFill>
                <a:latin typeface="字魂100号-方方先锋体" panose="00000500000000000000" pitchFamily="2" charset="-122"/>
                <a:ea typeface="字魂100号-方方先锋体" panose="00000500000000000000" pitchFamily="2" charset="-122"/>
              </a:rPr>
              <a:t>？</a:t>
            </a:r>
            <a:endParaRPr lang="zh-CN" altLang="en-US" sz="4000" dirty="0">
              <a:solidFill>
                <a:srgbClr val="1A1D6E"/>
              </a:solidFill>
              <a:latin typeface="字魂100号-方方先锋体" panose="00000500000000000000" pitchFamily="2" charset="-122"/>
              <a:ea typeface="字魂100号-方方先锋体" panose="00000500000000000000" pitchFamily="2" charset="-122"/>
            </a:endParaRPr>
          </a:p>
        </p:txBody>
      </p:sp>
      <p:pic>
        <p:nvPicPr>
          <p:cNvPr id="18" name="图片 17"/>
          <p:cNvPicPr>
            <a:picLocks noChangeAspect="1"/>
          </p:cNvPicPr>
          <p:nvPr/>
        </p:nvPicPr>
        <p:blipFill>
          <a:blip r:embed="rId1"/>
          <a:stretch>
            <a:fillRect/>
          </a:stretch>
        </p:blipFill>
        <p:spPr>
          <a:xfrm>
            <a:off x="2527634" y="2973697"/>
            <a:ext cx="7131094" cy="2092956"/>
          </a:xfrm>
          <a:prstGeom prst="rect">
            <a:avLst/>
          </a:prstGeom>
        </p:spPr>
      </p:pic>
      <p:sp>
        <p:nvSpPr>
          <p:cNvPr id="19" name="矩形 18"/>
          <p:cNvSpPr/>
          <p:nvPr/>
        </p:nvSpPr>
        <p:spPr>
          <a:xfrm>
            <a:off x="1338083" y="1617297"/>
            <a:ext cx="2843560" cy="1060450"/>
          </a:xfrm>
          <a:prstGeom prst="rect">
            <a:avLst/>
          </a:prstGeom>
        </p:spPr>
        <p:txBody>
          <a:bodyPr wrap="square">
            <a:spAutoFit/>
          </a:bodyPr>
          <a:p>
            <a:pPr>
              <a:lnSpc>
                <a:spcPct val="150000"/>
              </a:lnSpc>
            </a:pPr>
            <a:r>
              <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口罩颜色深的是正面，正面应该朝外，而且医用口罩上还有鼻夹金属条。</a:t>
            </a:r>
            <a:endPar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20" name="矩形 19"/>
          <p:cNvSpPr/>
          <p:nvPr/>
        </p:nvSpPr>
        <p:spPr>
          <a:xfrm>
            <a:off x="7745095" y="1515745"/>
            <a:ext cx="4221480" cy="1753235"/>
          </a:xfrm>
          <a:prstGeom prst="rect">
            <a:avLst/>
          </a:prstGeom>
        </p:spPr>
        <p:txBody>
          <a:bodyPr wrap="square">
            <a:spAutoFit/>
          </a:bodyPr>
          <a:p>
            <a:pPr>
              <a:lnSpc>
                <a:spcPct val="150000"/>
              </a:lnSpc>
            </a:pPr>
            <a:r>
              <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正对脸部的应该是医用口罩的反面，也就是颜色比较浅的一面，除此之外，要注意带有金属条的部分应该在口罩的上方，不要戴反了。</a:t>
            </a:r>
            <a:endPar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21" name="矩形 20"/>
          <p:cNvSpPr/>
          <p:nvPr/>
        </p:nvSpPr>
        <p:spPr>
          <a:xfrm>
            <a:off x="1337945" y="5051425"/>
            <a:ext cx="3684270" cy="1753235"/>
          </a:xfrm>
          <a:prstGeom prst="rect">
            <a:avLst/>
          </a:prstGeom>
        </p:spPr>
        <p:txBody>
          <a:bodyPr wrap="square">
            <a:spAutoFit/>
          </a:bodyPr>
          <a:p>
            <a:pPr>
              <a:lnSpc>
                <a:spcPct val="150000"/>
              </a:lnSpc>
            </a:pPr>
            <a:r>
              <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分清楚口罩的正面、反面、上端、下端后，先将手洗干净，确定口罩是否正确之后，将两端的绳子挂在耳朵上。</a:t>
            </a:r>
            <a:endParaRPr lang="zh-CN" altLang="en-US" sz="1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22" name="椭圆 21"/>
          <p:cNvSpPr/>
          <p:nvPr/>
        </p:nvSpPr>
        <p:spPr>
          <a:xfrm>
            <a:off x="914442" y="2140199"/>
            <a:ext cx="367990" cy="367990"/>
          </a:xfrm>
          <a:prstGeom prst="ellipse">
            <a:avLst/>
          </a:prstGeom>
          <a:gradFill flip="none" rotWithShape="1">
            <a:gsLst>
              <a:gs pos="0">
                <a:srgbClr val="1A1D6E"/>
              </a:gs>
              <a:gs pos="100000">
                <a:srgbClr val="1D8BC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smtClean="0">
                <a:solidFill>
                  <a:schemeClr val="bg1"/>
                </a:solidFill>
              </a:rPr>
              <a:t>1</a:t>
            </a:r>
            <a:endParaRPr lang="zh-CN" altLang="en-US" dirty="0">
              <a:solidFill>
                <a:schemeClr val="bg1"/>
              </a:solidFill>
            </a:endParaRPr>
          </a:p>
        </p:txBody>
      </p:sp>
      <p:sp>
        <p:nvSpPr>
          <p:cNvPr id="23" name="椭圆 22"/>
          <p:cNvSpPr/>
          <p:nvPr/>
        </p:nvSpPr>
        <p:spPr>
          <a:xfrm>
            <a:off x="7262627" y="2140199"/>
            <a:ext cx="367990" cy="367990"/>
          </a:xfrm>
          <a:prstGeom prst="ellipse">
            <a:avLst/>
          </a:prstGeom>
          <a:gradFill flip="none" rotWithShape="1">
            <a:gsLst>
              <a:gs pos="0">
                <a:srgbClr val="1A1D6E"/>
              </a:gs>
              <a:gs pos="100000">
                <a:srgbClr val="1D8BC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smtClean="0"/>
              <a:t>2</a:t>
            </a:r>
            <a:endParaRPr lang="zh-CN" altLang="en-US" dirty="0"/>
          </a:p>
        </p:txBody>
      </p:sp>
      <p:sp>
        <p:nvSpPr>
          <p:cNvPr id="24" name="椭圆 23"/>
          <p:cNvSpPr/>
          <p:nvPr/>
        </p:nvSpPr>
        <p:spPr>
          <a:xfrm>
            <a:off x="914442" y="5514770"/>
            <a:ext cx="367990" cy="367990"/>
          </a:xfrm>
          <a:prstGeom prst="ellipse">
            <a:avLst/>
          </a:prstGeom>
          <a:gradFill flip="none" rotWithShape="1">
            <a:gsLst>
              <a:gs pos="0">
                <a:srgbClr val="1A1D6E"/>
              </a:gs>
              <a:gs pos="100000">
                <a:srgbClr val="1D8BC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smtClean="0"/>
              <a:t>3</a:t>
            </a:r>
            <a:endParaRPr lang="zh-CN" altLang="en-US" dirty="0"/>
          </a:p>
        </p:txBody>
      </p:sp>
      <p:sp>
        <p:nvSpPr>
          <p:cNvPr id="25" name="椭圆 24"/>
          <p:cNvSpPr/>
          <p:nvPr/>
        </p:nvSpPr>
        <p:spPr>
          <a:xfrm>
            <a:off x="7262627" y="5514770"/>
            <a:ext cx="367990" cy="367990"/>
          </a:xfrm>
          <a:prstGeom prst="ellipse">
            <a:avLst/>
          </a:prstGeom>
          <a:gradFill flip="none" rotWithShape="1">
            <a:gsLst>
              <a:gs pos="0">
                <a:srgbClr val="1A1D6E"/>
              </a:gs>
              <a:gs pos="100000">
                <a:srgbClr val="1D8BC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smtClean="0"/>
              <a:t>4</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19" grpId="1"/>
      <p:bldP spid="22" grpId="1" animBg="1"/>
      <p:bldP spid="20" grpId="0"/>
      <p:bldP spid="23" grpId="0" animBg="1"/>
      <p:bldP spid="21" grpId="0"/>
      <p:bldP spid="24" grpId="0" animBg="1"/>
      <p:bldP spid="16"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4" name="PA-图片 3"/>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35" y="1749839"/>
            <a:ext cx="5305462" cy="4690028"/>
          </a:xfrm>
          <a:prstGeom prst="rect">
            <a:avLst/>
          </a:prstGeom>
        </p:spPr>
      </p:pic>
      <p:sp>
        <p:nvSpPr>
          <p:cNvPr id="5" name="矩形 4"/>
          <p:cNvSpPr/>
          <p:nvPr/>
        </p:nvSpPr>
        <p:spPr>
          <a:xfrm>
            <a:off x="5191125" y="2106930"/>
            <a:ext cx="6220460" cy="396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1</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）彻底烹调</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许多生食品，特别是禽类、肉类、蛋和未消毒奶制品可能含有致病菌，烹调温度至少要超过</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70℃</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，并保持一定时间；冷冻肉、鱼、禽等先要解冻再烹调，保证煮熟烧透。</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2</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）精心保存</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预加工食品或剩余饭菜，要保存在适宜的温度条件下；冰箱中的生、熟食要分别用保鲜膜包好，避免交叉污染。</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6" name="矩形 5"/>
          <p:cNvSpPr/>
          <p:nvPr/>
        </p:nvSpPr>
        <p:spPr>
          <a:xfrm>
            <a:off x="6421575" y="1037659"/>
            <a:ext cx="3937077"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避免食源性感染</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7" name="组合 6"/>
          <p:cNvGrpSpPr/>
          <p:nvPr/>
        </p:nvGrpSpPr>
        <p:grpSpPr>
          <a:xfrm>
            <a:off x="5586487" y="1178211"/>
            <a:ext cx="700061" cy="698895"/>
            <a:chOff x="2065866" y="2013358"/>
            <a:chExt cx="1515535" cy="1513009"/>
          </a:xfrm>
        </p:grpSpPr>
        <p:sp>
          <p:nvSpPr>
            <p:cNvPr id="8"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9" name="椭圆 8"/>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3</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0" presetClass="entr" presetSubtype="0" accel="50000"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to="" calcmode="lin" valueType="num">
                                      <p:cBhvr>
                                        <p:cTn id="11" dur="250" fill="hold">
                                          <p:stCondLst>
                                            <p:cond delay="0"/>
                                          </p:stCondLst>
                                        </p:cTn>
                                        <p:tgtEl>
                                          <p:spTgt spid="4"/>
                                        </p:tgtEl>
                                        <p:attrNameLst>
                                          <p:attrName>ppt_h</p:attrName>
                                        </p:attrNameLst>
                                      </p:cBhvr>
                                      <p:tavLst>
                                        <p:tav tm="0">
                                          <p:val>
                                            <p:fltVal val="0"/>
                                          </p:val>
                                        </p:tav>
                                        <p:tav tm="100000">
                                          <p:val>
                                            <p:strVal val="#ppt_h+#ppt_h/2"/>
                                          </p:val>
                                        </p:tav>
                                      </p:tavLst>
                                    </p:anim>
                                    <p:anim to="" calcmode="lin" valueType="num">
                                      <p:cBhvr>
                                        <p:cTn id="12" dur="250" fill="hold">
                                          <p:stCondLst>
                                            <p:cond delay="0"/>
                                          </p:stCondLst>
                                        </p:cTn>
                                        <p:tgtEl>
                                          <p:spTgt spid="4"/>
                                        </p:tgtEl>
                                        <p:attrNameLst>
                                          <p:attrName>ppt_w</p:attrName>
                                        </p:attrNameLst>
                                      </p:cBhvr>
                                      <p:tavLst>
                                        <p:tav tm="0">
                                          <p:val>
                                            <p:fltVal val="0"/>
                                          </p:val>
                                        </p:tav>
                                        <p:tav tm="100000">
                                          <p:val>
                                            <p:strVal val="#ppt_w-#ppt_w/6"/>
                                          </p:val>
                                        </p:tav>
                                      </p:tavLst>
                                    </p:anim>
                                    <p:anim to="" calcmode="lin" valueType="num">
                                      <p:cBhvr>
                                        <p:cTn id="13" dur="250" fill="hold">
                                          <p:stCondLst>
                                            <p:cond delay="0"/>
                                          </p:stCondLst>
                                        </p:cTn>
                                        <p:tgtEl>
                                          <p:spTgt spid="4"/>
                                        </p:tgtEl>
                                        <p:attrNameLst>
                                          <p:attrName>ppt_y</p:attrName>
                                        </p:attrNameLst>
                                      </p:cBhvr>
                                      <p:tavLst>
                                        <p:tav tm="0">
                                          <p:val>
                                            <p:strVal val="#ppt_y+#ppt_h/2"/>
                                          </p:val>
                                        </p:tav>
                                        <p:tav tm="100000">
                                          <p:val>
                                            <p:strVal val="#ppt_y-#ppt_h/2"/>
                                          </p:val>
                                        </p:tav>
                                      </p:tavLst>
                                    </p:anim>
                                    <p:anim to="" calcmode="lin" valueType="num">
                                      <p:cBhvr>
                                        <p:cTn id="14" dur="333" fill="hold">
                                          <p:stCondLst>
                                            <p:cond delay="250"/>
                                          </p:stCondLst>
                                        </p:cTn>
                                        <p:tgtEl>
                                          <p:spTgt spid="4"/>
                                        </p:tgtEl>
                                        <p:attrNameLst>
                                          <p:attrName>ppt_h</p:attrName>
                                        </p:attrNameLst>
                                      </p:cBhvr>
                                      <p:tavLst>
                                        <p:tav tm="0">
                                          <p:val>
                                            <p:strVal val="#ppt_h+#ppt_h/2"/>
                                          </p:val>
                                        </p:tav>
                                        <p:tav tm="100000">
                                          <p:val>
                                            <p:strVal val="#ppt_h-#ppt_h/3"/>
                                          </p:val>
                                        </p:tav>
                                      </p:tavLst>
                                    </p:anim>
                                    <p:anim to="" calcmode="lin" valueType="num">
                                      <p:cBhvr>
                                        <p:cTn id="15" dur="333" fill="hold">
                                          <p:stCondLst>
                                            <p:cond delay="250"/>
                                          </p:stCondLst>
                                        </p:cTn>
                                        <p:tgtEl>
                                          <p:spTgt spid="4"/>
                                        </p:tgtEl>
                                        <p:attrNameLst>
                                          <p:attrName>ppt_w</p:attrName>
                                        </p:attrNameLst>
                                      </p:cBhvr>
                                      <p:tavLst>
                                        <p:tav tm="0">
                                          <p:val>
                                            <p:strVal val="#ppt_w+#ppt_w/6"/>
                                          </p:val>
                                        </p:tav>
                                        <p:tav tm="100000">
                                          <p:val>
                                            <p:strVal val="#ppt_w+#ppt_h/3"/>
                                          </p:val>
                                        </p:tav>
                                      </p:tavLst>
                                    </p:anim>
                                    <p:anim to="" calcmode="lin" valueType="num">
                                      <p:cBhvr>
                                        <p:cTn id="16" dur="333" fill="hold">
                                          <p:stCondLst>
                                            <p:cond delay="250"/>
                                          </p:stCondLst>
                                        </p:cTn>
                                        <p:tgtEl>
                                          <p:spTgt spid="4"/>
                                        </p:tgtEl>
                                        <p:attrNameLst>
                                          <p:attrName>ppt_y</p:attrName>
                                        </p:attrNameLst>
                                      </p:cBhvr>
                                      <p:tavLst>
                                        <p:tav tm="0">
                                          <p:val>
                                            <p:strVal val="ppt_y"/>
                                          </p:val>
                                        </p:tav>
                                        <p:tav tm="100000">
                                          <p:val>
                                            <p:strVal val="#ppt_y+#ppt_h/3"/>
                                          </p:val>
                                        </p:tav>
                                      </p:tavLst>
                                    </p:anim>
                                    <p:anim to="" calcmode="lin" valueType="num">
                                      <p:cBhvr>
                                        <p:cTn id="17" dur="417" fill="hold">
                                          <p:stCondLst>
                                            <p:cond delay="583"/>
                                          </p:stCondLst>
                                        </p:cTn>
                                        <p:tgtEl>
                                          <p:spTgt spid="4"/>
                                        </p:tgtEl>
                                        <p:attrNameLst>
                                          <p:attrName>ppt_h</p:attrName>
                                        </p:attrNameLst>
                                      </p:cBhvr>
                                      <p:tavLst>
                                        <p:tav tm="0">
                                          <p:val>
                                            <p:strVal val="ppt_h"/>
                                          </p:val>
                                        </p:tav>
                                        <p:tav tm="100000">
                                          <p:val>
                                            <p:strVal val="#ppt_h"/>
                                          </p:val>
                                        </p:tav>
                                      </p:tavLst>
                                    </p:anim>
                                    <p:anim to="" calcmode="lin" valueType="num">
                                      <p:cBhvr>
                                        <p:cTn id="18" dur="417" fill="hold">
                                          <p:stCondLst>
                                            <p:cond delay="583"/>
                                          </p:stCondLst>
                                        </p:cTn>
                                        <p:tgtEl>
                                          <p:spTgt spid="4"/>
                                        </p:tgtEl>
                                        <p:attrNameLst>
                                          <p:attrName>ppt_w</p:attrName>
                                        </p:attrNameLst>
                                      </p:cBhvr>
                                      <p:tavLst>
                                        <p:tav tm="0">
                                          <p:val>
                                            <p:strVal val="ppt_w"/>
                                          </p:val>
                                        </p:tav>
                                        <p:tav tm="100000">
                                          <p:val>
                                            <p:strVal val="#ppt_w"/>
                                          </p:val>
                                        </p:tav>
                                      </p:tavLst>
                                    </p:anim>
                                    <p:anim to="" calcmode="lin" valueType="num">
                                      <p:cBhvr>
                                        <p:cTn id="19" dur="417" fill="hold">
                                          <p:stCondLst>
                                            <p:cond delay="583"/>
                                          </p:stCondLst>
                                        </p:cTn>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2099"/>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99"/>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99"/>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7"/>
          <p:cNvPicPr>
            <a:picLocks noChangeAspect="1"/>
          </p:cNvPicPr>
          <p:nvPr/>
        </p:nvPicPr>
        <p:blipFill>
          <a:blip r:embed="rId1"/>
          <a:stretch>
            <a:fillRect/>
          </a:stretch>
        </p:blipFill>
        <p:spPr>
          <a:xfrm>
            <a:off x="10894831" y="432700"/>
            <a:ext cx="1352512" cy="2029417"/>
          </a:xfrm>
          <a:prstGeom prst="rect">
            <a:avLst/>
          </a:prstGeom>
        </p:spPr>
      </p:pic>
      <p:pic>
        <p:nvPicPr>
          <p:cNvPr id="3" name="图片 2" descr="18"/>
          <p:cNvPicPr>
            <a:picLocks noChangeAspect="1"/>
          </p:cNvPicPr>
          <p:nvPr/>
        </p:nvPicPr>
        <p:blipFill>
          <a:blip r:embed="rId2"/>
          <a:stretch>
            <a:fillRect/>
          </a:stretch>
        </p:blipFill>
        <p:spPr>
          <a:xfrm>
            <a:off x="-9525" y="1797050"/>
            <a:ext cx="12225655" cy="3417570"/>
          </a:xfrm>
          <a:prstGeom prst="rect">
            <a:avLst/>
          </a:prstGeom>
        </p:spPr>
      </p:pic>
      <p:sp>
        <p:nvSpPr>
          <p:cNvPr id="4" name="文本框 3"/>
          <p:cNvSpPr txBox="1"/>
          <p:nvPr/>
        </p:nvSpPr>
        <p:spPr>
          <a:xfrm>
            <a:off x="4796926" y="2108463"/>
            <a:ext cx="177292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PART</a:t>
            </a:r>
            <a:r>
              <a:rPr kumimoji="1" lang="zh-CN" altLang="en-US" sz="36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 </a:t>
            </a:r>
            <a:r>
              <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01</a:t>
            </a:r>
            <a:endPar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endParaRPr>
          </a:p>
        </p:txBody>
      </p:sp>
      <p:sp>
        <p:nvSpPr>
          <p:cNvPr id="5" name="文本框 4"/>
          <p:cNvSpPr txBox="1"/>
          <p:nvPr/>
        </p:nvSpPr>
        <p:spPr>
          <a:xfrm>
            <a:off x="1537504" y="3507382"/>
            <a:ext cx="5985372" cy="923330"/>
          </a:xfrm>
          <a:prstGeom prst="rect">
            <a:avLst/>
          </a:prstGeom>
          <a:noFill/>
        </p:spPr>
        <p:txBody>
          <a:bodyPr wrap="square" rtlCol="0">
            <a:spAutoFit/>
          </a:bodyPr>
          <a:lstStyle/>
          <a:p>
            <a:pPr lvl="0" algn="ctr">
              <a:defRPr/>
            </a:pPr>
            <a:r>
              <a:rPr kumimoji="1" lang="zh-CN" altLang="en-US" sz="54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rPr>
              <a:t>什么是冠状病毒</a:t>
            </a:r>
            <a:endParaRPr kumimoji="1" lang="zh-CN" altLang="en-US" sz="54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pic>
        <p:nvPicPr>
          <p:cNvPr id="8" name="图片 7" descr="16"/>
          <p:cNvPicPr>
            <a:picLocks noChangeAspect="1"/>
          </p:cNvPicPr>
          <p:nvPr/>
        </p:nvPicPr>
        <p:blipFill>
          <a:blip r:embed="rId3"/>
          <a:stretch>
            <a:fillRect/>
          </a:stretch>
        </p:blipFill>
        <p:spPr>
          <a:xfrm>
            <a:off x="3352440" y="4519609"/>
            <a:ext cx="2356485" cy="2179238"/>
          </a:xfrm>
          <a:prstGeom prst="rect">
            <a:avLst/>
          </a:prstGeom>
        </p:spPr>
      </p:pic>
      <p:pic>
        <p:nvPicPr>
          <p:cNvPr id="10" name="PA-10226" descr="图片包含 游戏机, 标志&#10;&#10;描述已自动生成"/>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t="10506" b="22546"/>
          <a:stretch>
            <a:fillRect/>
          </a:stretch>
        </p:blipFill>
        <p:spPr>
          <a:xfrm>
            <a:off x="8422441" y="4502183"/>
            <a:ext cx="3354664" cy="2245891"/>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par>
                          <p:cTn id="15" fill="hold">
                            <p:stCondLst>
                              <p:cond delay="1500"/>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1806" r="22908"/>
          <a:stretch>
            <a:fillRect/>
          </a:stretch>
        </p:blipFill>
        <p:spPr>
          <a:xfrm>
            <a:off x="8347691" y="1143000"/>
            <a:ext cx="3187700" cy="5715000"/>
          </a:xfrm>
          <a:prstGeom prst="rect">
            <a:avLst/>
          </a:prstGeom>
          <a:ln>
            <a:noFill/>
          </a:ln>
          <a:effectLst>
            <a:outerShdw blurRad="292100" dist="139700" dir="2700000" algn="tl" rotWithShape="0">
              <a:srgbClr val="333333">
                <a:alpha val="65000"/>
              </a:srgbClr>
            </a:outerShdw>
          </a:effectLst>
        </p:spPr>
      </p:pic>
      <p:sp>
        <p:nvSpPr>
          <p:cNvPr id="4" name="矩形 3"/>
          <p:cNvSpPr/>
          <p:nvPr/>
        </p:nvSpPr>
        <p:spPr>
          <a:xfrm>
            <a:off x="1572260" y="2185670"/>
            <a:ext cx="6775450" cy="396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3</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）避免生熟交叉感染</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fontAlgn="auto">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加工熟食前，无论是菜板或刀具都应该彻底清洁，最好将加工生熟食品的板、刀彻底分开，减少致病菌直接污染熟食品的可能性。</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fontAlgn="auto">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4</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）反复洗手</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fontAlgn="auto">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每次制备食品前、后以及加工生鱼、肉后，要用清洁剂将手彻底洗干净。如果手上有感染，应暂时避免接触食品。</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5" name="矩形 4"/>
          <p:cNvSpPr/>
          <p:nvPr/>
        </p:nvSpPr>
        <p:spPr>
          <a:xfrm>
            <a:off x="1707259" y="1389942"/>
            <a:ext cx="3937077"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避免食源性感染</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6" name="组合 5"/>
          <p:cNvGrpSpPr/>
          <p:nvPr/>
        </p:nvGrpSpPr>
        <p:grpSpPr>
          <a:xfrm>
            <a:off x="872171" y="1530494"/>
            <a:ext cx="700061" cy="698895"/>
            <a:chOff x="2065866" y="2013358"/>
            <a:chExt cx="1515535" cy="1513009"/>
          </a:xfrm>
        </p:grpSpPr>
        <p:sp>
          <p:nvSpPr>
            <p:cNvPr id="7"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8" name="椭圆 7"/>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3</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3099"/>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3599"/>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4099"/>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ldLvl="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grpSp>
        <p:nvGrpSpPr>
          <p:cNvPr id="6" name="组合 5"/>
          <p:cNvGrpSpPr/>
          <p:nvPr/>
        </p:nvGrpSpPr>
        <p:grpSpPr>
          <a:xfrm>
            <a:off x="872171" y="1592724"/>
            <a:ext cx="700061" cy="698895"/>
            <a:chOff x="2065866" y="2013358"/>
            <a:chExt cx="1515535" cy="1513009"/>
          </a:xfrm>
        </p:grpSpPr>
        <p:sp>
          <p:nvSpPr>
            <p:cNvPr id="7"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8" name="椭圆 7"/>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3</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grpSp>
        <p:nvGrpSpPr>
          <p:cNvPr id="11" name="组合 10"/>
          <p:cNvGrpSpPr/>
          <p:nvPr/>
        </p:nvGrpSpPr>
        <p:grpSpPr>
          <a:xfrm>
            <a:off x="8252681" y="3879215"/>
            <a:ext cx="2886489" cy="2553335"/>
            <a:chOff x="6948654" y="1586536"/>
            <a:chExt cx="3134191" cy="2971171"/>
          </a:xfrm>
        </p:grpSpPr>
        <p:sp>
          <p:nvSpPr>
            <p:cNvPr id="12" name="矩形 11"/>
            <p:cNvSpPr/>
            <p:nvPr/>
          </p:nvSpPr>
          <p:spPr>
            <a:xfrm>
              <a:off x="6948654" y="1586536"/>
              <a:ext cx="3134191" cy="2971171"/>
            </a:xfrm>
            <a:prstGeom prst="rect">
              <a:avLst/>
            </a:prstGeom>
          </p:spPr>
          <p:txBody>
            <a:bodyPr wrap="square">
              <a:spAutoFit/>
            </a:bodyPr>
            <a:p>
              <a:r>
                <a:rPr lang="zh-CN" altLang="en-US" sz="8000" dirty="0" smtClean="0">
                  <a:gradFill flip="none" rotWithShape="1">
                    <a:gsLst>
                      <a:gs pos="0">
                        <a:srgbClr val="F7B813"/>
                      </a:gs>
                      <a:gs pos="100000">
                        <a:srgbClr val="FF8212"/>
                      </a:gs>
                    </a:gsLst>
                    <a:lin ang="13500000" scaled="1"/>
                    <a:tileRect/>
                  </a:gradFill>
                  <a:latin typeface="字魂100号-方方先锋体" panose="00000500000000000000" pitchFamily="2" charset="-122"/>
                  <a:ea typeface="字魂100号-方方先锋体" panose="00000500000000000000" pitchFamily="2" charset="-122"/>
                </a:rPr>
                <a:t>野生</a:t>
              </a:r>
              <a:endParaRPr lang="en-US" altLang="zh-CN" sz="8000" dirty="0" smtClean="0">
                <a:gradFill flip="none" rotWithShape="1">
                  <a:gsLst>
                    <a:gs pos="0">
                      <a:srgbClr val="F7B813"/>
                    </a:gs>
                    <a:gs pos="100000">
                      <a:srgbClr val="FF8212"/>
                    </a:gs>
                  </a:gsLst>
                  <a:lin ang="13500000" scaled="1"/>
                  <a:tileRect/>
                </a:gradFill>
                <a:latin typeface="字魂100号-方方先锋体" panose="00000500000000000000" pitchFamily="2" charset="-122"/>
                <a:ea typeface="字魂100号-方方先锋体" panose="00000500000000000000" pitchFamily="2" charset="-122"/>
              </a:endParaRPr>
            </a:p>
            <a:p>
              <a:r>
                <a:rPr lang="zh-CN" altLang="en-US" sz="8000" dirty="0" smtClean="0">
                  <a:gradFill flip="none" rotWithShape="1">
                    <a:gsLst>
                      <a:gs pos="0">
                        <a:srgbClr val="F7B813"/>
                      </a:gs>
                      <a:gs pos="100000">
                        <a:srgbClr val="FF8212"/>
                      </a:gs>
                    </a:gsLst>
                    <a:lin ang="13500000" scaled="1"/>
                    <a:tileRect/>
                  </a:gradFill>
                  <a:latin typeface="字魂100号-方方先锋体" panose="00000500000000000000" pitchFamily="2" charset="-122"/>
                  <a:ea typeface="字魂100号-方方先锋体" panose="00000500000000000000" pitchFamily="2" charset="-122"/>
                </a:rPr>
                <a:t>动物</a:t>
              </a:r>
              <a:endParaRPr lang="zh-CN" altLang="en-US" sz="8000" dirty="0">
                <a:gradFill flip="none" rotWithShape="1">
                  <a:gsLst>
                    <a:gs pos="0">
                      <a:srgbClr val="F7B813"/>
                    </a:gs>
                    <a:gs pos="100000">
                      <a:srgbClr val="FF8212"/>
                    </a:gs>
                  </a:gsLst>
                  <a:lin ang="13500000" scaled="1"/>
                  <a:tileRect/>
                </a:gradFill>
                <a:latin typeface="字魂100号-方方先锋体" panose="00000500000000000000" pitchFamily="2" charset="-122"/>
                <a:ea typeface="字魂100号-方方先锋体" panose="00000500000000000000" pitchFamily="2"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21126386">
              <a:off x="7075280" y="1913875"/>
              <a:ext cx="2139494" cy="2139893"/>
            </a:xfrm>
            <a:prstGeom prst="rect">
              <a:avLst/>
            </a:prstGeom>
          </p:spPr>
        </p:pic>
      </p:grpSp>
      <p:sp>
        <p:nvSpPr>
          <p:cNvPr id="14" name="矩形 13"/>
          <p:cNvSpPr/>
          <p:nvPr/>
        </p:nvSpPr>
        <p:spPr>
          <a:xfrm>
            <a:off x="7813265" y="2754192"/>
            <a:ext cx="2981223" cy="830997"/>
          </a:xfrm>
          <a:prstGeom prst="rect">
            <a:avLst/>
          </a:prstGeom>
        </p:spPr>
        <p:txBody>
          <a:bodyPr wrap="square">
            <a:spAutoFit/>
          </a:bodyPr>
          <a:p>
            <a:pPr algn="dist"/>
            <a:r>
              <a:rPr lang="zh-CN" altLang="en-US" sz="4800" dirty="0" smtClean="0">
                <a:solidFill>
                  <a:srgbClr val="1A1D6E"/>
                </a:solidFill>
                <a:latin typeface="字魂100号-方方先锋体" panose="00000500000000000000" pitchFamily="2" charset="-122"/>
                <a:ea typeface="字魂100号-方方先锋体" panose="00000500000000000000" pitchFamily="2" charset="-122"/>
              </a:rPr>
              <a:t>拒绝食用</a:t>
            </a:r>
            <a:endParaRPr lang="zh-CN" altLang="en-US" sz="4800" dirty="0">
              <a:solidFill>
                <a:srgbClr val="1A1D6E"/>
              </a:solidFill>
              <a:latin typeface="字魂100号-方方先锋体" panose="00000500000000000000" pitchFamily="2" charset="-122"/>
              <a:ea typeface="字魂100号-方方先锋体" panose="00000500000000000000" pitchFamily="2" charset="-122"/>
            </a:endParaRPr>
          </a:p>
        </p:txBody>
      </p:sp>
      <p:sp>
        <p:nvSpPr>
          <p:cNvPr id="15" name="矩形 14"/>
          <p:cNvSpPr/>
          <p:nvPr/>
        </p:nvSpPr>
        <p:spPr>
          <a:xfrm>
            <a:off x="1707259" y="1452172"/>
            <a:ext cx="3937077"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避免食源性感染</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sp>
        <p:nvSpPr>
          <p:cNvPr id="16" name="矩形 15"/>
          <p:cNvSpPr/>
          <p:nvPr/>
        </p:nvSpPr>
        <p:spPr>
          <a:xfrm>
            <a:off x="1007110" y="2707005"/>
            <a:ext cx="5281930" cy="316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nSpc>
                <a:spcPct val="200000"/>
              </a:lnSpc>
            </a:pP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1、消费者拒绝食用禁止食用的野生动物。</a:t>
            </a:r>
            <a:endPar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2、经营者不销售禁止食用的野生动物。</a:t>
            </a:r>
            <a:endPar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3、不以食用为目的而猎捕、交易、运输在野外环境自然生长繁殖的陆生野生动物。</a:t>
            </a:r>
            <a:endPar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4、不开展非法野生动物交易。</a:t>
            </a:r>
            <a:endPar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pic>
        <p:nvPicPr>
          <p:cNvPr id="5" name="图片 4">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602" y="899685"/>
            <a:ext cx="2383614" cy="18539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2599"/>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3099"/>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ldLvl="0" animBg="1"/>
      <p:bldP spid="1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3" name="图片 2"/>
          <p:cNvPicPr>
            <a:picLocks noChangeAspect="1"/>
          </p:cNvPicPr>
          <p:nvPr>
            <p:custDataLst>
              <p:tags r:id="rId1"/>
            </p:custDataLst>
          </p:nvPr>
        </p:nvPicPr>
        <p:blipFill>
          <a:blip r:embed="rId2"/>
          <a:stretch>
            <a:fillRect/>
          </a:stretch>
        </p:blipFill>
        <p:spPr>
          <a:xfrm>
            <a:off x="399415" y="1107440"/>
            <a:ext cx="1739265" cy="1553210"/>
          </a:xfrm>
          <a:prstGeom prst="rect">
            <a:avLst/>
          </a:prstGeom>
        </p:spPr>
      </p:pic>
      <p:sp>
        <p:nvSpPr>
          <p:cNvPr id="4" name="文本框 3"/>
          <p:cNvSpPr txBox="1"/>
          <p:nvPr/>
        </p:nvSpPr>
        <p:spPr>
          <a:xfrm>
            <a:off x="2273300" y="1107440"/>
            <a:ext cx="3096260" cy="1476375"/>
          </a:xfrm>
          <a:prstGeom prst="rect">
            <a:avLst/>
          </a:prstGeom>
          <a:noFill/>
        </p:spPr>
        <p:txBody>
          <a:bodyPr wrap="square" rtlCol="0" anchor="t">
            <a:spAutoFit/>
          </a:bodyPr>
          <a:p>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【刺猬】</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携带众多体内寄生虫</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包括裂头蚴、芽囊原虫等</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可严重损伤眼睛、皮下组织、大脑、肠道组织等器官</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pic>
        <p:nvPicPr>
          <p:cNvPr id="5" name="图片 4"/>
          <p:cNvPicPr>
            <a:picLocks noChangeAspect="1"/>
          </p:cNvPicPr>
          <p:nvPr/>
        </p:nvPicPr>
        <p:blipFill>
          <a:blip r:embed="rId3"/>
          <a:stretch>
            <a:fillRect/>
          </a:stretch>
        </p:blipFill>
        <p:spPr>
          <a:xfrm>
            <a:off x="393065" y="3314065"/>
            <a:ext cx="1745615" cy="1165860"/>
          </a:xfrm>
          <a:prstGeom prst="rect">
            <a:avLst/>
          </a:prstGeom>
        </p:spPr>
      </p:pic>
      <p:sp>
        <p:nvSpPr>
          <p:cNvPr id="9" name="文本框 8"/>
          <p:cNvSpPr txBox="1"/>
          <p:nvPr/>
        </p:nvSpPr>
        <p:spPr>
          <a:xfrm>
            <a:off x="2273300" y="2915285"/>
            <a:ext cx="4422140" cy="1753235"/>
          </a:xfrm>
          <a:prstGeom prst="rect">
            <a:avLst/>
          </a:prstGeom>
          <a:noFill/>
        </p:spPr>
        <p:txBody>
          <a:bodyPr wrap="square" rtlCol="0" anchor="t">
            <a:spAutoFit/>
          </a:bodyPr>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【果子狸】</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易成为SARS等病毒传播的中间宿主</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携带众多体内寄生虫</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包括旋毛虫、斯氏狸殖吸虫等</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可损伤肺部及中枢神经</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携带狂犬病毒</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pic>
        <p:nvPicPr>
          <p:cNvPr id="10" name="图片 9"/>
          <p:cNvPicPr>
            <a:picLocks noChangeAspect="1"/>
          </p:cNvPicPr>
          <p:nvPr/>
        </p:nvPicPr>
        <p:blipFill>
          <a:blip r:embed="rId4"/>
          <a:stretch>
            <a:fillRect/>
          </a:stretch>
        </p:blipFill>
        <p:spPr>
          <a:xfrm>
            <a:off x="399415" y="5180330"/>
            <a:ext cx="1739265" cy="1159510"/>
          </a:xfrm>
          <a:prstGeom prst="rect">
            <a:avLst/>
          </a:prstGeom>
        </p:spPr>
      </p:pic>
      <p:sp>
        <p:nvSpPr>
          <p:cNvPr id="17" name="文本框 16"/>
          <p:cNvSpPr txBox="1"/>
          <p:nvPr/>
        </p:nvSpPr>
        <p:spPr>
          <a:xfrm>
            <a:off x="2273300" y="5040630"/>
            <a:ext cx="3480435" cy="1476375"/>
          </a:xfrm>
          <a:prstGeom prst="rect">
            <a:avLst/>
          </a:prstGeom>
          <a:noFill/>
        </p:spPr>
        <p:txBody>
          <a:bodyPr wrap="square" rtlCol="0" anchor="t">
            <a:spAutoFit/>
          </a:bodyPr>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【穿山甲】</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携带多种体内寄生虫</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包括弓形虫、肺吸虫、旋毛虫等</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gn="l">
              <a:buClrTx/>
              <a:buSzTx/>
              <a:buNone/>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可损伤肠胃并引发心肌炎、肺炎、肝炎等并发症</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pic>
        <p:nvPicPr>
          <p:cNvPr id="18" name="图片 17"/>
          <p:cNvPicPr>
            <a:picLocks noChangeAspect="1"/>
          </p:cNvPicPr>
          <p:nvPr/>
        </p:nvPicPr>
        <p:blipFill>
          <a:blip r:embed="rId5"/>
          <a:stretch>
            <a:fillRect/>
          </a:stretch>
        </p:blipFill>
        <p:spPr>
          <a:xfrm>
            <a:off x="6170930" y="1868170"/>
            <a:ext cx="5729605" cy="3771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grpSp>
        <p:nvGrpSpPr>
          <p:cNvPr id="7" name="组合 6"/>
          <p:cNvGrpSpPr/>
          <p:nvPr/>
        </p:nvGrpSpPr>
        <p:grpSpPr>
          <a:xfrm>
            <a:off x="418775" y="1606837"/>
            <a:ext cx="700061" cy="698895"/>
            <a:chOff x="1084326" y="868228"/>
            <a:chExt cx="1515535" cy="1513009"/>
          </a:xfrm>
        </p:grpSpPr>
        <p:sp>
          <p:nvSpPr>
            <p:cNvPr id="8" name="KSO_Shape"/>
            <p:cNvSpPr/>
            <p:nvPr/>
          </p:nvSpPr>
          <p:spPr>
            <a:xfrm>
              <a:off x="1084326" y="86822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9" name="椭圆 8"/>
            <p:cNvSpPr/>
            <p:nvPr/>
          </p:nvSpPr>
          <p:spPr>
            <a:xfrm>
              <a:off x="1376640" y="115927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4</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
        <p:nvSpPr>
          <p:cNvPr id="3" name="矩形 2"/>
          <p:cNvSpPr/>
          <p:nvPr/>
        </p:nvSpPr>
        <p:spPr>
          <a:xfrm>
            <a:off x="1218056" y="1656374"/>
            <a:ext cx="4596130" cy="707886"/>
          </a:xfrm>
          <a:prstGeom prst="rect">
            <a:avLst/>
          </a:prstGeom>
        </p:spPr>
        <p:txBody>
          <a:bodyPr wrap="none">
            <a:spAutoFit/>
          </a:bodyPr>
          <a:p>
            <a:r>
              <a:rPr lang="zh-CN" altLang="en-US" sz="4000" dirty="0">
                <a:solidFill>
                  <a:srgbClr val="1A1D6E"/>
                </a:solidFill>
                <a:latin typeface="字魂100号-方方先锋体" panose="00000500000000000000" pitchFamily="2" charset="-122"/>
                <a:ea typeface="字魂100号-方方先锋体" panose="00000500000000000000" pitchFamily="2" charset="-122"/>
              </a:rPr>
              <a:t>什么是</a:t>
            </a:r>
            <a:r>
              <a:rPr lang="zh-CN" altLang="en-US" sz="4000" dirty="0">
                <a:gradFill>
                  <a:gsLst>
                    <a:gs pos="0">
                      <a:srgbClr val="FF8212"/>
                    </a:gs>
                    <a:gs pos="70000">
                      <a:srgbClr val="F7B813"/>
                    </a:gs>
                  </a:gsLst>
                  <a:lin ang="10800000" scaled="1"/>
                </a:gradFill>
                <a:latin typeface="字魂100号-方方先锋体" panose="00000500000000000000" pitchFamily="2" charset="-122"/>
                <a:ea typeface="字魂100号-方方先锋体" panose="00000500000000000000" pitchFamily="2" charset="-122"/>
              </a:rPr>
              <a:t>密切接触者</a:t>
            </a:r>
            <a:r>
              <a:rPr lang="zh-CN" altLang="en-US" sz="4000" dirty="0">
                <a:solidFill>
                  <a:srgbClr val="1A1D6E"/>
                </a:solidFill>
                <a:latin typeface="字魂100号-方方先锋体" panose="00000500000000000000" pitchFamily="2" charset="-122"/>
                <a:ea typeface="字魂100号-方方先锋体" panose="00000500000000000000" pitchFamily="2" charset="-122"/>
              </a:rPr>
              <a:t>？</a:t>
            </a:r>
            <a:endParaRPr lang="zh-CN" altLang="en-US" sz="4000" dirty="0">
              <a:solidFill>
                <a:srgbClr val="1A1D6E"/>
              </a:solidFill>
              <a:latin typeface="字魂100号-方方先锋体" panose="00000500000000000000" pitchFamily="2" charset="-122"/>
              <a:ea typeface="字魂100号-方方先锋体" panose="00000500000000000000" pitchFamily="2" charset="-122"/>
            </a:endParaRPr>
          </a:p>
        </p:txBody>
      </p:sp>
      <p:sp>
        <p:nvSpPr>
          <p:cNvPr id="10" name="矩形 9"/>
          <p:cNvSpPr/>
          <p:nvPr/>
        </p:nvSpPr>
        <p:spPr>
          <a:xfrm>
            <a:off x="1129155" y="3568867"/>
            <a:ext cx="4210051" cy="2058384"/>
          </a:xfrm>
          <a:prstGeom prst="rect">
            <a:avLst/>
          </a:prstGeom>
        </p:spPr>
        <p:txBody>
          <a:bodyPr wrap="square">
            <a:spAutoFit/>
          </a:bodyPr>
          <a:p>
            <a:pPr>
              <a:lnSpc>
                <a:spcPct val="150000"/>
              </a:lnSpc>
            </a:pPr>
            <a:r>
              <a:rPr lang="zh-CN" altLang="en-US" sz="4000" b="1" dirty="0">
                <a:gradFill>
                  <a:gsLst>
                    <a:gs pos="0">
                      <a:srgbClr val="FF8212"/>
                    </a:gs>
                    <a:gs pos="100000">
                      <a:srgbClr val="F7B813"/>
                    </a:gs>
                  </a:gsLst>
                  <a:lin ang="10800000" scaled="1"/>
                </a:gradFill>
                <a:latin typeface="微软雅黑" panose="020B0503020204020204" pitchFamily="34" charset="-122"/>
                <a:ea typeface="微软雅黑" panose="020B0503020204020204" pitchFamily="34" charset="-122"/>
              </a:rPr>
              <a:t>14天</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内曾与病毒的确诊或高度疑似病例有过共同生活或工作的人。</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6852796" y="4099457"/>
            <a:ext cx="4210049" cy="1556003"/>
          </a:xfrm>
          <a:prstGeom prst="rect">
            <a:avLst/>
          </a:prstGeom>
        </p:spPr>
        <p:txBody>
          <a:bodyPr wrap="square">
            <a:spAutoFit/>
          </a:bodyPr>
          <a:p>
            <a:pPr>
              <a:lnSpc>
                <a:spcPct val="150000"/>
              </a:lnSpc>
            </a:pPr>
            <a:r>
              <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rPr>
              <a:t>以及其它形式的直接接触者包括病毒感染病人的陪护、乘出租车、乘电梯等。</a:t>
            </a:r>
            <a:endPar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1333500" y="2873452"/>
            <a:ext cx="2457450" cy="600165"/>
          </a:xfrm>
          <a:prstGeom prst="rect">
            <a:avLst/>
          </a:prstGeom>
          <a:gradFill>
            <a:gsLst>
              <a:gs pos="0">
                <a:srgbClr val="1D8BCB"/>
              </a:gs>
              <a:gs pos="100000">
                <a:srgbClr val="1A1D6E"/>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dirty="0">
                <a:latin typeface="微软雅黑" panose="020B0503020204020204" pitchFamily="34" charset="-122"/>
                <a:ea typeface="微软雅黑" panose="020B0503020204020204" pitchFamily="34" charset="-122"/>
              </a:rPr>
              <a:t>密切接触者</a:t>
            </a:r>
            <a:endParaRPr lang="zh-CN" altLang="en-US" sz="2800" b="1" dirty="0">
              <a:latin typeface="微软雅黑" panose="020B0503020204020204" pitchFamily="34" charset="-122"/>
              <a:ea typeface="微软雅黑" panose="020B0503020204020204" pitchFamily="34" charset="-122"/>
            </a:endParaRPr>
          </a:p>
        </p:txBody>
      </p:sp>
      <p:sp>
        <p:nvSpPr>
          <p:cNvPr id="13" name="矩形 12"/>
          <p:cNvSpPr/>
          <p:nvPr/>
        </p:nvSpPr>
        <p:spPr>
          <a:xfrm>
            <a:off x="6852794" y="2011446"/>
            <a:ext cx="4210051" cy="1106805"/>
          </a:xfrm>
          <a:prstGeom prst="rect">
            <a:avLst/>
          </a:prstGeom>
        </p:spPr>
        <p:txBody>
          <a:bodyPr wrap="square">
            <a:spAutoFit/>
          </a:bodyPr>
          <a:p>
            <a:pPr>
              <a:lnSpc>
                <a:spcPct val="150000"/>
              </a:lnSpc>
            </a:pPr>
            <a:r>
              <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rPr>
              <a:t>包括办公室的同事，同一教室、宿舍的同学，同车的乘客等。</a:t>
            </a:r>
            <a:endPar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6096000" y="1803400"/>
            <a:ext cx="0" cy="3823851"/>
          </a:xfrm>
          <a:prstGeom prst="line">
            <a:avLst/>
          </a:prstGeom>
          <a:ln>
            <a:solidFill>
              <a:srgbClr val="1A1D6E"/>
            </a:solidFill>
            <a:prstDash val="lgDash"/>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6852794" y="1541790"/>
            <a:ext cx="405880" cy="523220"/>
          </a:xfrm>
          <a:prstGeom prst="rect">
            <a:avLst/>
          </a:prstGeom>
        </p:spPr>
        <p:txBody>
          <a:bodyPr wrap="none">
            <a:spAutoFit/>
          </a:bodyPr>
          <a:p>
            <a:r>
              <a:rPr lang="en-US" altLang="zh-CN" sz="2800" b="1" dirty="0">
                <a:gradFill>
                  <a:gsLst>
                    <a:gs pos="0">
                      <a:srgbClr val="1D8BCB"/>
                    </a:gs>
                    <a:gs pos="100000">
                      <a:srgbClr val="1A1D6E"/>
                    </a:gs>
                  </a:gsLst>
                  <a:lin ang="10800000" scaled="1"/>
                </a:gradFill>
                <a:latin typeface="微软雅黑" panose="020B0503020204020204" pitchFamily="34" charset="-122"/>
                <a:ea typeface="微软雅黑" panose="020B0503020204020204" pitchFamily="34" charset="-122"/>
              </a:rPr>
              <a:t>1</a:t>
            </a:r>
            <a:endParaRPr lang="zh-CN" altLang="en-US" sz="2800" dirty="0">
              <a:gradFill>
                <a:gsLst>
                  <a:gs pos="0">
                    <a:srgbClr val="1D8BCB"/>
                  </a:gs>
                  <a:gs pos="100000">
                    <a:srgbClr val="1A1D6E"/>
                  </a:gs>
                </a:gsLst>
                <a:lin ang="10800000" scaled="1"/>
              </a:gradFill>
            </a:endParaRPr>
          </a:p>
        </p:txBody>
      </p:sp>
      <p:sp>
        <p:nvSpPr>
          <p:cNvPr id="16" name="矩形 15"/>
          <p:cNvSpPr/>
          <p:nvPr/>
        </p:nvSpPr>
        <p:spPr>
          <a:xfrm>
            <a:off x="6852794" y="3580149"/>
            <a:ext cx="405880" cy="523220"/>
          </a:xfrm>
          <a:prstGeom prst="rect">
            <a:avLst/>
          </a:prstGeom>
        </p:spPr>
        <p:txBody>
          <a:bodyPr wrap="none">
            <a:spAutoFit/>
          </a:bodyPr>
          <a:p>
            <a:r>
              <a:rPr lang="en-US" altLang="zh-CN" sz="2800" b="1" dirty="0">
                <a:gradFill>
                  <a:gsLst>
                    <a:gs pos="0">
                      <a:srgbClr val="1D8BCB"/>
                    </a:gs>
                    <a:gs pos="100000">
                      <a:srgbClr val="1A1D6E"/>
                    </a:gs>
                  </a:gsLst>
                  <a:lin ang="10800000" scaled="1"/>
                </a:gradFill>
                <a:latin typeface="微软雅黑" panose="020B0503020204020204" pitchFamily="34" charset="-122"/>
                <a:ea typeface="微软雅黑" panose="020B0503020204020204" pitchFamily="34" charset="-122"/>
              </a:rPr>
              <a:t>2</a:t>
            </a:r>
            <a:endParaRPr lang="zh-CN" altLang="en-US" sz="2800" dirty="0">
              <a:gradFill>
                <a:gsLst>
                  <a:gs pos="0">
                    <a:srgbClr val="1D8BCB"/>
                  </a:gs>
                  <a:gs pos="100000">
                    <a:srgbClr val="1A1D6E"/>
                  </a:gs>
                </a:gsLst>
                <a:lin ang="10800000" scaled="1"/>
              </a:gra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4" name="PA-图片 3"/>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26999" r="29997"/>
          <a:stretch>
            <a:fillRect/>
          </a:stretch>
        </p:blipFill>
        <p:spPr>
          <a:xfrm>
            <a:off x="7913662" y="1282890"/>
            <a:ext cx="3149822" cy="5172502"/>
          </a:xfrm>
          <a:prstGeom prst="rect">
            <a:avLst/>
          </a:prstGeom>
        </p:spPr>
      </p:pic>
      <p:sp>
        <p:nvSpPr>
          <p:cNvPr id="5" name="矩形 4"/>
          <p:cNvSpPr/>
          <p:nvPr/>
        </p:nvSpPr>
        <p:spPr>
          <a:xfrm>
            <a:off x="1707259" y="2916581"/>
            <a:ext cx="5510955" cy="286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1</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．集中居住宾馆的隔离：</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集中居住的宾馆中出现发热、咳嗽等急性呼吸道症状时，采取单间隔离，日常用品专用，加强居室通风，环境表面清洁消毒。隔离期间限制人员探视，接触人员应佩戴</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N95</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口罩，以免通过呼吸飞沫传播。</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6" name="矩形 5"/>
          <p:cNvSpPr/>
          <p:nvPr/>
        </p:nvSpPr>
        <p:spPr>
          <a:xfrm>
            <a:off x="1707259" y="1995248"/>
            <a:ext cx="5985372"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身边出现患者后，该采取何种措施？</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7" name="组合 6"/>
          <p:cNvGrpSpPr/>
          <p:nvPr/>
        </p:nvGrpSpPr>
        <p:grpSpPr>
          <a:xfrm>
            <a:off x="872171" y="2135800"/>
            <a:ext cx="700061" cy="698895"/>
            <a:chOff x="2065866" y="2013358"/>
            <a:chExt cx="1515535" cy="1513009"/>
          </a:xfrm>
        </p:grpSpPr>
        <p:sp>
          <p:nvSpPr>
            <p:cNvPr id="8"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9" name="椭圆 8"/>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5</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599"/>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3099"/>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to="" calcmode="lin" valueType="num">
                                      <p:cBhvr>
                                        <p:cTn id="23" dur="700" fill="hold">
                                          <p:stCondLst>
                                            <p:cond delay="0"/>
                                          </p:stCondLst>
                                        </p:cTn>
                                        <p:tgtEl>
                                          <p:spTgt spid="4"/>
                                        </p:tgtEl>
                                        <p:attrNameLst>
                                          <p:attrName>ppt_y</p:attrName>
                                        </p:attrNameLst>
                                      </p:cBhvr>
                                      <p:tavLst>
                                        <p:tav tm="0" fmla="#ppt_y-#ppt_h/6*sin(2*pi*$)*(1-$)*8/9">
                                          <p:val>
                                            <p:fltVal val="0"/>
                                          </p:val>
                                        </p:tav>
                                        <p:tav tm="100000">
                                          <p:val>
                                            <p:fltVal val="1"/>
                                          </p:val>
                                        </p:tav>
                                      </p:tavLst>
                                    </p:anim>
                                    <p:anim to="" calcmode="lin" valueType="num">
                                      <p:cBhvr>
                                        <p:cTn id="24" dur="700" fill="hold">
                                          <p:stCondLst>
                                            <p:cond delay="0"/>
                                          </p:stCondLst>
                                        </p:cTn>
                                        <p:tgtEl>
                                          <p:spTgt spid="4"/>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4667" t="20358" r="3555" b="20753"/>
          <a:stretch>
            <a:fillRect/>
          </a:stretch>
        </p:blipFill>
        <p:spPr>
          <a:xfrm>
            <a:off x="396923" y="1807569"/>
            <a:ext cx="4902200" cy="4021929"/>
          </a:xfrm>
          <a:prstGeom prst="rect">
            <a:avLst/>
          </a:prstGeom>
        </p:spPr>
      </p:pic>
      <p:sp>
        <p:nvSpPr>
          <p:cNvPr id="4" name="矩形 3"/>
          <p:cNvSpPr/>
          <p:nvPr/>
        </p:nvSpPr>
        <p:spPr>
          <a:xfrm>
            <a:off x="5528632" y="2501792"/>
            <a:ext cx="5880896" cy="341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2.</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家庭成员的隔离：</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家庭成员中出现发热、咳嗽等急性呼吸道症状时，加强居室开窗通风，对其采取家庭隔离，隔离以分开吃、分开用、分开住、分开洗为重点，餐具每天洗刷后煮沸消毒，其他物品能煮沸的也可以进行消毒，煮沸时间为</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30</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分钟，不能煮沸消毒的，采取日光暴晒</a:t>
            </a: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6</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小时。</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5" name="矩形 4"/>
          <p:cNvSpPr/>
          <p:nvPr/>
        </p:nvSpPr>
        <p:spPr>
          <a:xfrm>
            <a:off x="5528632" y="1680032"/>
            <a:ext cx="5985372" cy="71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rPr>
              <a:t>身边出现患者后，该采取何种措施？</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6" name="组合 5"/>
          <p:cNvGrpSpPr/>
          <p:nvPr/>
        </p:nvGrpSpPr>
        <p:grpSpPr>
          <a:xfrm>
            <a:off x="4693544" y="1820584"/>
            <a:ext cx="700061" cy="698895"/>
            <a:chOff x="2065866" y="2013358"/>
            <a:chExt cx="1515535" cy="1513009"/>
          </a:xfrm>
        </p:grpSpPr>
        <p:sp>
          <p:nvSpPr>
            <p:cNvPr id="7"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8" name="椭圆 7"/>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5</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3099"/>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3599"/>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4099"/>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ldLvl="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7" name="矩形 6"/>
          <p:cNvSpPr/>
          <p:nvPr/>
        </p:nvSpPr>
        <p:spPr>
          <a:xfrm>
            <a:off x="1650848" y="2591714"/>
            <a:ext cx="3895607" cy="286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    </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要相信当前的冠状病毒疫情是可防可治的，患者是可以完全治愈的。</a:t>
            </a:r>
            <a:b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b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主动配合隔离治疗，接受健康检查和流行病学调查，如实提供个人接触史，不得逃避管理。</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8" name="矩形 7"/>
          <p:cNvSpPr/>
          <p:nvPr/>
        </p:nvSpPr>
        <p:spPr>
          <a:xfrm>
            <a:off x="1651000" y="1543685"/>
            <a:ext cx="561340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如果被诊断感染了新型冠状病毒怎么办？</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9" name="组合 8"/>
          <p:cNvGrpSpPr/>
          <p:nvPr/>
        </p:nvGrpSpPr>
        <p:grpSpPr>
          <a:xfrm>
            <a:off x="823944" y="1696977"/>
            <a:ext cx="700061" cy="698895"/>
            <a:chOff x="2065866" y="2013358"/>
            <a:chExt cx="1515535" cy="1513009"/>
          </a:xfrm>
        </p:grpSpPr>
        <p:sp>
          <p:nvSpPr>
            <p:cNvPr id="10"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11" name="椭圆 10"/>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6</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pic>
        <p:nvPicPr>
          <p:cNvPr id="3" name="图片 2"/>
          <p:cNvPicPr>
            <a:picLocks noChangeAspect="1"/>
          </p:cNvPicPr>
          <p:nvPr>
            <p:custDataLst>
              <p:tags r:id="rId1"/>
            </p:custDataLst>
          </p:nvPr>
        </p:nvPicPr>
        <p:blipFill>
          <a:blip r:embed="rId2" cstate="screen"/>
          <a:stretch>
            <a:fillRect/>
          </a:stretch>
        </p:blipFill>
        <p:spPr>
          <a:xfrm>
            <a:off x="7684770" y="1831340"/>
            <a:ext cx="3067050" cy="3943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2599"/>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3099"/>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8"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sym typeface="+mn-ea"/>
              </a:rPr>
              <a:t>如何有效防治新型冠状病毒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7" name="矩形 6"/>
          <p:cNvSpPr/>
          <p:nvPr/>
        </p:nvSpPr>
        <p:spPr>
          <a:xfrm>
            <a:off x="1650848" y="2591714"/>
            <a:ext cx="3895607" cy="341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    </a:t>
            </a: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接受卫生部门的随访管理，做好个人防护，减少与他人的近距离接触，如实报告个人病情变化。</a:t>
            </a:r>
            <a:b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b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sym typeface="+mn-ea"/>
              </a:rPr>
              <a:t>    不要紧张，保持心情放松，遵医嘱科学安排睡眠和运动，注意加强营养。</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
        <p:nvSpPr>
          <p:cNvPr id="8" name="矩形 7"/>
          <p:cNvSpPr/>
          <p:nvPr/>
        </p:nvSpPr>
        <p:spPr>
          <a:xfrm>
            <a:off x="1659255" y="1623060"/>
            <a:ext cx="559816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如果被诊断感染了新型冠状病毒怎么办？</a:t>
            </a:r>
            <a:endParaRPr lang="zh-CN" altLang="en-US" sz="24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endParaRPr>
          </a:p>
        </p:txBody>
      </p:sp>
      <p:grpSp>
        <p:nvGrpSpPr>
          <p:cNvPr id="9" name="组合 8"/>
          <p:cNvGrpSpPr/>
          <p:nvPr/>
        </p:nvGrpSpPr>
        <p:grpSpPr>
          <a:xfrm>
            <a:off x="823944" y="1696977"/>
            <a:ext cx="700061" cy="698895"/>
            <a:chOff x="2065866" y="2013358"/>
            <a:chExt cx="1515535" cy="1513009"/>
          </a:xfrm>
        </p:grpSpPr>
        <p:sp>
          <p:nvSpPr>
            <p:cNvPr id="10" name="KSO_Shape"/>
            <p:cNvSpPr/>
            <p:nvPr/>
          </p:nvSpPr>
          <p:spPr>
            <a:xfrm>
              <a:off x="2065866" y="2013358"/>
              <a:ext cx="1515535" cy="1513009"/>
            </a:xfrm>
            <a:custGeom>
              <a:avLst/>
              <a:gdLst>
                <a:gd name="connsiteX0" fmla="*/ 1129309 w 2109706"/>
                <a:gd name="connsiteY0" fmla="*/ 1646317 h 2105544"/>
                <a:gd name="connsiteX1" fmla="*/ 1240594 w 2109706"/>
                <a:gd name="connsiteY1" fmla="*/ 1865537 h 2105544"/>
                <a:gd name="connsiteX2" fmla="*/ 1187323 w 2109706"/>
                <a:gd name="connsiteY2" fmla="*/ 2105544 h 2105544"/>
                <a:gd name="connsiteX3" fmla="*/ 1076038 w 2109706"/>
                <a:gd name="connsiteY3" fmla="*/ 1886325 h 2105544"/>
                <a:gd name="connsiteX4" fmla="*/ 1129309 w 2109706"/>
                <a:gd name="connsiteY4" fmla="*/ 1646317 h 2105544"/>
                <a:gd name="connsiteX5" fmla="*/ 980398 w 2109706"/>
                <a:gd name="connsiteY5" fmla="*/ 1646317 h 2105544"/>
                <a:gd name="connsiteX6" fmla="*/ 1033669 w 2109706"/>
                <a:gd name="connsiteY6" fmla="*/ 1886325 h 2105544"/>
                <a:gd name="connsiteX7" fmla="*/ 922384 w 2109706"/>
                <a:gd name="connsiteY7" fmla="*/ 2105544 h 2105544"/>
                <a:gd name="connsiteX8" fmla="*/ 869113 w 2109706"/>
                <a:gd name="connsiteY8" fmla="*/ 1865537 h 2105544"/>
                <a:gd name="connsiteX9" fmla="*/ 980398 w 2109706"/>
                <a:gd name="connsiteY9" fmla="*/ 1646317 h 2105544"/>
                <a:gd name="connsiteX10" fmla="*/ 1273542 w 2109706"/>
                <a:gd name="connsiteY10" fmla="*/ 1609284 h 2105544"/>
                <a:gd name="connsiteX11" fmla="*/ 1435849 w 2109706"/>
                <a:gd name="connsiteY11" fmla="*/ 1793941 h 2105544"/>
                <a:gd name="connsiteX12" fmla="*/ 1443938 w 2109706"/>
                <a:gd name="connsiteY12" fmla="*/ 2039656 h 2105544"/>
                <a:gd name="connsiteX13" fmla="*/ 1281632 w 2109706"/>
                <a:gd name="connsiteY13" fmla="*/ 1854999 h 2105544"/>
                <a:gd name="connsiteX14" fmla="*/ 1273542 w 2109706"/>
                <a:gd name="connsiteY14" fmla="*/ 1609284 h 2105544"/>
                <a:gd name="connsiteX15" fmla="*/ 836164 w 2109706"/>
                <a:gd name="connsiteY15" fmla="*/ 1609284 h 2105544"/>
                <a:gd name="connsiteX16" fmla="*/ 828074 w 2109706"/>
                <a:gd name="connsiteY16" fmla="*/ 1854999 h 2105544"/>
                <a:gd name="connsiteX17" fmla="*/ 665768 w 2109706"/>
                <a:gd name="connsiteY17" fmla="*/ 2039656 h 2105544"/>
                <a:gd name="connsiteX18" fmla="*/ 673858 w 2109706"/>
                <a:gd name="connsiteY18" fmla="*/ 1793941 h 2105544"/>
                <a:gd name="connsiteX19" fmla="*/ 836164 w 2109706"/>
                <a:gd name="connsiteY19" fmla="*/ 1609284 h 2105544"/>
                <a:gd name="connsiteX20" fmla="*/ 1404034 w 2109706"/>
                <a:gd name="connsiteY20" fmla="*/ 1537545 h 2105544"/>
                <a:gd name="connsiteX21" fmla="*/ 1607164 w 2109706"/>
                <a:gd name="connsiteY21" fmla="*/ 1676037 h 2105544"/>
                <a:gd name="connsiteX22" fmla="*/ 1676106 w 2109706"/>
                <a:gd name="connsiteY22" fmla="*/ 1912020 h 2105544"/>
                <a:gd name="connsiteX23" fmla="*/ 1472977 w 2109706"/>
                <a:gd name="connsiteY23" fmla="*/ 1773529 h 2105544"/>
                <a:gd name="connsiteX24" fmla="*/ 1404034 w 2109706"/>
                <a:gd name="connsiteY24" fmla="*/ 1537545 h 2105544"/>
                <a:gd name="connsiteX25" fmla="*/ 705672 w 2109706"/>
                <a:gd name="connsiteY25" fmla="*/ 1537545 h 2105544"/>
                <a:gd name="connsiteX26" fmla="*/ 636729 w 2109706"/>
                <a:gd name="connsiteY26" fmla="*/ 1773529 h 2105544"/>
                <a:gd name="connsiteX27" fmla="*/ 433600 w 2109706"/>
                <a:gd name="connsiteY27" fmla="*/ 1912020 h 2105544"/>
                <a:gd name="connsiteX28" fmla="*/ 502542 w 2109706"/>
                <a:gd name="connsiteY28" fmla="*/ 1676037 h 2105544"/>
                <a:gd name="connsiteX29" fmla="*/ 705672 w 2109706"/>
                <a:gd name="connsiteY29" fmla="*/ 1537545 h 2105544"/>
                <a:gd name="connsiteX30" fmla="*/ 1512586 w 2109706"/>
                <a:gd name="connsiteY30" fmla="*/ 1435608 h 2105544"/>
                <a:gd name="connsiteX31" fmla="*/ 1743775 w 2109706"/>
                <a:gd name="connsiteY31" fmla="*/ 1519233 h 2105544"/>
                <a:gd name="connsiteX32" fmla="*/ 1869239 w 2109706"/>
                <a:gd name="connsiteY32" fmla="*/ 1730657 h 2105544"/>
                <a:gd name="connsiteX33" fmla="*/ 1638050 w 2109706"/>
                <a:gd name="connsiteY33" fmla="*/ 1647033 h 2105544"/>
                <a:gd name="connsiteX34" fmla="*/ 1512586 w 2109706"/>
                <a:gd name="connsiteY34" fmla="*/ 1435608 h 2105544"/>
                <a:gd name="connsiteX35" fmla="*/ 597120 w 2109706"/>
                <a:gd name="connsiteY35" fmla="*/ 1435608 h 2105544"/>
                <a:gd name="connsiteX36" fmla="*/ 471656 w 2109706"/>
                <a:gd name="connsiteY36" fmla="*/ 1647033 h 2105544"/>
                <a:gd name="connsiteX37" fmla="*/ 240467 w 2109706"/>
                <a:gd name="connsiteY37" fmla="*/ 1730657 h 2105544"/>
                <a:gd name="connsiteX38" fmla="*/ 365931 w 2109706"/>
                <a:gd name="connsiteY38" fmla="*/ 1519233 h 2105544"/>
                <a:gd name="connsiteX39" fmla="*/ 597120 w 2109706"/>
                <a:gd name="connsiteY39" fmla="*/ 1435608 h 2105544"/>
                <a:gd name="connsiteX40" fmla="*/ 1650985 w 2109706"/>
                <a:gd name="connsiteY40" fmla="*/ 1299221 h 2105544"/>
                <a:gd name="connsiteX41" fmla="*/ 1837099 w 2109706"/>
                <a:gd name="connsiteY41" fmla="*/ 1333381 h 2105544"/>
                <a:gd name="connsiteX42" fmla="*/ 2011200 w 2109706"/>
                <a:gd name="connsiteY42" fmla="*/ 1506961 h 2105544"/>
                <a:gd name="connsiteX43" fmla="*/ 1766478 w 2109706"/>
                <a:gd name="connsiteY43" fmla="*/ 1483459 h 2105544"/>
                <a:gd name="connsiteX44" fmla="*/ 1592376 w 2109706"/>
                <a:gd name="connsiteY44" fmla="*/ 1309878 h 2105544"/>
                <a:gd name="connsiteX45" fmla="*/ 1650985 w 2109706"/>
                <a:gd name="connsiteY45" fmla="*/ 1299221 h 2105544"/>
                <a:gd name="connsiteX46" fmla="*/ 458721 w 2109706"/>
                <a:gd name="connsiteY46" fmla="*/ 1299221 h 2105544"/>
                <a:gd name="connsiteX47" fmla="*/ 517330 w 2109706"/>
                <a:gd name="connsiteY47" fmla="*/ 1309878 h 2105544"/>
                <a:gd name="connsiteX48" fmla="*/ 343228 w 2109706"/>
                <a:gd name="connsiteY48" fmla="*/ 1483459 h 2105544"/>
                <a:gd name="connsiteX49" fmla="*/ 98506 w 2109706"/>
                <a:gd name="connsiteY49" fmla="*/ 1506961 h 2105544"/>
                <a:gd name="connsiteX50" fmla="*/ 272607 w 2109706"/>
                <a:gd name="connsiteY50" fmla="*/ 1333381 h 2105544"/>
                <a:gd name="connsiteX51" fmla="*/ 458721 w 2109706"/>
                <a:gd name="connsiteY51" fmla="*/ 1299221 h 2105544"/>
                <a:gd name="connsiteX52" fmla="*/ 1815445 w 2109706"/>
                <a:gd name="connsiteY52" fmla="*/ 1123451 h 2105544"/>
                <a:gd name="connsiteX53" fmla="*/ 1881271 w 2109706"/>
                <a:gd name="connsiteY53" fmla="*/ 1130160 h 2105544"/>
                <a:gd name="connsiteX54" fmla="*/ 2093070 w 2109706"/>
                <a:gd name="connsiteY54" fmla="*/ 1254990 h 2105544"/>
                <a:gd name="connsiteX55" fmla="*/ 1850192 w 2109706"/>
                <a:gd name="connsiteY55" fmla="*/ 1293086 h 2105544"/>
                <a:gd name="connsiteX56" fmla="*/ 1638392 w 2109706"/>
                <a:gd name="connsiteY56" fmla="*/ 1168255 h 2105544"/>
                <a:gd name="connsiteX57" fmla="*/ 1815445 w 2109706"/>
                <a:gd name="connsiteY57" fmla="*/ 1123451 h 2105544"/>
                <a:gd name="connsiteX58" fmla="*/ 294261 w 2109706"/>
                <a:gd name="connsiteY58" fmla="*/ 1123451 h 2105544"/>
                <a:gd name="connsiteX59" fmla="*/ 471314 w 2109706"/>
                <a:gd name="connsiteY59" fmla="*/ 1168256 h 2105544"/>
                <a:gd name="connsiteX60" fmla="*/ 259514 w 2109706"/>
                <a:gd name="connsiteY60" fmla="*/ 1293086 h 2105544"/>
                <a:gd name="connsiteX61" fmla="*/ 16636 w 2109706"/>
                <a:gd name="connsiteY61" fmla="*/ 1254990 h 2105544"/>
                <a:gd name="connsiteX62" fmla="*/ 228435 w 2109706"/>
                <a:gd name="connsiteY62" fmla="*/ 1130160 h 2105544"/>
                <a:gd name="connsiteX63" fmla="*/ 294261 w 2109706"/>
                <a:gd name="connsiteY63" fmla="*/ 1123451 h 2105544"/>
                <a:gd name="connsiteX64" fmla="*/ 1873517 w 2109706"/>
                <a:gd name="connsiteY64" fmla="*/ 922337 h 2105544"/>
                <a:gd name="connsiteX65" fmla="*/ 2109706 w 2109706"/>
                <a:gd name="connsiteY65" fmla="*/ 990574 h 2105544"/>
                <a:gd name="connsiteX66" fmla="*/ 1883932 w 2109706"/>
                <a:gd name="connsiteY66" fmla="*/ 1087874 h 2105544"/>
                <a:gd name="connsiteX67" fmla="*/ 1647742 w 2109706"/>
                <a:gd name="connsiteY67" fmla="*/ 1019638 h 2105544"/>
                <a:gd name="connsiteX68" fmla="*/ 1873517 w 2109706"/>
                <a:gd name="connsiteY68" fmla="*/ 922337 h 2105544"/>
                <a:gd name="connsiteX69" fmla="*/ 236189 w 2109706"/>
                <a:gd name="connsiteY69" fmla="*/ 922337 h 2105544"/>
                <a:gd name="connsiteX70" fmla="*/ 461964 w 2109706"/>
                <a:gd name="connsiteY70" fmla="*/ 1019638 h 2105544"/>
                <a:gd name="connsiteX71" fmla="*/ 225774 w 2109706"/>
                <a:gd name="connsiteY71" fmla="*/ 1087874 h 2105544"/>
                <a:gd name="connsiteX72" fmla="*/ 0 w 2109706"/>
                <a:gd name="connsiteY72" fmla="*/ 990574 h 2105544"/>
                <a:gd name="connsiteX73" fmla="*/ 236189 w 2109706"/>
                <a:gd name="connsiteY73" fmla="*/ 922337 h 2105544"/>
                <a:gd name="connsiteX74" fmla="*/ 1942296 w 2109706"/>
                <a:gd name="connsiteY74" fmla="*/ 704767 h 2105544"/>
                <a:gd name="connsiteX75" fmla="*/ 2060061 w 2109706"/>
                <a:gd name="connsiteY75" fmla="*/ 730327 h 2105544"/>
                <a:gd name="connsiteX76" fmla="*/ 1865578 w 2109706"/>
                <a:gd name="connsiteY76" fmla="*/ 880719 h 2105544"/>
                <a:gd name="connsiteX77" fmla="*/ 1619839 w 2109706"/>
                <a:gd name="connsiteY77" fmla="*/ 873364 h 2105544"/>
                <a:gd name="connsiteX78" fmla="*/ 1814323 w 2109706"/>
                <a:gd name="connsiteY78" fmla="*/ 722973 h 2105544"/>
                <a:gd name="connsiteX79" fmla="*/ 1942296 w 2109706"/>
                <a:gd name="connsiteY79" fmla="*/ 704767 h 2105544"/>
                <a:gd name="connsiteX80" fmla="*/ 167410 w 2109706"/>
                <a:gd name="connsiteY80" fmla="*/ 704767 h 2105544"/>
                <a:gd name="connsiteX81" fmla="*/ 295383 w 2109706"/>
                <a:gd name="connsiteY81" fmla="*/ 722973 h 2105544"/>
                <a:gd name="connsiteX82" fmla="*/ 489867 w 2109706"/>
                <a:gd name="connsiteY82" fmla="*/ 873364 h 2105544"/>
                <a:gd name="connsiteX83" fmla="*/ 244128 w 2109706"/>
                <a:gd name="connsiteY83" fmla="*/ 880719 h 2105544"/>
                <a:gd name="connsiteX84" fmla="*/ 49645 w 2109706"/>
                <a:gd name="connsiteY84" fmla="*/ 730327 h 2105544"/>
                <a:gd name="connsiteX85" fmla="*/ 167410 w 2109706"/>
                <a:gd name="connsiteY85" fmla="*/ 704767 h 2105544"/>
                <a:gd name="connsiteX86" fmla="*/ 1887774 w 2109706"/>
                <a:gd name="connsiteY86" fmla="*/ 487375 h 2105544"/>
                <a:gd name="connsiteX87" fmla="*/ 1947256 w 2109706"/>
                <a:gd name="connsiteY87" fmla="*/ 490603 h 2105544"/>
                <a:gd name="connsiteX88" fmla="*/ 1796284 w 2109706"/>
                <a:gd name="connsiteY88" fmla="*/ 684635 h 2105544"/>
                <a:gd name="connsiteX89" fmla="*/ 1556436 w 2109706"/>
                <a:gd name="connsiteY89" fmla="*/ 738625 h 2105544"/>
                <a:gd name="connsiteX90" fmla="*/ 1707409 w 2109706"/>
                <a:gd name="connsiteY90" fmla="*/ 544592 h 2105544"/>
                <a:gd name="connsiteX91" fmla="*/ 1887774 w 2109706"/>
                <a:gd name="connsiteY91" fmla="*/ 487375 h 2105544"/>
                <a:gd name="connsiteX92" fmla="*/ 221932 w 2109706"/>
                <a:gd name="connsiteY92" fmla="*/ 487375 h 2105544"/>
                <a:gd name="connsiteX93" fmla="*/ 402297 w 2109706"/>
                <a:gd name="connsiteY93" fmla="*/ 544592 h 2105544"/>
                <a:gd name="connsiteX94" fmla="*/ 553270 w 2109706"/>
                <a:gd name="connsiteY94" fmla="*/ 738625 h 2105544"/>
                <a:gd name="connsiteX95" fmla="*/ 313422 w 2109706"/>
                <a:gd name="connsiteY95" fmla="*/ 684635 h 2105544"/>
                <a:gd name="connsiteX96" fmla="*/ 162450 w 2109706"/>
                <a:gd name="connsiteY96" fmla="*/ 490603 h 2105544"/>
                <a:gd name="connsiteX97" fmla="*/ 221932 w 2109706"/>
                <a:gd name="connsiteY97" fmla="*/ 487375 h 2105544"/>
                <a:gd name="connsiteX98" fmla="*/ 1778378 w 2109706"/>
                <a:gd name="connsiteY98" fmla="*/ 286464 h 2105544"/>
                <a:gd name="connsiteX99" fmla="*/ 1680402 w 2109706"/>
                <a:gd name="connsiteY99" fmla="*/ 511946 h 2105544"/>
                <a:gd name="connsiteX100" fmla="*/ 1461517 w 2109706"/>
                <a:gd name="connsiteY100" fmla="*/ 623887 h 2105544"/>
                <a:gd name="connsiteX101" fmla="*/ 1559493 w 2109706"/>
                <a:gd name="connsiteY101" fmla="*/ 398405 h 2105544"/>
                <a:gd name="connsiteX102" fmla="*/ 1778378 w 2109706"/>
                <a:gd name="connsiteY102" fmla="*/ 286464 h 2105544"/>
                <a:gd name="connsiteX103" fmla="*/ 331328 w 2109706"/>
                <a:gd name="connsiteY103" fmla="*/ 286464 h 2105544"/>
                <a:gd name="connsiteX104" fmla="*/ 550213 w 2109706"/>
                <a:gd name="connsiteY104" fmla="*/ 398405 h 2105544"/>
                <a:gd name="connsiteX105" fmla="*/ 648189 w 2109706"/>
                <a:gd name="connsiteY105" fmla="*/ 623887 h 2105544"/>
                <a:gd name="connsiteX106" fmla="*/ 429304 w 2109706"/>
                <a:gd name="connsiteY106" fmla="*/ 511946 h 2105544"/>
                <a:gd name="connsiteX107" fmla="*/ 331328 w 2109706"/>
                <a:gd name="connsiteY107" fmla="*/ 286464 h 2105544"/>
                <a:gd name="connsiteX108" fmla="*/ 1564038 w 2109706"/>
                <a:gd name="connsiteY108" fmla="*/ 130737 h 2105544"/>
                <a:gd name="connsiteX109" fmla="*/ 1525215 w 2109706"/>
                <a:gd name="connsiteY109" fmla="*/ 373500 h 2105544"/>
                <a:gd name="connsiteX110" fmla="*/ 1341045 w 2109706"/>
                <a:gd name="connsiteY110" fmla="*/ 536359 h 2105544"/>
                <a:gd name="connsiteX111" fmla="*/ 1379867 w 2109706"/>
                <a:gd name="connsiteY111" fmla="*/ 293595 h 2105544"/>
                <a:gd name="connsiteX112" fmla="*/ 1564038 w 2109706"/>
                <a:gd name="connsiteY112" fmla="*/ 130737 h 2105544"/>
                <a:gd name="connsiteX113" fmla="*/ 545669 w 2109706"/>
                <a:gd name="connsiteY113" fmla="*/ 130737 h 2105544"/>
                <a:gd name="connsiteX114" fmla="*/ 729839 w 2109706"/>
                <a:gd name="connsiteY114" fmla="*/ 293595 h 2105544"/>
                <a:gd name="connsiteX115" fmla="*/ 768661 w 2109706"/>
                <a:gd name="connsiteY115" fmla="*/ 536359 h 2105544"/>
                <a:gd name="connsiteX116" fmla="*/ 584491 w 2109706"/>
                <a:gd name="connsiteY116" fmla="*/ 373500 h 2105544"/>
                <a:gd name="connsiteX117" fmla="*/ 545669 w 2109706"/>
                <a:gd name="connsiteY117" fmla="*/ 130737 h 2105544"/>
                <a:gd name="connsiteX118" fmla="*/ 1317704 w 2109706"/>
                <a:gd name="connsiteY118" fmla="*/ 33206 h 2105544"/>
                <a:gd name="connsiteX119" fmla="*/ 1340474 w 2109706"/>
                <a:gd name="connsiteY119" fmla="*/ 277998 h 2105544"/>
                <a:gd name="connsiteX120" fmla="*/ 1202591 w 2109706"/>
                <a:gd name="connsiteY120" fmla="*/ 481541 h 2105544"/>
                <a:gd name="connsiteX121" fmla="*/ 1179821 w 2109706"/>
                <a:gd name="connsiteY121" fmla="*/ 236749 h 2105544"/>
                <a:gd name="connsiteX122" fmla="*/ 1317704 w 2109706"/>
                <a:gd name="connsiteY122" fmla="*/ 33206 h 2105544"/>
                <a:gd name="connsiteX123" fmla="*/ 792003 w 2109706"/>
                <a:gd name="connsiteY123" fmla="*/ 33206 h 2105544"/>
                <a:gd name="connsiteX124" fmla="*/ 929886 w 2109706"/>
                <a:gd name="connsiteY124" fmla="*/ 236749 h 2105544"/>
                <a:gd name="connsiteX125" fmla="*/ 907116 w 2109706"/>
                <a:gd name="connsiteY125" fmla="*/ 481541 h 2105544"/>
                <a:gd name="connsiteX126" fmla="*/ 769233 w 2109706"/>
                <a:gd name="connsiteY126" fmla="*/ 277998 h 2105544"/>
                <a:gd name="connsiteX127" fmla="*/ 792003 w 2109706"/>
                <a:gd name="connsiteY127" fmla="*/ 33206 h 2105544"/>
                <a:gd name="connsiteX128" fmla="*/ 1054853 w 2109706"/>
                <a:gd name="connsiteY128" fmla="*/ 0 h 2105544"/>
                <a:gd name="connsiteX129" fmla="*/ 1137785 w 2109706"/>
                <a:gd name="connsiteY129" fmla="*/ 231438 h 2105544"/>
                <a:gd name="connsiteX130" fmla="*/ 1054853 w 2109706"/>
                <a:gd name="connsiteY130" fmla="*/ 462877 h 2105544"/>
                <a:gd name="connsiteX131" fmla="*/ 971921 w 2109706"/>
                <a:gd name="connsiteY131" fmla="*/ 231438 h 2105544"/>
                <a:gd name="connsiteX132" fmla="*/ 1054853 w 2109706"/>
                <a:gd name="connsiteY132" fmla="*/ 0 h 210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09706" h="2105544">
                  <a:moveTo>
                    <a:pt x="1129309" y="1646317"/>
                  </a:moveTo>
                  <a:cubicBezTo>
                    <a:pt x="1187634" y="1698750"/>
                    <a:pt x="1229276" y="1775942"/>
                    <a:pt x="1240594" y="1865537"/>
                  </a:cubicBezTo>
                  <a:cubicBezTo>
                    <a:pt x="1251913" y="1955131"/>
                    <a:pt x="1230775" y="2040254"/>
                    <a:pt x="1187323" y="2105544"/>
                  </a:cubicBezTo>
                  <a:cubicBezTo>
                    <a:pt x="1128998" y="2053111"/>
                    <a:pt x="1087357" y="1975920"/>
                    <a:pt x="1076038" y="1886325"/>
                  </a:cubicBezTo>
                  <a:cubicBezTo>
                    <a:pt x="1064720" y="1796731"/>
                    <a:pt x="1085856" y="1711608"/>
                    <a:pt x="1129309" y="1646317"/>
                  </a:cubicBezTo>
                  <a:close/>
                  <a:moveTo>
                    <a:pt x="980398" y="1646317"/>
                  </a:moveTo>
                  <a:cubicBezTo>
                    <a:pt x="1023850" y="1711608"/>
                    <a:pt x="1044988" y="1796731"/>
                    <a:pt x="1033669" y="1886325"/>
                  </a:cubicBezTo>
                  <a:cubicBezTo>
                    <a:pt x="1022351" y="1975920"/>
                    <a:pt x="980709" y="2053111"/>
                    <a:pt x="922384" y="2105544"/>
                  </a:cubicBezTo>
                  <a:cubicBezTo>
                    <a:pt x="878931" y="2040254"/>
                    <a:pt x="857794" y="1955131"/>
                    <a:pt x="869113" y="1865537"/>
                  </a:cubicBezTo>
                  <a:cubicBezTo>
                    <a:pt x="880431" y="1775942"/>
                    <a:pt x="922073" y="1698750"/>
                    <a:pt x="980398" y="1646317"/>
                  </a:cubicBezTo>
                  <a:close/>
                  <a:moveTo>
                    <a:pt x="1273542" y="1609284"/>
                  </a:moveTo>
                  <a:cubicBezTo>
                    <a:pt x="1343074" y="1645565"/>
                    <a:pt x="1402604" y="1709976"/>
                    <a:pt x="1435849" y="1793941"/>
                  </a:cubicBezTo>
                  <a:cubicBezTo>
                    <a:pt x="1469093" y="1877906"/>
                    <a:pt x="1469789" y="1965610"/>
                    <a:pt x="1443938" y="2039656"/>
                  </a:cubicBezTo>
                  <a:cubicBezTo>
                    <a:pt x="1374406" y="2003375"/>
                    <a:pt x="1314876" y="1938964"/>
                    <a:pt x="1281632" y="1854999"/>
                  </a:cubicBezTo>
                  <a:cubicBezTo>
                    <a:pt x="1248388" y="1771034"/>
                    <a:pt x="1247691" y="1683329"/>
                    <a:pt x="1273542" y="1609284"/>
                  </a:cubicBezTo>
                  <a:close/>
                  <a:moveTo>
                    <a:pt x="836164" y="1609284"/>
                  </a:moveTo>
                  <a:cubicBezTo>
                    <a:pt x="862014" y="1683329"/>
                    <a:pt x="861318" y="1771034"/>
                    <a:pt x="828074" y="1854999"/>
                  </a:cubicBezTo>
                  <a:cubicBezTo>
                    <a:pt x="794830" y="1938964"/>
                    <a:pt x="735299" y="2003375"/>
                    <a:pt x="665768" y="2039656"/>
                  </a:cubicBezTo>
                  <a:cubicBezTo>
                    <a:pt x="639917" y="1965610"/>
                    <a:pt x="640613" y="1877906"/>
                    <a:pt x="673858" y="1793941"/>
                  </a:cubicBezTo>
                  <a:cubicBezTo>
                    <a:pt x="707102" y="1709976"/>
                    <a:pt x="766632" y="1645565"/>
                    <a:pt x="836164" y="1609284"/>
                  </a:cubicBezTo>
                  <a:close/>
                  <a:moveTo>
                    <a:pt x="1404034" y="1537545"/>
                  </a:moveTo>
                  <a:cubicBezTo>
                    <a:pt x="1480404" y="1555395"/>
                    <a:pt x="1554083" y="1602977"/>
                    <a:pt x="1607164" y="1676037"/>
                  </a:cubicBezTo>
                  <a:cubicBezTo>
                    <a:pt x="1660245" y="1749096"/>
                    <a:pt x="1682730" y="1833873"/>
                    <a:pt x="1676106" y="1912020"/>
                  </a:cubicBezTo>
                  <a:cubicBezTo>
                    <a:pt x="1599736" y="1894171"/>
                    <a:pt x="1526058" y="1846589"/>
                    <a:pt x="1472977" y="1773529"/>
                  </a:cubicBezTo>
                  <a:cubicBezTo>
                    <a:pt x="1419896" y="1700470"/>
                    <a:pt x="1397410" y="1615693"/>
                    <a:pt x="1404034" y="1537545"/>
                  </a:cubicBezTo>
                  <a:close/>
                  <a:moveTo>
                    <a:pt x="705672" y="1537545"/>
                  </a:moveTo>
                  <a:cubicBezTo>
                    <a:pt x="712296" y="1615693"/>
                    <a:pt x="689810" y="1700470"/>
                    <a:pt x="636729" y="1773529"/>
                  </a:cubicBezTo>
                  <a:cubicBezTo>
                    <a:pt x="583648" y="1846589"/>
                    <a:pt x="509970" y="1894171"/>
                    <a:pt x="433600" y="1912020"/>
                  </a:cubicBezTo>
                  <a:cubicBezTo>
                    <a:pt x="426976" y="1833872"/>
                    <a:pt x="449461" y="1749096"/>
                    <a:pt x="502542" y="1676037"/>
                  </a:cubicBezTo>
                  <a:cubicBezTo>
                    <a:pt x="555623" y="1602977"/>
                    <a:pt x="629302" y="1555394"/>
                    <a:pt x="705672" y="1537545"/>
                  </a:cubicBezTo>
                  <a:close/>
                  <a:moveTo>
                    <a:pt x="1512586" y="1435608"/>
                  </a:moveTo>
                  <a:cubicBezTo>
                    <a:pt x="1590995" y="1433905"/>
                    <a:pt x="1674193" y="1461669"/>
                    <a:pt x="1743775" y="1519233"/>
                  </a:cubicBezTo>
                  <a:cubicBezTo>
                    <a:pt x="1813358" y="1576796"/>
                    <a:pt x="1856220" y="1653317"/>
                    <a:pt x="1869239" y="1730657"/>
                  </a:cubicBezTo>
                  <a:cubicBezTo>
                    <a:pt x="1790829" y="1732361"/>
                    <a:pt x="1707632" y="1704597"/>
                    <a:pt x="1638050" y="1647033"/>
                  </a:cubicBezTo>
                  <a:cubicBezTo>
                    <a:pt x="1568467" y="1589470"/>
                    <a:pt x="1525604" y="1512949"/>
                    <a:pt x="1512586" y="1435608"/>
                  </a:cubicBezTo>
                  <a:close/>
                  <a:moveTo>
                    <a:pt x="597120" y="1435608"/>
                  </a:moveTo>
                  <a:cubicBezTo>
                    <a:pt x="584101" y="1512948"/>
                    <a:pt x="541239" y="1589470"/>
                    <a:pt x="471656" y="1647033"/>
                  </a:cubicBezTo>
                  <a:cubicBezTo>
                    <a:pt x="402074" y="1704597"/>
                    <a:pt x="318877" y="1732361"/>
                    <a:pt x="240467" y="1730657"/>
                  </a:cubicBezTo>
                  <a:cubicBezTo>
                    <a:pt x="253486" y="1653317"/>
                    <a:pt x="296348" y="1576796"/>
                    <a:pt x="365931" y="1519233"/>
                  </a:cubicBezTo>
                  <a:cubicBezTo>
                    <a:pt x="435513" y="1461669"/>
                    <a:pt x="518710" y="1433904"/>
                    <a:pt x="597120" y="1435608"/>
                  </a:cubicBezTo>
                  <a:close/>
                  <a:moveTo>
                    <a:pt x="1650985" y="1299221"/>
                  </a:moveTo>
                  <a:cubicBezTo>
                    <a:pt x="1711282" y="1293845"/>
                    <a:pt x="1775815" y="1304543"/>
                    <a:pt x="1837099" y="1333381"/>
                  </a:cubicBezTo>
                  <a:cubicBezTo>
                    <a:pt x="1918811" y="1371831"/>
                    <a:pt x="1979356" y="1435289"/>
                    <a:pt x="2011200" y="1506961"/>
                  </a:cubicBezTo>
                  <a:cubicBezTo>
                    <a:pt x="1935677" y="1528112"/>
                    <a:pt x="1848190" y="1521910"/>
                    <a:pt x="1766478" y="1483459"/>
                  </a:cubicBezTo>
                  <a:cubicBezTo>
                    <a:pt x="1684766" y="1445008"/>
                    <a:pt x="1624220" y="1381551"/>
                    <a:pt x="1592376" y="1309878"/>
                  </a:cubicBezTo>
                  <a:cubicBezTo>
                    <a:pt x="1611257" y="1304591"/>
                    <a:pt x="1630885" y="1301013"/>
                    <a:pt x="1650985" y="1299221"/>
                  </a:cubicBezTo>
                  <a:close/>
                  <a:moveTo>
                    <a:pt x="458721" y="1299221"/>
                  </a:moveTo>
                  <a:cubicBezTo>
                    <a:pt x="478820" y="1301013"/>
                    <a:pt x="498449" y="1304591"/>
                    <a:pt x="517330" y="1309878"/>
                  </a:cubicBezTo>
                  <a:cubicBezTo>
                    <a:pt x="485486" y="1381551"/>
                    <a:pt x="424940" y="1445008"/>
                    <a:pt x="343228" y="1483459"/>
                  </a:cubicBezTo>
                  <a:cubicBezTo>
                    <a:pt x="261516" y="1521910"/>
                    <a:pt x="174029" y="1528111"/>
                    <a:pt x="98506" y="1506961"/>
                  </a:cubicBezTo>
                  <a:cubicBezTo>
                    <a:pt x="130349" y="1435289"/>
                    <a:pt x="190895" y="1371831"/>
                    <a:pt x="272607" y="1333381"/>
                  </a:cubicBezTo>
                  <a:cubicBezTo>
                    <a:pt x="333891" y="1304543"/>
                    <a:pt x="398424" y="1293845"/>
                    <a:pt x="458721" y="1299221"/>
                  </a:cubicBezTo>
                  <a:close/>
                  <a:moveTo>
                    <a:pt x="1815445" y="1123451"/>
                  </a:moveTo>
                  <a:cubicBezTo>
                    <a:pt x="1837069" y="1123741"/>
                    <a:pt x="1859095" y="1125929"/>
                    <a:pt x="1881271" y="1130160"/>
                  </a:cubicBezTo>
                  <a:cubicBezTo>
                    <a:pt x="1969979" y="1147082"/>
                    <a:pt x="2044403" y="1193488"/>
                    <a:pt x="2093070" y="1254990"/>
                  </a:cubicBezTo>
                  <a:cubicBezTo>
                    <a:pt x="2025180" y="1294258"/>
                    <a:pt x="1938899" y="1310008"/>
                    <a:pt x="1850192" y="1293086"/>
                  </a:cubicBezTo>
                  <a:cubicBezTo>
                    <a:pt x="1761485" y="1276164"/>
                    <a:pt x="1687060" y="1229758"/>
                    <a:pt x="1638392" y="1168255"/>
                  </a:cubicBezTo>
                  <a:cubicBezTo>
                    <a:pt x="1689310" y="1138805"/>
                    <a:pt x="1750573" y="1122583"/>
                    <a:pt x="1815445" y="1123451"/>
                  </a:cubicBezTo>
                  <a:close/>
                  <a:moveTo>
                    <a:pt x="294261" y="1123451"/>
                  </a:moveTo>
                  <a:cubicBezTo>
                    <a:pt x="359133" y="1122583"/>
                    <a:pt x="420396" y="1138805"/>
                    <a:pt x="471314" y="1168256"/>
                  </a:cubicBezTo>
                  <a:cubicBezTo>
                    <a:pt x="422647" y="1229757"/>
                    <a:pt x="348222" y="1276164"/>
                    <a:pt x="259514" y="1293086"/>
                  </a:cubicBezTo>
                  <a:cubicBezTo>
                    <a:pt x="170807" y="1310008"/>
                    <a:pt x="84526" y="1294257"/>
                    <a:pt x="16636" y="1254990"/>
                  </a:cubicBezTo>
                  <a:cubicBezTo>
                    <a:pt x="65303" y="1193488"/>
                    <a:pt x="139728" y="1147082"/>
                    <a:pt x="228435" y="1130160"/>
                  </a:cubicBezTo>
                  <a:cubicBezTo>
                    <a:pt x="250611" y="1125929"/>
                    <a:pt x="272637" y="1123741"/>
                    <a:pt x="294261" y="1123451"/>
                  </a:cubicBezTo>
                  <a:close/>
                  <a:moveTo>
                    <a:pt x="1873517" y="922337"/>
                  </a:moveTo>
                  <a:cubicBezTo>
                    <a:pt x="1963646" y="916667"/>
                    <a:pt x="2047273" y="943107"/>
                    <a:pt x="2109706" y="990574"/>
                  </a:cubicBezTo>
                  <a:cubicBezTo>
                    <a:pt x="2053714" y="1045491"/>
                    <a:pt x="1974060" y="1082204"/>
                    <a:pt x="1883932" y="1087874"/>
                  </a:cubicBezTo>
                  <a:cubicBezTo>
                    <a:pt x="1793803" y="1093544"/>
                    <a:pt x="1710176" y="1067105"/>
                    <a:pt x="1647742" y="1019638"/>
                  </a:cubicBezTo>
                  <a:cubicBezTo>
                    <a:pt x="1703734" y="964721"/>
                    <a:pt x="1783389" y="928008"/>
                    <a:pt x="1873517" y="922337"/>
                  </a:cubicBezTo>
                  <a:close/>
                  <a:moveTo>
                    <a:pt x="236189" y="922337"/>
                  </a:moveTo>
                  <a:cubicBezTo>
                    <a:pt x="326317" y="928008"/>
                    <a:pt x="405972" y="964720"/>
                    <a:pt x="461964" y="1019638"/>
                  </a:cubicBezTo>
                  <a:cubicBezTo>
                    <a:pt x="399530" y="1067104"/>
                    <a:pt x="315903" y="1093544"/>
                    <a:pt x="225774" y="1087874"/>
                  </a:cubicBezTo>
                  <a:cubicBezTo>
                    <a:pt x="135646" y="1082204"/>
                    <a:pt x="55992" y="1045491"/>
                    <a:pt x="0" y="990574"/>
                  </a:cubicBezTo>
                  <a:cubicBezTo>
                    <a:pt x="62433" y="943107"/>
                    <a:pt x="146060" y="916667"/>
                    <a:pt x="236189" y="922337"/>
                  </a:cubicBezTo>
                  <a:close/>
                  <a:moveTo>
                    <a:pt x="1942296" y="704767"/>
                  </a:moveTo>
                  <a:cubicBezTo>
                    <a:pt x="1983960" y="706288"/>
                    <a:pt x="2023923" y="715103"/>
                    <a:pt x="2060061" y="730327"/>
                  </a:cubicBezTo>
                  <a:cubicBezTo>
                    <a:pt x="2019486" y="797444"/>
                    <a:pt x="1951465" y="852812"/>
                    <a:pt x="1865578" y="880719"/>
                  </a:cubicBezTo>
                  <a:cubicBezTo>
                    <a:pt x="1779691" y="908625"/>
                    <a:pt x="1692116" y="903813"/>
                    <a:pt x="1619839" y="873364"/>
                  </a:cubicBezTo>
                  <a:cubicBezTo>
                    <a:pt x="1660415" y="806248"/>
                    <a:pt x="1728436" y="750879"/>
                    <a:pt x="1814323" y="722973"/>
                  </a:cubicBezTo>
                  <a:cubicBezTo>
                    <a:pt x="1857266" y="709020"/>
                    <a:pt x="1900632" y="703246"/>
                    <a:pt x="1942296" y="704767"/>
                  </a:cubicBezTo>
                  <a:close/>
                  <a:moveTo>
                    <a:pt x="167410" y="704767"/>
                  </a:moveTo>
                  <a:cubicBezTo>
                    <a:pt x="209074" y="703246"/>
                    <a:pt x="252440" y="709020"/>
                    <a:pt x="295383" y="722973"/>
                  </a:cubicBezTo>
                  <a:cubicBezTo>
                    <a:pt x="381270" y="750879"/>
                    <a:pt x="449292" y="806247"/>
                    <a:pt x="489867" y="873364"/>
                  </a:cubicBezTo>
                  <a:cubicBezTo>
                    <a:pt x="417591" y="903813"/>
                    <a:pt x="330015" y="908625"/>
                    <a:pt x="244128" y="880719"/>
                  </a:cubicBezTo>
                  <a:cubicBezTo>
                    <a:pt x="158241" y="852812"/>
                    <a:pt x="90220" y="797444"/>
                    <a:pt x="49645" y="730327"/>
                  </a:cubicBezTo>
                  <a:cubicBezTo>
                    <a:pt x="85783" y="715103"/>
                    <a:pt x="125746" y="706288"/>
                    <a:pt x="167410" y="704767"/>
                  </a:cubicBezTo>
                  <a:close/>
                  <a:moveTo>
                    <a:pt x="1887774" y="487375"/>
                  </a:moveTo>
                  <a:cubicBezTo>
                    <a:pt x="1907940" y="486634"/>
                    <a:pt x="1927862" y="487723"/>
                    <a:pt x="1947256" y="490603"/>
                  </a:cubicBezTo>
                  <a:cubicBezTo>
                    <a:pt x="1924647" y="565702"/>
                    <a:pt x="1872532" y="636247"/>
                    <a:pt x="1796284" y="684635"/>
                  </a:cubicBezTo>
                  <a:cubicBezTo>
                    <a:pt x="1720035" y="733024"/>
                    <a:pt x="1634014" y="750143"/>
                    <a:pt x="1556436" y="738625"/>
                  </a:cubicBezTo>
                  <a:cubicBezTo>
                    <a:pt x="1579046" y="663526"/>
                    <a:pt x="1631161" y="592981"/>
                    <a:pt x="1707409" y="544592"/>
                  </a:cubicBezTo>
                  <a:cubicBezTo>
                    <a:pt x="1764596" y="508300"/>
                    <a:pt x="1827279" y="489599"/>
                    <a:pt x="1887774" y="487375"/>
                  </a:cubicBezTo>
                  <a:close/>
                  <a:moveTo>
                    <a:pt x="221932" y="487375"/>
                  </a:moveTo>
                  <a:cubicBezTo>
                    <a:pt x="282427" y="489598"/>
                    <a:pt x="345111" y="508300"/>
                    <a:pt x="402297" y="544592"/>
                  </a:cubicBezTo>
                  <a:cubicBezTo>
                    <a:pt x="478545" y="592981"/>
                    <a:pt x="530661" y="663526"/>
                    <a:pt x="553270" y="738625"/>
                  </a:cubicBezTo>
                  <a:cubicBezTo>
                    <a:pt x="475692" y="750142"/>
                    <a:pt x="389671" y="733024"/>
                    <a:pt x="313422" y="684635"/>
                  </a:cubicBezTo>
                  <a:cubicBezTo>
                    <a:pt x="237174" y="636247"/>
                    <a:pt x="185059" y="565701"/>
                    <a:pt x="162450" y="490603"/>
                  </a:cubicBezTo>
                  <a:cubicBezTo>
                    <a:pt x="181844" y="487723"/>
                    <a:pt x="201767" y="486634"/>
                    <a:pt x="221932" y="487375"/>
                  </a:cubicBezTo>
                  <a:close/>
                  <a:moveTo>
                    <a:pt x="1778378" y="286464"/>
                  </a:moveTo>
                  <a:cubicBezTo>
                    <a:pt x="1775155" y="364827"/>
                    <a:pt x="1742221" y="446116"/>
                    <a:pt x="1680402" y="511946"/>
                  </a:cubicBezTo>
                  <a:cubicBezTo>
                    <a:pt x="1618583" y="577777"/>
                    <a:pt x="1539522" y="615750"/>
                    <a:pt x="1461517" y="623887"/>
                  </a:cubicBezTo>
                  <a:cubicBezTo>
                    <a:pt x="1464740" y="545525"/>
                    <a:pt x="1497673" y="464235"/>
                    <a:pt x="1559493" y="398405"/>
                  </a:cubicBezTo>
                  <a:cubicBezTo>
                    <a:pt x="1621312" y="332574"/>
                    <a:pt x="1700373" y="294601"/>
                    <a:pt x="1778378" y="286464"/>
                  </a:cubicBezTo>
                  <a:close/>
                  <a:moveTo>
                    <a:pt x="331328" y="286464"/>
                  </a:moveTo>
                  <a:cubicBezTo>
                    <a:pt x="409333" y="294601"/>
                    <a:pt x="488394" y="332574"/>
                    <a:pt x="550213" y="398405"/>
                  </a:cubicBezTo>
                  <a:cubicBezTo>
                    <a:pt x="612033" y="464235"/>
                    <a:pt x="644967" y="545525"/>
                    <a:pt x="648189" y="623887"/>
                  </a:cubicBezTo>
                  <a:cubicBezTo>
                    <a:pt x="570185" y="615750"/>
                    <a:pt x="491123" y="577777"/>
                    <a:pt x="429304" y="511946"/>
                  </a:cubicBezTo>
                  <a:cubicBezTo>
                    <a:pt x="367485" y="446116"/>
                    <a:pt x="334551" y="364826"/>
                    <a:pt x="331328" y="286464"/>
                  </a:cubicBezTo>
                  <a:close/>
                  <a:moveTo>
                    <a:pt x="1564038" y="130737"/>
                  </a:moveTo>
                  <a:cubicBezTo>
                    <a:pt x="1580404" y="207438"/>
                    <a:pt x="1568721" y="294364"/>
                    <a:pt x="1525215" y="373500"/>
                  </a:cubicBezTo>
                  <a:cubicBezTo>
                    <a:pt x="1481710" y="452637"/>
                    <a:pt x="1414576" y="509079"/>
                    <a:pt x="1341045" y="536359"/>
                  </a:cubicBezTo>
                  <a:cubicBezTo>
                    <a:pt x="1324679" y="459657"/>
                    <a:pt x="1336362" y="372731"/>
                    <a:pt x="1379867" y="293595"/>
                  </a:cubicBezTo>
                  <a:cubicBezTo>
                    <a:pt x="1423373" y="214458"/>
                    <a:pt x="1490507" y="158017"/>
                    <a:pt x="1564038" y="130737"/>
                  </a:cubicBezTo>
                  <a:close/>
                  <a:moveTo>
                    <a:pt x="545669" y="130737"/>
                  </a:moveTo>
                  <a:cubicBezTo>
                    <a:pt x="619200" y="158017"/>
                    <a:pt x="686333" y="214458"/>
                    <a:pt x="729839" y="293595"/>
                  </a:cubicBezTo>
                  <a:cubicBezTo>
                    <a:pt x="773344" y="372731"/>
                    <a:pt x="785028" y="459657"/>
                    <a:pt x="768661" y="536359"/>
                  </a:cubicBezTo>
                  <a:cubicBezTo>
                    <a:pt x="695131" y="509078"/>
                    <a:pt x="627996" y="452637"/>
                    <a:pt x="584491" y="373500"/>
                  </a:cubicBezTo>
                  <a:cubicBezTo>
                    <a:pt x="540985" y="294364"/>
                    <a:pt x="529303" y="207438"/>
                    <a:pt x="545669" y="130737"/>
                  </a:cubicBezTo>
                  <a:close/>
                  <a:moveTo>
                    <a:pt x="1317704" y="33206"/>
                  </a:moveTo>
                  <a:cubicBezTo>
                    <a:pt x="1352631" y="103428"/>
                    <a:pt x="1362932" y="190528"/>
                    <a:pt x="1340474" y="277998"/>
                  </a:cubicBezTo>
                  <a:cubicBezTo>
                    <a:pt x="1318015" y="365467"/>
                    <a:pt x="1267027" y="436832"/>
                    <a:pt x="1202591" y="481541"/>
                  </a:cubicBezTo>
                  <a:cubicBezTo>
                    <a:pt x="1167664" y="411319"/>
                    <a:pt x="1157362" y="324219"/>
                    <a:pt x="1179821" y="236749"/>
                  </a:cubicBezTo>
                  <a:cubicBezTo>
                    <a:pt x="1202279" y="149280"/>
                    <a:pt x="1253267" y="77916"/>
                    <a:pt x="1317704" y="33206"/>
                  </a:cubicBezTo>
                  <a:close/>
                  <a:moveTo>
                    <a:pt x="792003" y="33206"/>
                  </a:moveTo>
                  <a:cubicBezTo>
                    <a:pt x="856440" y="77916"/>
                    <a:pt x="907428" y="149280"/>
                    <a:pt x="929886" y="236749"/>
                  </a:cubicBezTo>
                  <a:cubicBezTo>
                    <a:pt x="952345" y="324219"/>
                    <a:pt x="942044" y="411319"/>
                    <a:pt x="907116" y="481541"/>
                  </a:cubicBezTo>
                  <a:cubicBezTo>
                    <a:pt x="842680" y="436831"/>
                    <a:pt x="791692" y="365467"/>
                    <a:pt x="769233" y="277998"/>
                  </a:cubicBezTo>
                  <a:cubicBezTo>
                    <a:pt x="746775" y="190528"/>
                    <a:pt x="757077" y="103428"/>
                    <a:pt x="792003" y="33206"/>
                  </a:cubicBezTo>
                  <a:close/>
                  <a:moveTo>
                    <a:pt x="1054853" y="0"/>
                  </a:moveTo>
                  <a:cubicBezTo>
                    <a:pt x="1106147" y="59330"/>
                    <a:pt x="1137785" y="141132"/>
                    <a:pt x="1137785" y="231438"/>
                  </a:cubicBezTo>
                  <a:cubicBezTo>
                    <a:pt x="1137785" y="321745"/>
                    <a:pt x="1106147" y="403548"/>
                    <a:pt x="1054853" y="462877"/>
                  </a:cubicBezTo>
                  <a:cubicBezTo>
                    <a:pt x="1003560" y="403548"/>
                    <a:pt x="971921" y="321745"/>
                    <a:pt x="971921" y="231438"/>
                  </a:cubicBezTo>
                  <a:cubicBezTo>
                    <a:pt x="971921" y="141132"/>
                    <a:pt x="1003560" y="59330"/>
                    <a:pt x="1054853" y="0"/>
                  </a:cubicBezTo>
                  <a:close/>
                </a:path>
              </a:pathLst>
            </a:custGeom>
            <a:solidFill>
              <a:srgbClr val="FE99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杨任东竹石体-Semibold" panose="02000000000000000000" charset="-122"/>
                <a:ea typeface="杨任东竹石体-Semibold" panose="02000000000000000000" charset="-122"/>
                <a:cs typeface="+mn-cs"/>
              </a:endParaRPr>
            </a:p>
          </p:txBody>
        </p:sp>
        <p:sp>
          <p:nvSpPr>
            <p:cNvPr id="11" name="椭圆 10"/>
            <p:cNvSpPr/>
            <p:nvPr/>
          </p:nvSpPr>
          <p:spPr>
            <a:xfrm>
              <a:off x="2358180" y="2304409"/>
              <a:ext cx="947839" cy="947839"/>
            </a:xfrm>
            <a:prstGeom prst="ellipse">
              <a:avLst/>
            </a:prstGeom>
            <a:solidFill>
              <a:srgbClr val="68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rPr>
                <a:t>6</a:t>
              </a:r>
              <a:endParaRPr kumimoji="0" lang="en-US" altLang="zh-CN" sz="2800" b="0" i="0" u="none" strike="noStrike" kern="1200" cap="none" spc="0" normalizeH="0" baseline="0" noProof="0" dirty="0">
                <a:ln>
                  <a:noFill/>
                </a:ln>
                <a:solidFill>
                  <a:prstClr val="white"/>
                </a:solidFill>
                <a:effectLst/>
                <a:uLnTx/>
                <a:uFillTx/>
                <a:latin typeface="杨任东竹石体-Semibold" panose="02000000000000000000" charset="-122"/>
                <a:ea typeface="杨任东竹石体-Semibold" panose="02000000000000000000" charset="-122"/>
                <a:cs typeface="+mn-cs"/>
              </a:endParaRPr>
            </a:p>
          </p:txBody>
        </p:sp>
      </p:grpSp>
      <p:pic>
        <p:nvPicPr>
          <p:cNvPr id="15" name="图片 14"/>
          <p:cNvPicPr>
            <a:picLocks noChangeAspect="1"/>
          </p:cNvPicPr>
          <p:nvPr/>
        </p:nvPicPr>
        <p:blipFill>
          <a:blip r:embed="rId1" cstate="screen"/>
          <a:stretch>
            <a:fillRect/>
          </a:stretch>
        </p:blipFill>
        <p:spPr>
          <a:xfrm>
            <a:off x="7585710" y="2591435"/>
            <a:ext cx="3253740" cy="2630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99"/>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2599"/>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3099"/>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8"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dirty="0">
                <a:solidFill>
                  <a:srgbClr val="3E95A1"/>
                </a:solidFill>
                <a:latin typeface="杨任东竹石体-Semibold" panose="02000000000000000000" charset="-122"/>
                <a:ea typeface="杨任东竹石体-Semibold" panose="02000000000000000000" charset="-122"/>
                <a:cs typeface="华康少女" panose="040F0509000000000000" pitchFamily="81" charset="-122"/>
                <a:sym typeface="+mn-ea"/>
              </a:rPr>
              <a:t>以良好心态战胜疫情</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
        <p:nvSpPr>
          <p:cNvPr id="7" name="矩形 6"/>
          <p:cNvSpPr/>
          <p:nvPr/>
        </p:nvSpPr>
        <p:spPr>
          <a:xfrm>
            <a:off x="824230" y="2146300"/>
            <a:ext cx="5079365" cy="316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我们相信，只要努力，没有越不过的山；只要坚持，没有跨不过的坎。只要大家携手奋进，齐心协力，就能形成一道阻挡病毒、抗击疫情的铜墙铁壁，共同守护我们的身心健康、守望我们美丽的家园。</a:t>
            </a:r>
            <a:endPar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t="33503"/>
          <a:stretch>
            <a:fillRect/>
          </a:stretch>
        </p:blipFill>
        <p:spPr>
          <a:xfrm>
            <a:off x="6463665" y="2323465"/>
            <a:ext cx="4991735" cy="3319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799"/>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14"/>
          <p:cNvPicPr>
            <a:picLocks noChangeAspect="1"/>
          </p:cNvPicPr>
          <p:nvPr/>
        </p:nvPicPr>
        <p:blipFill>
          <a:blip r:embed="rId1"/>
          <a:stretch>
            <a:fillRect/>
          </a:stretch>
        </p:blipFill>
        <p:spPr>
          <a:xfrm>
            <a:off x="4906550" y="-125480"/>
            <a:ext cx="7306572" cy="6983480"/>
          </a:xfrm>
          <a:prstGeom prst="rect">
            <a:avLst/>
          </a:prstGeom>
        </p:spPr>
      </p:pic>
      <p:pic>
        <p:nvPicPr>
          <p:cNvPr id="15" name="图片 14" descr="15"/>
          <p:cNvPicPr>
            <a:picLocks noChangeAspect="1"/>
          </p:cNvPicPr>
          <p:nvPr/>
        </p:nvPicPr>
        <p:blipFill>
          <a:blip r:embed="rId2"/>
          <a:stretch>
            <a:fillRect/>
          </a:stretch>
        </p:blipFill>
        <p:spPr>
          <a:xfrm>
            <a:off x="1313815" y="5715"/>
            <a:ext cx="1809750" cy="1758950"/>
          </a:xfrm>
          <a:prstGeom prst="rect">
            <a:avLst/>
          </a:prstGeom>
        </p:spPr>
      </p:pic>
      <p:pic>
        <p:nvPicPr>
          <p:cNvPr id="16" name="图片 15" descr="16"/>
          <p:cNvPicPr>
            <a:picLocks noChangeAspect="1"/>
          </p:cNvPicPr>
          <p:nvPr/>
        </p:nvPicPr>
        <p:blipFill>
          <a:blip r:embed="rId3"/>
          <a:stretch>
            <a:fillRect/>
          </a:stretch>
        </p:blipFill>
        <p:spPr>
          <a:xfrm>
            <a:off x="30481" y="1569086"/>
            <a:ext cx="2399480" cy="2198588"/>
          </a:xfrm>
          <a:prstGeom prst="rect">
            <a:avLst/>
          </a:prstGeom>
        </p:spPr>
      </p:pic>
      <p:pic>
        <p:nvPicPr>
          <p:cNvPr id="17" name="图片 16" descr="17"/>
          <p:cNvPicPr>
            <a:picLocks noChangeAspect="1"/>
          </p:cNvPicPr>
          <p:nvPr/>
        </p:nvPicPr>
        <p:blipFill>
          <a:blip r:embed="rId4"/>
          <a:stretch>
            <a:fillRect/>
          </a:stretch>
        </p:blipFill>
        <p:spPr>
          <a:xfrm>
            <a:off x="10229851" y="0"/>
            <a:ext cx="2001520" cy="2757805"/>
          </a:xfrm>
          <a:prstGeom prst="rect">
            <a:avLst/>
          </a:prstGeom>
        </p:spPr>
      </p:pic>
      <p:pic>
        <p:nvPicPr>
          <p:cNvPr id="11" name="图片 10" descr="18"/>
          <p:cNvPicPr>
            <a:picLocks noChangeAspect="1"/>
          </p:cNvPicPr>
          <p:nvPr/>
        </p:nvPicPr>
        <p:blipFill>
          <a:blip r:embed="rId5"/>
          <a:stretch>
            <a:fillRect/>
          </a:stretch>
        </p:blipFill>
        <p:spPr>
          <a:xfrm>
            <a:off x="2289175" y="1970095"/>
            <a:ext cx="7040880" cy="2393652"/>
          </a:xfrm>
          <a:prstGeom prst="rect">
            <a:avLst/>
          </a:prstGeom>
        </p:spPr>
      </p:pic>
      <p:sp>
        <p:nvSpPr>
          <p:cNvPr id="19" name="文本框 18"/>
          <p:cNvSpPr txBox="1"/>
          <p:nvPr/>
        </p:nvSpPr>
        <p:spPr>
          <a:xfrm>
            <a:off x="2588743" y="2416511"/>
            <a:ext cx="6441743"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8000" b="0" i="0" u="none" strike="noStrike" kern="1200" cap="none" spc="600" normalizeH="0" baseline="0" noProof="0" dirty="0">
                <a:ln>
                  <a:noFill/>
                </a:ln>
                <a:gradFill>
                  <a:gsLst>
                    <a:gs pos="0">
                      <a:srgbClr val="1FCEF9"/>
                    </a:gs>
                    <a:gs pos="86000">
                      <a:srgbClr val="4B6CC0"/>
                    </a:gs>
                  </a:gsLst>
                  <a:lin ang="5400000" scaled="0"/>
                </a:gradFill>
                <a:effectLst/>
                <a:uLnTx/>
                <a:uFillTx/>
                <a:latin typeface="杨任东竹石体-Semibold" panose="02000000000000000000" charset="-122"/>
                <a:ea typeface="杨任东竹石体-Semibold" panose="02000000000000000000" charset="-122"/>
                <a:cs typeface="字魂59号-创粗黑" panose="00000500000000000000" charset="-122"/>
              </a:rPr>
              <a:t>感谢观看</a:t>
            </a:r>
            <a:endParaRPr kumimoji="1" lang="zh-CN" altLang="en-US" sz="8000" b="0" i="0" u="none" strike="noStrike" kern="1200" cap="none" spc="600" normalizeH="0" baseline="0" noProof="0" dirty="0">
              <a:ln>
                <a:noFill/>
              </a:ln>
              <a:gradFill>
                <a:gsLst>
                  <a:gs pos="0">
                    <a:srgbClr val="1FCEF9"/>
                  </a:gs>
                  <a:gs pos="86000">
                    <a:srgbClr val="4B6CC0"/>
                  </a:gs>
                </a:gsLst>
                <a:lin ang="5400000" scaled="0"/>
              </a:gra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checkerboard(across)">
                                      <p:cBhvr>
                                        <p:cTn id="7" dur="1000"/>
                                        <p:tgtEl>
                                          <p:spTgt spid="11"/>
                                        </p:tgtEl>
                                      </p:cBhvr>
                                    </p:animEffect>
                                  </p:childTnLst>
                                </p:cTn>
                              </p:par>
                            </p:childTnLst>
                          </p:cTn>
                        </p:par>
                        <p:par>
                          <p:cTn id="8" fill="hold">
                            <p:stCondLst>
                              <p:cond delay="10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p:cTn id="11"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000" fill="hold">
                                          <p:stCondLst>
                                            <p:cond delay="0"/>
                                          </p:stCondLst>
                                        </p:cTn>
                                        <p:tgtEl>
                                          <p:spTgt spid="18"/>
                                        </p:tgtEl>
                                        <p:attrNameLst>
                                          <p:attrName>style.visibility</p:attrName>
                                        </p:attrNameLst>
                                      </p:cBhvr>
                                      <p:to>
                                        <p:strVal val="visible"/>
                                      </p:to>
                                    </p:set>
                                    <p:animEffect transition="in" filter="barn(outVertical)">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lvl="0">
              <a:defRPr/>
            </a:pPr>
            <a:r>
              <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rPr>
              <a:t>什么是冠状病毒</a:t>
            </a:r>
            <a:endParaRPr kumimoji="1" lang="zh-CN" altLang="en-US" sz="28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34035" y="1144414"/>
            <a:ext cx="5201795" cy="5201795"/>
          </a:xfrm>
          <a:prstGeom prst="rect">
            <a:avLst/>
          </a:prstGeom>
        </p:spPr>
      </p:pic>
      <p:sp>
        <p:nvSpPr>
          <p:cNvPr id="6" name="Rectangle 7"/>
          <p:cNvSpPr>
            <a:spLocks noChangeArrowheads="1"/>
          </p:cNvSpPr>
          <p:nvPr/>
        </p:nvSpPr>
        <p:spPr bwMode="auto">
          <a:xfrm>
            <a:off x="1852981" y="2208705"/>
            <a:ext cx="4163901" cy="212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冠状病毒是自然界广泛存在的一类病毒，因形态在电镜下观察类似王冠而得名。目前为止发现，冠状病毒仅感染脊柱动物，可引起人和动物呼吸道、消化道和神经系统疾病。</a:t>
            </a:r>
            <a:endParaRPr lang="zh-CN" altLang="en-US"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417" y="1144574"/>
            <a:ext cx="4954358" cy="49543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6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21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rPr>
              <a:t>什么是冠状病毒</a:t>
            </a:r>
            <a:endParaRPr kumimoji="1" lang="zh-CN" altLang="en-US" sz="2800" b="1" i="0" u="none" strike="noStrike" kern="1200" cap="none" spc="300" normalizeH="0" baseline="0" noProof="0" dirty="0">
              <a:ln>
                <a:noFill/>
              </a:ln>
              <a:solidFill>
                <a:srgbClr val="3E95A1"/>
              </a:solidFill>
              <a:effectLst/>
              <a:uLnTx/>
              <a:uFillTx/>
              <a:latin typeface="杨任东竹石体-Semibold" panose="02000000000000000000" charset="-122"/>
              <a:ea typeface="杨任东竹石体-Semibold" panose="02000000000000000000" charset="-122"/>
              <a:cs typeface="字魂59号-创粗黑" panose="00000500000000000000" charset="-122"/>
            </a:endParaRPr>
          </a:p>
        </p:txBody>
      </p:sp>
      <p:pic>
        <p:nvPicPr>
          <p:cNvPr id="7" name="PA-102215" descr="图片包含 室内, 电视, 桌子, 屏幕&#10;&#10;描述已自动生成"/>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21753" t="13241" r="17663" b="14599"/>
          <a:stretch>
            <a:fillRect/>
          </a:stretch>
        </p:blipFill>
        <p:spPr>
          <a:xfrm>
            <a:off x="641445" y="1487605"/>
            <a:ext cx="5460543" cy="4585650"/>
          </a:xfrm>
          <a:prstGeom prst="rect">
            <a:avLst/>
          </a:prstGeom>
          <a:ln>
            <a:noFill/>
          </a:ln>
          <a:effectLst>
            <a:outerShdw blurRad="292100" dist="139700" dir="2700000" algn="tl" rotWithShape="0">
              <a:srgbClr val="333333">
                <a:alpha val="65000"/>
              </a:srgbClr>
            </a:outerShdw>
          </a:effectLst>
        </p:spPr>
      </p:pic>
      <p:sp>
        <p:nvSpPr>
          <p:cNvPr id="9" name="Rectangle 2"/>
          <p:cNvSpPr>
            <a:spLocks noChangeArrowheads="1"/>
          </p:cNvSpPr>
          <p:nvPr/>
        </p:nvSpPr>
        <p:spPr bwMode="auto">
          <a:xfrm>
            <a:off x="6273419" y="1642043"/>
            <a:ext cx="4863153" cy="439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除本次发现的新型冠状病毒（</a:t>
            </a:r>
            <a:r>
              <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WHO</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已命名为“</a:t>
            </a:r>
            <a:r>
              <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2019-nCOV”</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，即</a:t>
            </a:r>
            <a:r>
              <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2019</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新型冠状病毒）外，已知感染人的还有</a:t>
            </a:r>
            <a:r>
              <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6</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种。</a:t>
            </a:r>
            <a:endPar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a:p>
            <a:pPr>
              <a:lnSpc>
                <a:spcPct val="200000"/>
              </a:lnSpc>
            </a:pP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    其中</a:t>
            </a:r>
            <a:r>
              <a:rPr lang="en-US"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4</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种在人群中较为常见，致病性较低，一般仅引起类似普通感冒的轻微呼吸道症状。另外两种是我们熟知的</a:t>
            </a:r>
            <a:r>
              <a:rPr lang="en-US" altLang="zh-CN" sz="2000" b="1" dirty="0">
                <a:solidFill>
                  <a:srgbClr val="C00000"/>
                </a:solidFill>
                <a:latin typeface="杨任东竹石体-Semibold" panose="02000000000000000000" charset="-122"/>
                <a:ea typeface="杨任东竹石体-Semibold" panose="02000000000000000000" charset="-122"/>
                <a:cs typeface="杨任东竹石体-Semibold" panose="02000000000000000000" charset="-122"/>
              </a:rPr>
              <a:t>SARS</a:t>
            </a:r>
            <a:r>
              <a:rPr lang="zh-CN" altLang="en-US" sz="2000" b="1" dirty="0">
                <a:solidFill>
                  <a:srgbClr val="C00000"/>
                </a:solidFill>
                <a:latin typeface="杨任东竹石体-Semibold" panose="02000000000000000000" charset="-122"/>
                <a:ea typeface="杨任东竹石体-Semibold" panose="02000000000000000000" charset="-122"/>
                <a:cs typeface="杨任东竹石体-Semibold" panose="02000000000000000000" charset="-122"/>
              </a:rPr>
              <a:t>冠状病毒和</a:t>
            </a:r>
            <a:r>
              <a:rPr lang="en-US" altLang="zh-CN" sz="2000" b="1" dirty="0">
                <a:solidFill>
                  <a:srgbClr val="C00000"/>
                </a:solidFill>
                <a:latin typeface="杨任东竹石体-Semibold" panose="02000000000000000000" charset="-122"/>
                <a:ea typeface="杨任东竹石体-Semibold" panose="02000000000000000000" charset="-122"/>
                <a:cs typeface="杨任东竹石体-Semibold" panose="02000000000000000000" charset="-122"/>
              </a:rPr>
              <a:t>MERS</a:t>
            </a:r>
            <a:r>
              <a:rPr lang="zh-CN" altLang="en-US" sz="2000" b="1" dirty="0">
                <a:solidFill>
                  <a:srgbClr val="C00000"/>
                </a:solidFill>
                <a:latin typeface="杨任东竹石体-Semibold" panose="02000000000000000000" charset="-122"/>
                <a:ea typeface="杨任东竹石体-Semibold" panose="02000000000000000000" charset="-122"/>
                <a:cs typeface="杨任东竹石体-Semibold" panose="02000000000000000000" charset="-122"/>
              </a:rPr>
              <a:t>冠状病毒</a:t>
            </a:r>
            <a:r>
              <a:rPr lang="zh-CN" altLang="en-US"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rPr>
              <a:t>。</a:t>
            </a:r>
            <a:endParaRPr lang="zh-CN" altLang="zh-CN" sz="2000" b="1" dirty="0">
              <a:solidFill>
                <a:srgbClr val="3E95A1"/>
              </a:solidFill>
              <a:latin typeface="杨任东竹石体-Semibold" panose="02000000000000000000" charset="-122"/>
              <a:ea typeface="杨任东竹石体-Semibold" panose="02000000000000000000" charset="-122"/>
              <a:cs typeface="杨任东竹石体-Semibold"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7" presetClass="entr" presetSubtype="2"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400" fill="hold"/>
                                        <p:tgtEl>
                                          <p:spTgt spid="7"/>
                                        </p:tgtEl>
                                        <p:attrNameLst>
                                          <p:attrName>ppt_x</p:attrName>
                                        </p:attrNameLst>
                                      </p:cBhvr>
                                      <p:tavLst>
                                        <p:tav tm="0">
                                          <p:val>
                                            <p:strVal val="#ppt_x+#ppt_w"/>
                                          </p:val>
                                        </p:tav>
                                        <p:tav tm="100000">
                                          <p:val>
                                            <p:strVal val="#ppt_x-0.1*#ppt_w"/>
                                          </p:val>
                                        </p:tav>
                                      </p:tavLst>
                                    </p:anim>
                                    <p:anim calcmode="lin" valueType="num">
                                      <p:cBhvr>
                                        <p:cTn id="12" dur="400" fill="hold"/>
                                        <p:tgtEl>
                                          <p:spTgt spid="7"/>
                                        </p:tgtEl>
                                        <p:attrNameLst>
                                          <p:attrName>ppt_y</p:attrName>
                                        </p:attrNameLst>
                                      </p:cBhvr>
                                      <p:tavLst>
                                        <p:tav tm="0">
                                          <p:val>
                                            <p:strVal val="#ppt_y+1.5*#ppt_h"/>
                                          </p:val>
                                        </p:tav>
                                        <p:tav tm="100000">
                                          <p:val>
                                            <p:strVal val="#ppt_y-0.1*#ppt_h"/>
                                          </p:val>
                                        </p:tav>
                                      </p:tavLst>
                                    </p:anim>
                                    <p:anim calcmode="lin" valueType="num">
                                      <p:cBhvr>
                                        <p:cTn id="13" dur="300" fill="hold"/>
                                        <p:tgtEl>
                                          <p:spTgt spid="7"/>
                                        </p:tgtEl>
                                        <p:attrNameLst>
                                          <p:attrName>style.opacity</p:attrName>
                                        </p:attrNameLst>
                                      </p:cBhvr>
                                      <p:tavLst>
                                        <p:tav tm="0">
                                          <p:val>
                                            <p:fltVal val="0"/>
                                          </p:val>
                                        </p:tav>
                                        <p:tav tm="100000">
                                          <p:val>
                                            <p:fltVal val="1"/>
                                          </p:val>
                                        </p:tav>
                                      </p:tavLst>
                                    </p:anim>
                                    <p:anim calcmode="lin" valueType="num">
                                      <p:cBhvr>
                                        <p:cTn id="14" dur="300" fill="hold">
                                          <p:stCondLst>
                                            <p:cond delay="400"/>
                                          </p:stCondLst>
                                        </p:cTn>
                                        <p:tgtEl>
                                          <p:spTgt spid="7"/>
                                        </p:tgtEl>
                                        <p:attrNameLst>
                                          <p:attrName>ppt_x</p:attrName>
                                        </p:attrNameLst>
                                      </p:cBhvr>
                                      <p:tavLst>
                                        <p:tav tm="0">
                                          <p:val>
                                            <p:strVal val="ppt_x"/>
                                          </p:val>
                                        </p:tav>
                                        <p:tav tm="100000">
                                          <p:val>
                                            <p:strVal val="#ppt_x"/>
                                          </p:val>
                                        </p:tav>
                                      </p:tavLst>
                                    </p:anim>
                                    <p:anim to="" calcmode="lin" valueType="num">
                                      <p:cBhvr>
                                        <p:cTn id="15" dur="300" fill="hold">
                                          <p:stCondLst>
                                            <p:cond delay="400"/>
                                          </p:stCondLst>
                                        </p:cTn>
                                        <p:tgtEl>
                                          <p:spTgt spid="7"/>
                                        </p:tgtEl>
                                        <p:attrNameLst>
                                          <p:attrName>ppt_y</p:attrName>
                                        </p:attrNameLst>
                                      </p:cBhvr>
                                      <p:tavLst>
                                        <p:tav tm="0">
                                          <p:val>
                                            <p:strVal val="ppt_y"/>
                                          </p:val>
                                        </p:tav>
                                        <p:tav tm="100000">
                                          <p:val>
                                            <p:strVal val="#ppt_y"/>
                                          </p:val>
                                        </p:tav>
                                      </p:tavLst>
                                    </p:anim>
                                    <p:animScale>
                                      <p:cBhvr>
                                        <p:cTn id="16" dur="100" fill="hold">
                                          <p:stCondLst>
                                            <p:cond delay="0"/>
                                          </p:stCondLst>
                                        </p:cTn>
                                        <p:tgtEl>
                                          <p:spTgt spid="7"/>
                                        </p:tgtEl>
                                      </p:cBhvr>
                                      <p:from x="0" y="0"/>
                                      <p:to x="110000" y="110000"/>
                                    </p:animScale>
                                    <p:animScale>
                                      <p:cBhvr>
                                        <p:cTn id="17" dur="200" fill="hold">
                                          <p:stCondLst>
                                            <p:cond delay="100"/>
                                          </p:stCondLst>
                                        </p:cTn>
                                        <p:tgtEl>
                                          <p:spTgt spid="7"/>
                                        </p:tgtEl>
                                      </p:cBhvr>
                                      <p:from x="110000" y="110000"/>
                                      <p:to x="90000" y="90000"/>
                                    </p:animScale>
                                    <p:animScale>
                                      <p:cBhvr>
                                        <p:cTn id="18" dur="300" fill="hold">
                                          <p:stCondLst>
                                            <p:cond delay="300"/>
                                          </p:stCondLst>
                                        </p:cTn>
                                        <p:tgtEl>
                                          <p:spTgt spid="7"/>
                                        </p:tgtEl>
                                      </p:cBhvr>
                                      <p:from x="90000" y="90000"/>
                                      <p:to x="100000" y="100000"/>
                                    </p:animScale>
                                  </p:childTnLst>
                                </p:cTn>
                              </p:par>
                            </p:childTnLst>
                          </p:cTn>
                        </p:par>
                        <p:par>
                          <p:cTn id="19" fill="hold">
                            <p:stCondLst>
                              <p:cond delay="16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i="0" u="none" strike="noStrike" kern="1200" cap="none" spc="300" normalizeH="0" baseline="0" noProof="0" dirty="0">
                <a:ln>
                  <a:noFill/>
                </a:ln>
                <a:solidFill>
                  <a:srgbClr val="3E95A1"/>
                </a:solidFill>
                <a:effectLst/>
                <a:uLnTx/>
                <a:uFillTx/>
                <a:latin typeface="华康POP2体W9(P)" panose="040B0900000000000000" pitchFamily="82" charset="-122"/>
                <a:ea typeface="华康POP2体W9(P)" panose="040B0900000000000000" pitchFamily="82" charset="-122"/>
                <a:cs typeface="字魂59号-创粗黑" panose="00000500000000000000" charset="-122"/>
              </a:rPr>
              <a:t>什么是冠状病毒</a:t>
            </a:r>
            <a:endParaRPr kumimoji="1" lang="zh-CN" altLang="en-US" sz="2800" b="1" i="0" u="none" strike="noStrike" kern="1200" cap="none" spc="300" normalizeH="0" baseline="0" noProof="0" dirty="0">
              <a:ln>
                <a:noFill/>
              </a:ln>
              <a:solidFill>
                <a:srgbClr val="3E95A1"/>
              </a:solidFill>
              <a:effectLst/>
              <a:uLnTx/>
              <a:uFillTx/>
              <a:latin typeface="华康POP2体W9(P)" panose="040B0900000000000000" pitchFamily="82" charset="-122"/>
              <a:ea typeface="华康POP2体W9(P)" panose="040B0900000000000000" pitchFamily="82" charset="-122"/>
              <a:cs typeface="字魂59号-创粗黑" panose="00000500000000000000" charset="-122"/>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1531" b="7555"/>
          <a:stretch>
            <a:fillRect/>
          </a:stretch>
        </p:blipFill>
        <p:spPr>
          <a:xfrm>
            <a:off x="6519756" y="1303362"/>
            <a:ext cx="4675572" cy="5356746"/>
          </a:xfrm>
          <a:prstGeom prst="rect">
            <a:avLst/>
          </a:prstGeom>
        </p:spPr>
      </p:pic>
      <p:sp>
        <p:nvSpPr>
          <p:cNvPr id="5" name="对话气泡: 圆角矩形 4"/>
          <p:cNvSpPr/>
          <p:nvPr/>
        </p:nvSpPr>
        <p:spPr>
          <a:xfrm>
            <a:off x="1133293" y="1897039"/>
            <a:ext cx="4962707" cy="3411940"/>
          </a:xfrm>
          <a:prstGeom prst="wedgeRoundRectCallout">
            <a:avLst>
              <a:gd name="adj1" fmla="val 63869"/>
              <a:gd name="adj2" fmla="val -29678"/>
              <a:gd name="adj3" fmla="val 16667"/>
            </a:avLst>
          </a:prstGeom>
          <a:noFill/>
          <a:ln w="25400">
            <a:solidFill>
              <a:srgbClr val="3E9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2"/>
          <p:cNvSpPr>
            <a:spLocks noChangeArrowheads="1"/>
          </p:cNvSpPr>
          <p:nvPr/>
        </p:nvSpPr>
        <p:spPr bwMode="auto">
          <a:xfrm>
            <a:off x="1411196" y="1956977"/>
            <a:ext cx="4406900" cy="316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200000"/>
              </a:lnSpc>
            </a:pPr>
            <a:r>
              <a:rPr lang="en-US" altLang="zh-CN"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    </a:t>
            </a:r>
            <a:r>
              <a:rPr lang="zh-CN" altLang="en-US"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但这次发现的新型冠状病毒与</a:t>
            </a:r>
            <a:r>
              <a:rPr lang="en-US" altLang="zh-CN"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SARS</a:t>
            </a:r>
            <a:r>
              <a:rPr lang="zh-CN" altLang="en-US"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冠病毒和</a:t>
            </a:r>
            <a:r>
              <a:rPr lang="en-US" altLang="zh-CN"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MERS</a:t>
            </a:r>
            <a:r>
              <a:rPr lang="zh-CN" altLang="en-US"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冠状病毒有很大不同。新型冠状病毒虽然是</a:t>
            </a:r>
            <a:r>
              <a:rPr lang="en-US" altLang="zh-CN"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SARS</a:t>
            </a:r>
            <a:r>
              <a:rPr lang="zh-CN" altLang="en-US"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近亲，</a:t>
            </a:r>
            <a:r>
              <a:rPr lang="zh-CN" altLang="en-US" sz="2000" b="1" dirty="0">
                <a:solidFill>
                  <a:srgbClr val="C00000"/>
                </a:solidFill>
                <a:latin typeface="华康少女" panose="040F0509000000000000" pitchFamily="81" charset="-122"/>
                <a:ea typeface="华康少女" panose="040F0509000000000000" pitchFamily="81" charset="-122"/>
                <a:cs typeface="华康少女" panose="040F0509000000000000" pitchFamily="81" charset="-122"/>
              </a:rPr>
              <a:t>但还未表现出</a:t>
            </a:r>
            <a:r>
              <a:rPr lang="en-US" altLang="zh-CN" sz="2000" b="1" dirty="0">
                <a:solidFill>
                  <a:srgbClr val="C00000"/>
                </a:solidFill>
                <a:latin typeface="华康少女" panose="040F0509000000000000" pitchFamily="81" charset="-122"/>
                <a:ea typeface="华康少女" panose="040F0509000000000000" pitchFamily="81" charset="-122"/>
                <a:cs typeface="华康少女" panose="040F0509000000000000" pitchFamily="81" charset="-122"/>
              </a:rPr>
              <a:t>SARS</a:t>
            </a:r>
            <a:r>
              <a:rPr lang="zh-CN" altLang="en-US" sz="2000" b="1" dirty="0">
                <a:solidFill>
                  <a:srgbClr val="C00000"/>
                </a:solidFill>
                <a:latin typeface="华康少女" panose="040F0509000000000000" pitchFamily="81" charset="-122"/>
                <a:ea typeface="华康少女" panose="040F0509000000000000" pitchFamily="81" charset="-122"/>
                <a:cs typeface="华康少女" panose="040F0509000000000000" pitchFamily="81" charset="-122"/>
              </a:rPr>
              <a:t>那么可怕的特性，</a:t>
            </a:r>
            <a:r>
              <a:rPr lang="zh-CN" altLang="en-US"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rPr>
              <a:t>因此，不必为此感到恐慌。</a:t>
            </a:r>
            <a:endParaRPr lang="zh-CN" altLang="zh-CN" sz="2000" b="1" dirty="0">
              <a:solidFill>
                <a:srgbClr val="3E95A1"/>
              </a:solidFill>
              <a:latin typeface="华康少女" panose="040F0509000000000000" pitchFamily="81" charset="-122"/>
              <a:ea typeface="华康少女" panose="040F0509000000000000" pitchFamily="81" charset="-122"/>
              <a:cs typeface="华康少女" panose="040F0509000000000000" pitchFamily="8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i="0" u="none" strike="noStrike" kern="1200" cap="none" spc="300" normalizeH="0" baseline="0" noProof="0" dirty="0">
                <a:ln>
                  <a:noFill/>
                </a:ln>
                <a:solidFill>
                  <a:srgbClr val="3E95A1"/>
                </a:solidFill>
                <a:effectLst/>
                <a:uLnTx/>
                <a:uFillTx/>
                <a:latin typeface="华康POP2体W9(P)" panose="040B0900000000000000" pitchFamily="82" charset="-122"/>
                <a:ea typeface="华康POP2体W9(P)" panose="040B0900000000000000" pitchFamily="82" charset="-122"/>
                <a:cs typeface="字魂59号-创粗黑" panose="00000500000000000000" charset="-122"/>
              </a:rPr>
              <a:t>什么是冠状病毒</a:t>
            </a:r>
            <a:endParaRPr kumimoji="1" lang="zh-CN" altLang="en-US" sz="2800" b="1" i="0" u="none" strike="noStrike" kern="1200" cap="none" spc="300" normalizeH="0" baseline="0" noProof="0" dirty="0">
              <a:ln>
                <a:noFill/>
              </a:ln>
              <a:solidFill>
                <a:srgbClr val="3E95A1"/>
              </a:solidFill>
              <a:effectLst/>
              <a:uLnTx/>
              <a:uFillTx/>
              <a:latin typeface="华康POP2体W9(P)" panose="040B0900000000000000" pitchFamily="82" charset="-122"/>
              <a:ea typeface="华康POP2体W9(P)" panose="040B0900000000000000" pitchFamily="82" charset="-122"/>
              <a:cs typeface="字魂59号-创粗黑" panose="00000500000000000000" charset="-122"/>
            </a:endParaRPr>
          </a:p>
        </p:txBody>
      </p:sp>
      <p:sp>
        <p:nvSpPr>
          <p:cNvPr id="13" name="矩形 12"/>
          <p:cNvSpPr/>
          <p:nvPr/>
        </p:nvSpPr>
        <p:spPr>
          <a:xfrm>
            <a:off x="1146781" y="5559781"/>
            <a:ext cx="3284605" cy="798680"/>
          </a:xfrm>
          <a:prstGeom prst="rect">
            <a:avLst/>
          </a:prstGeom>
        </p:spPr>
        <p:txBody>
          <a:bodyPr wrap="square">
            <a:spAutoFit/>
          </a:bodyPr>
          <a:p>
            <a:pPr algn="ctr">
              <a:lnSpc>
                <a:spcPct val="150000"/>
              </a:lnSpc>
            </a:pPr>
            <a:r>
              <a:rPr lang="zh-CN" altLang="en-US" sz="3600" dirty="0">
                <a:solidFill>
                  <a:srgbClr val="1A1D6E"/>
                </a:solidFill>
                <a:latin typeface="字魂100号-方方先锋体" panose="00000500000000000000" pitchFamily="2" charset="-122"/>
                <a:ea typeface="字魂100号-方方先锋体" panose="00000500000000000000" pitchFamily="2" charset="-122"/>
              </a:rPr>
              <a:t>人群普遍易感</a:t>
            </a:r>
            <a:endParaRPr lang="zh-CN" altLang="en-US" sz="3600" dirty="0">
              <a:solidFill>
                <a:srgbClr val="1A1D6E"/>
              </a:solidFill>
              <a:latin typeface="字魂100号-方方先锋体" panose="00000500000000000000" pitchFamily="2" charset="-122"/>
              <a:ea typeface="字魂100号-方方先锋体" panose="00000500000000000000" pitchFamily="2" charset="-122"/>
            </a:endParaRPr>
          </a:p>
        </p:txBody>
      </p:sp>
      <p:sp>
        <p:nvSpPr>
          <p:cNvPr id="14" name="矩形 13"/>
          <p:cNvSpPr/>
          <p:nvPr/>
        </p:nvSpPr>
        <p:spPr>
          <a:xfrm>
            <a:off x="626571" y="1232498"/>
            <a:ext cx="7160935" cy="707886"/>
          </a:xfrm>
          <a:prstGeom prst="rect">
            <a:avLst/>
          </a:prstGeom>
        </p:spPr>
        <p:txBody>
          <a:bodyPr wrap="none">
            <a:spAutoFit/>
          </a:bodyPr>
          <a:p>
            <a:r>
              <a:rPr lang="zh-CN" altLang="en-US" sz="4000" dirty="0">
                <a:solidFill>
                  <a:srgbClr val="1A1D6E"/>
                </a:solidFill>
                <a:latin typeface="字魂100号-方方先锋体" panose="00000500000000000000" pitchFamily="2" charset="-122"/>
                <a:ea typeface="字魂100号-方方先锋体" panose="00000500000000000000" pitchFamily="2" charset="-122"/>
              </a:rPr>
              <a:t>哪些人容易感染</a:t>
            </a:r>
            <a:r>
              <a:rPr lang="zh-CN" altLang="en-US" sz="4000" dirty="0">
                <a:gradFill>
                  <a:gsLst>
                    <a:gs pos="0">
                      <a:srgbClr val="F7B813"/>
                    </a:gs>
                    <a:gs pos="50000">
                      <a:srgbClr val="FF8212"/>
                    </a:gs>
                  </a:gsLst>
                  <a:lin ang="10800000" scaled="1"/>
                </a:gradFill>
                <a:latin typeface="字魂100号-方方先锋体" panose="00000500000000000000" pitchFamily="2" charset="-122"/>
                <a:ea typeface="字魂100号-方方先锋体" panose="00000500000000000000" pitchFamily="2" charset="-122"/>
              </a:rPr>
              <a:t>新型冠状病毒</a:t>
            </a:r>
            <a:r>
              <a:rPr lang="zh-CN" altLang="en-US" sz="4000" dirty="0">
                <a:solidFill>
                  <a:srgbClr val="1A1D6E"/>
                </a:solidFill>
                <a:latin typeface="字魂100号-方方先锋体" panose="00000500000000000000" pitchFamily="2" charset="-122"/>
                <a:ea typeface="字魂100号-方方先锋体" panose="00000500000000000000" pitchFamily="2" charset="-122"/>
              </a:rPr>
              <a:t>？</a:t>
            </a:r>
            <a:endParaRPr lang="zh-CN" altLang="en-US" sz="4000" dirty="0">
              <a:solidFill>
                <a:srgbClr val="1A1D6E"/>
              </a:solidFill>
              <a:latin typeface="字魂100号-方方先锋体" panose="00000500000000000000" pitchFamily="2" charset="-122"/>
              <a:ea typeface="字魂100号-方方先锋体" panose="00000500000000000000" pitchFamily="2" charset="-122"/>
            </a:endParaRPr>
          </a:p>
        </p:txBody>
      </p:sp>
      <p:sp>
        <p:nvSpPr>
          <p:cNvPr id="15" name="矩形 14"/>
          <p:cNvSpPr/>
          <p:nvPr/>
        </p:nvSpPr>
        <p:spPr>
          <a:xfrm>
            <a:off x="5894141" y="2559287"/>
            <a:ext cx="4867044" cy="3415030"/>
          </a:xfrm>
          <a:prstGeom prst="rect">
            <a:avLst/>
          </a:prstGeom>
        </p:spPr>
        <p:txBody>
          <a:bodyPr wrap="square">
            <a:spAutoFit/>
          </a:bodyPr>
          <a:p>
            <a:pPr>
              <a:lnSpc>
                <a:spcPct val="150000"/>
              </a:lnSpc>
            </a:pPr>
            <a:r>
              <a:rPr lang="zh-CN" altLang="en-US" b="1" dirty="0">
                <a:solidFill>
                  <a:schemeClr val="tx1"/>
                </a:solidFill>
                <a:latin typeface="华康少女" panose="040F0509000000000000" pitchFamily="81" charset="-122"/>
                <a:ea typeface="华康少女" panose="040F0509000000000000" pitchFamily="81" charset="-122"/>
                <a:cs typeface="华康少女" panose="040F0509000000000000" pitchFamily="81" charset="-122"/>
              </a:rPr>
              <a:t>新型冠状病毒感染的肺炎在免疫功能低下和免疫功能正常人群均可发生，与接触病毒的量有一定关系。</a:t>
            </a:r>
            <a:endParaRPr lang="zh-CN" altLang="en-US" b="1" dirty="0">
              <a:solidFill>
                <a:schemeClr val="tx1"/>
              </a:solidFill>
              <a:latin typeface="华康少女" panose="040F0509000000000000" pitchFamily="81" charset="-122"/>
              <a:ea typeface="华康少女" panose="040F0509000000000000" pitchFamily="81" charset="-122"/>
              <a:cs typeface="华康少女" panose="040F0509000000000000" pitchFamily="81" charset="-122"/>
            </a:endParaRPr>
          </a:p>
          <a:p>
            <a:pPr>
              <a:lnSpc>
                <a:spcPct val="150000"/>
              </a:lnSpc>
            </a:pPr>
            <a:endParaRPr lang="zh-CN" altLang="en-US" b="1" dirty="0">
              <a:solidFill>
                <a:schemeClr val="tx1"/>
              </a:solidFill>
              <a:latin typeface="华康少女" panose="040F0509000000000000" pitchFamily="81" charset="-122"/>
              <a:ea typeface="华康少女" panose="040F0509000000000000" pitchFamily="81" charset="-122"/>
              <a:cs typeface="华康少女" panose="040F0509000000000000" pitchFamily="81" charset="-122"/>
            </a:endParaRPr>
          </a:p>
          <a:p>
            <a:pPr>
              <a:lnSpc>
                <a:spcPct val="150000"/>
              </a:lnSpc>
            </a:pPr>
            <a:endParaRPr lang="zh-CN" altLang="en-US" b="1" dirty="0">
              <a:solidFill>
                <a:schemeClr val="tx1"/>
              </a:solidFill>
              <a:latin typeface="华康少女" panose="040F0509000000000000" pitchFamily="81" charset="-122"/>
              <a:ea typeface="华康少女" panose="040F0509000000000000" pitchFamily="81" charset="-122"/>
              <a:cs typeface="华康少女" panose="040F0509000000000000" pitchFamily="81" charset="-122"/>
            </a:endParaRPr>
          </a:p>
          <a:p>
            <a:pPr>
              <a:lnSpc>
                <a:spcPct val="150000"/>
              </a:lnSpc>
            </a:pPr>
            <a:r>
              <a:rPr lang="zh-CN" altLang="en-US" b="1" dirty="0">
                <a:solidFill>
                  <a:schemeClr val="tx1"/>
                </a:solidFill>
                <a:latin typeface="华康少女" panose="040F0509000000000000" pitchFamily="81" charset="-122"/>
                <a:ea typeface="华康少女" panose="040F0509000000000000" pitchFamily="81" charset="-122"/>
                <a:cs typeface="华康少女" panose="040F0509000000000000" pitchFamily="81" charset="-122"/>
              </a:rPr>
              <a:t>对于免疫功能较差的人群，例如老年人、孕产妇或存在肝肾功能异常，有慢性病人群，感染后病情更重。</a:t>
            </a:r>
            <a:endParaRPr lang="zh-CN" altLang="en-US" b="1" dirty="0">
              <a:solidFill>
                <a:schemeClr val="tx1"/>
              </a:solidFill>
              <a:latin typeface="华康少女" panose="040F0509000000000000" pitchFamily="81" charset="-122"/>
              <a:ea typeface="华康少女" panose="040F0509000000000000" pitchFamily="81" charset="-122"/>
              <a:cs typeface="华康少女" panose="040F0509000000000000" pitchFamily="81" charset="-122"/>
            </a:endParaRPr>
          </a:p>
        </p:txBody>
      </p:sp>
      <p:sp>
        <p:nvSpPr>
          <p:cNvPr id="19" name="Freeform 5"/>
          <p:cNvSpPr>
            <a:spLocks noEditPoints="1"/>
          </p:cNvSpPr>
          <p:nvPr/>
        </p:nvSpPr>
        <p:spPr bwMode="auto">
          <a:xfrm>
            <a:off x="1382910" y="2660072"/>
            <a:ext cx="2812348" cy="2899709"/>
          </a:xfrm>
          <a:custGeom>
            <a:avLst/>
            <a:gdLst>
              <a:gd name="T0" fmla="*/ 1126 w 2870"/>
              <a:gd name="T1" fmla="*/ 336 h 2964"/>
              <a:gd name="T2" fmla="*/ 1797 w 2870"/>
              <a:gd name="T3" fmla="*/ 336 h 2964"/>
              <a:gd name="T4" fmla="*/ 2250 w 2870"/>
              <a:gd name="T5" fmla="*/ 319 h 2964"/>
              <a:gd name="T6" fmla="*/ 2250 w 2870"/>
              <a:gd name="T7" fmla="*/ 857 h 2964"/>
              <a:gd name="T8" fmla="*/ 2250 w 2870"/>
              <a:gd name="T9" fmla="*/ 319 h 2964"/>
              <a:gd name="T10" fmla="*/ 955 w 2870"/>
              <a:gd name="T11" fmla="*/ 1771 h 2964"/>
              <a:gd name="T12" fmla="*/ 1013 w 2870"/>
              <a:gd name="T13" fmla="*/ 2757 h 2964"/>
              <a:gd name="T14" fmla="*/ 713 w 2870"/>
              <a:gd name="T15" fmla="*/ 1920 h 2964"/>
              <a:gd name="T16" fmla="*/ 551 w 2870"/>
              <a:gd name="T17" fmla="*/ 2757 h 2964"/>
              <a:gd name="T18" fmla="*/ 347 w 2870"/>
              <a:gd name="T19" fmla="*/ 1774 h 2964"/>
              <a:gd name="T20" fmla="*/ 108 w 2870"/>
              <a:gd name="T21" fmla="*/ 1692 h 2964"/>
              <a:gd name="T22" fmla="*/ 315 w 2870"/>
              <a:gd name="T23" fmla="*/ 909 h 2964"/>
              <a:gd name="T24" fmla="*/ 673 w 2870"/>
              <a:gd name="T25" fmla="*/ 1117 h 2964"/>
              <a:gd name="T26" fmla="*/ 983 w 2870"/>
              <a:gd name="T27" fmla="*/ 911 h 2964"/>
              <a:gd name="T28" fmla="*/ 1401 w 2870"/>
              <a:gd name="T29" fmla="*/ 757 h 2964"/>
              <a:gd name="T30" fmla="*/ 1409 w 2870"/>
              <a:gd name="T31" fmla="*/ 871 h 2964"/>
              <a:gd name="T32" fmla="*/ 1452 w 2870"/>
              <a:gd name="T33" fmla="*/ 1532 h 2964"/>
              <a:gd name="T34" fmla="*/ 1457 w 2870"/>
              <a:gd name="T35" fmla="*/ 1536 h 2964"/>
              <a:gd name="T36" fmla="*/ 1461 w 2870"/>
              <a:gd name="T37" fmla="*/ 1532 h 2964"/>
              <a:gd name="T38" fmla="*/ 1504 w 2870"/>
              <a:gd name="T39" fmla="*/ 871 h 2964"/>
              <a:gd name="T40" fmla="*/ 1512 w 2870"/>
              <a:gd name="T41" fmla="*/ 757 h 2964"/>
              <a:gd name="T42" fmla="*/ 1914 w 2870"/>
              <a:gd name="T43" fmla="*/ 911 h 2964"/>
              <a:gd name="T44" fmla="*/ 2253 w 2870"/>
              <a:gd name="T45" fmla="*/ 1119 h 2964"/>
              <a:gd name="T46" fmla="*/ 2579 w 2870"/>
              <a:gd name="T47" fmla="*/ 911 h 2964"/>
              <a:gd name="T48" fmla="*/ 2754 w 2870"/>
              <a:gd name="T49" fmla="*/ 1658 h 2964"/>
              <a:gd name="T50" fmla="*/ 2536 w 2870"/>
              <a:gd name="T51" fmla="*/ 1772 h 2964"/>
              <a:gd name="T52" fmla="*/ 2594 w 2870"/>
              <a:gd name="T53" fmla="*/ 2759 h 2964"/>
              <a:gd name="T54" fmla="*/ 2294 w 2870"/>
              <a:gd name="T55" fmla="*/ 1921 h 2964"/>
              <a:gd name="T56" fmla="*/ 2133 w 2870"/>
              <a:gd name="T57" fmla="*/ 2759 h 2964"/>
              <a:gd name="T58" fmla="*/ 1930 w 2870"/>
              <a:gd name="T59" fmla="*/ 1776 h 2964"/>
              <a:gd name="T60" fmla="*/ 1827 w 2870"/>
              <a:gd name="T61" fmla="*/ 1789 h 2964"/>
              <a:gd name="T62" fmla="*/ 1583 w 2870"/>
              <a:gd name="T63" fmla="*/ 2964 h 2964"/>
              <a:gd name="T64" fmla="*/ 1388 w 2870"/>
              <a:gd name="T65" fmla="*/ 1962 h 2964"/>
              <a:gd name="T66" fmla="*/ 1032 w 2870"/>
              <a:gd name="T67" fmla="*/ 2964 h 2964"/>
              <a:gd name="T68" fmla="*/ 960 w 2870"/>
              <a:gd name="T69" fmla="*/ 1686 h 2964"/>
              <a:gd name="T70" fmla="*/ 398 w 2870"/>
              <a:gd name="T71" fmla="*/ 588 h 2964"/>
              <a:gd name="T72" fmla="*/ 936 w 2870"/>
              <a:gd name="T73" fmla="*/ 588 h 2964"/>
              <a:gd name="T74" fmla="*/ 667 w 2870"/>
              <a:gd name="T75" fmla="*/ 319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70" h="2964">
                <a:moveTo>
                  <a:pt x="1461" y="0"/>
                </a:moveTo>
                <a:cubicBezTo>
                  <a:pt x="1276" y="0"/>
                  <a:pt x="1126" y="150"/>
                  <a:pt x="1126" y="336"/>
                </a:cubicBezTo>
                <a:cubicBezTo>
                  <a:pt x="1126" y="521"/>
                  <a:pt x="1276" y="671"/>
                  <a:pt x="1461" y="671"/>
                </a:cubicBezTo>
                <a:cubicBezTo>
                  <a:pt x="1647" y="671"/>
                  <a:pt x="1797" y="521"/>
                  <a:pt x="1797" y="336"/>
                </a:cubicBezTo>
                <a:cubicBezTo>
                  <a:pt x="1797" y="150"/>
                  <a:pt x="1647" y="0"/>
                  <a:pt x="1461" y="0"/>
                </a:cubicBezTo>
                <a:close/>
                <a:moveTo>
                  <a:pt x="2250" y="319"/>
                </a:moveTo>
                <a:cubicBezTo>
                  <a:pt x="2100" y="319"/>
                  <a:pt x="1981" y="439"/>
                  <a:pt x="1981" y="588"/>
                </a:cubicBezTo>
                <a:cubicBezTo>
                  <a:pt x="1981" y="737"/>
                  <a:pt x="2100" y="857"/>
                  <a:pt x="2250" y="857"/>
                </a:cubicBezTo>
                <a:cubicBezTo>
                  <a:pt x="2399" y="857"/>
                  <a:pt x="2518" y="735"/>
                  <a:pt x="2518" y="588"/>
                </a:cubicBezTo>
                <a:cubicBezTo>
                  <a:pt x="2518" y="439"/>
                  <a:pt x="2399" y="319"/>
                  <a:pt x="2250" y="319"/>
                </a:cubicBezTo>
                <a:close/>
                <a:moveTo>
                  <a:pt x="960" y="1686"/>
                </a:moveTo>
                <a:cubicBezTo>
                  <a:pt x="955" y="1771"/>
                  <a:pt x="955" y="1771"/>
                  <a:pt x="955" y="1771"/>
                </a:cubicBezTo>
                <a:cubicBezTo>
                  <a:pt x="955" y="1774"/>
                  <a:pt x="955" y="1774"/>
                  <a:pt x="955" y="1774"/>
                </a:cubicBezTo>
                <a:cubicBezTo>
                  <a:pt x="1013" y="2757"/>
                  <a:pt x="1013" y="2757"/>
                  <a:pt x="1013" y="2757"/>
                </a:cubicBezTo>
                <a:cubicBezTo>
                  <a:pt x="755" y="2757"/>
                  <a:pt x="755" y="2757"/>
                  <a:pt x="755" y="2757"/>
                </a:cubicBezTo>
                <a:cubicBezTo>
                  <a:pt x="713" y="1920"/>
                  <a:pt x="713" y="1920"/>
                  <a:pt x="713" y="1920"/>
                </a:cubicBezTo>
                <a:cubicBezTo>
                  <a:pt x="603" y="1920"/>
                  <a:pt x="603" y="1920"/>
                  <a:pt x="603" y="1920"/>
                </a:cubicBezTo>
                <a:cubicBezTo>
                  <a:pt x="551" y="2757"/>
                  <a:pt x="551" y="2757"/>
                  <a:pt x="551" y="2757"/>
                </a:cubicBezTo>
                <a:cubicBezTo>
                  <a:pt x="310" y="2757"/>
                  <a:pt x="310" y="2757"/>
                  <a:pt x="310" y="2757"/>
                </a:cubicBezTo>
                <a:cubicBezTo>
                  <a:pt x="347" y="1774"/>
                  <a:pt x="347" y="1774"/>
                  <a:pt x="347" y="1774"/>
                </a:cubicBezTo>
                <a:cubicBezTo>
                  <a:pt x="329" y="1376"/>
                  <a:pt x="329" y="1376"/>
                  <a:pt x="329" y="1376"/>
                </a:cubicBezTo>
                <a:cubicBezTo>
                  <a:pt x="108" y="1692"/>
                  <a:pt x="108" y="1692"/>
                  <a:pt x="108" y="1692"/>
                </a:cubicBezTo>
                <a:cubicBezTo>
                  <a:pt x="0" y="1604"/>
                  <a:pt x="0" y="1604"/>
                  <a:pt x="0" y="1604"/>
                </a:cubicBezTo>
                <a:cubicBezTo>
                  <a:pt x="315" y="909"/>
                  <a:pt x="315" y="909"/>
                  <a:pt x="315" y="909"/>
                </a:cubicBezTo>
                <a:cubicBezTo>
                  <a:pt x="498" y="909"/>
                  <a:pt x="498" y="909"/>
                  <a:pt x="498" y="909"/>
                </a:cubicBezTo>
                <a:cubicBezTo>
                  <a:pt x="673" y="1117"/>
                  <a:pt x="673" y="1117"/>
                  <a:pt x="673" y="1117"/>
                </a:cubicBezTo>
                <a:cubicBezTo>
                  <a:pt x="842" y="911"/>
                  <a:pt x="842" y="911"/>
                  <a:pt x="842" y="911"/>
                </a:cubicBezTo>
                <a:cubicBezTo>
                  <a:pt x="983" y="911"/>
                  <a:pt x="983" y="911"/>
                  <a:pt x="983" y="911"/>
                </a:cubicBezTo>
                <a:cubicBezTo>
                  <a:pt x="1050" y="757"/>
                  <a:pt x="1050" y="757"/>
                  <a:pt x="1050" y="757"/>
                </a:cubicBezTo>
                <a:cubicBezTo>
                  <a:pt x="1401" y="757"/>
                  <a:pt x="1401" y="757"/>
                  <a:pt x="1401" y="757"/>
                </a:cubicBezTo>
                <a:cubicBezTo>
                  <a:pt x="1375" y="801"/>
                  <a:pt x="1375" y="801"/>
                  <a:pt x="1375" y="801"/>
                </a:cubicBezTo>
                <a:cubicBezTo>
                  <a:pt x="1409" y="871"/>
                  <a:pt x="1409" y="871"/>
                  <a:pt x="1409" y="871"/>
                </a:cubicBezTo>
                <a:cubicBezTo>
                  <a:pt x="1334" y="1412"/>
                  <a:pt x="1334" y="1412"/>
                  <a:pt x="1334" y="1412"/>
                </a:cubicBezTo>
                <a:cubicBezTo>
                  <a:pt x="1452" y="1532"/>
                  <a:pt x="1452" y="1532"/>
                  <a:pt x="1452" y="1532"/>
                </a:cubicBezTo>
                <a:cubicBezTo>
                  <a:pt x="1452" y="1541"/>
                  <a:pt x="1452" y="1541"/>
                  <a:pt x="1452" y="1541"/>
                </a:cubicBezTo>
                <a:cubicBezTo>
                  <a:pt x="1457" y="1536"/>
                  <a:pt x="1457" y="1536"/>
                  <a:pt x="1457" y="1536"/>
                </a:cubicBezTo>
                <a:cubicBezTo>
                  <a:pt x="1461" y="1541"/>
                  <a:pt x="1461" y="1541"/>
                  <a:pt x="1461" y="1541"/>
                </a:cubicBezTo>
                <a:cubicBezTo>
                  <a:pt x="1461" y="1532"/>
                  <a:pt x="1461" y="1532"/>
                  <a:pt x="1461" y="1532"/>
                </a:cubicBezTo>
                <a:cubicBezTo>
                  <a:pt x="1579" y="1412"/>
                  <a:pt x="1579" y="1412"/>
                  <a:pt x="1579" y="1412"/>
                </a:cubicBezTo>
                <a:cubicBezTo>
                  <a:pt x="1504" y="871"/>
                  <a:pt x="1504" y="871"/>
                  <a:pt x="1504" y="871"/>
                </a:cubicBezTo>
                <a:cubicBezTo>
                  <a:pt x="1538" y="801"/>
                  <a:pt x="1538" y="801"/>
                  <a:pt x="1538" y="801"/>
                </a:cubicBezTo>
                <a:cubicBezTo>
                  <a:pt x="1512" y="757"/>
                  <a:pt x="1512" y="757"/>
                  <a:pt x="1512" y="757"/>
                </a:cubicBezTo>
                <a:cubicBezTo>
                  <a:pt x="1866" y="757"/>
                  <a:pt x="1866" y="757"/>
                  <a:pt x="1866" y="757"/>
                </a:cubicBezTo>
                <a:cubicBezTo>
                  <a:pt x="1914" y="911"/>
                  <a:pt x="1914" y="911"/>
                  <a:pt x="1914" y="911"/>
                </a:cubicBezTo>
                <a:cubicBezTo>
                  <a:pt x="2077" y="911"/>
                  <a:pt x="2077" y="911"/>
                  <a:pt x="2077" y="911"/>
                </a:cubicBezTo>
                <a:cubicBezTo>
                  <a:pt x="2253" y="1119"/>
                  <a:pt x="2253" y="1119"/>
                  <a:pt x="2253" y="1119"/>
                </a:cubicBezTo>
                <a:cubicBezTo>
                  <a:pt x="2423" y="911"/>
                  <a:pt x="2423" y="911"/>
                  <a:pt x="2423" y="911"/>
                </a:cubicBezTo>
                <a:cubicBezTo>
                  <a:pt x="2579" y="911"/>
                  <a:pt x="2579" y="911"/>
                  <a:pt x="2579" y="911"/>
                </a:cubicBezTo>
                <a:cubicBezTo>
                  <a:pt x="2870" y="1558"/>
                  <a:pt x="2870" y="1558"/>
                  <a:pt x="2870" y="1558"/>
                </a:cubicBezTo>
                <a:cubicBezTo>
                  <a:pt x="2754" y="1658"/>
                  <a:pt x="2754" y="1658"/>
                  <a:pt x="2754" y="1658"/>
                </a:cubicBezTo>
                <a:cubicBezTo>
                  <a:pt x="2559" y="1330"/>
                  <a:pt x="2559" y="1330"/>
                  <a:pt x="2559" y="1330"/>
                </a:cubicBezTo>
                <a:cubicBezTo>
                  <a:pt x="2536" y="1772"/>
                  <a:pt x="2536" y="1772"/>
                  <a:pt x="2536" y="1772"/>
                </a:cubicBezTo>
                <a:cubicBezTo>
                  <a:pt x="2536" y="1776"/>
                  <a:pt x="2536" y="1776"/>
                  <a:pt x="2536" y="1776"/>
                </a:cubicBezTo>
                <a:cubicBezTo>
                  <a:pt x="2594" y="2759"/>
                  <a:pt x="2594" y="2759"/>
                  <a:pt x="2594" y="2759"/>
                </a:cubicBezTo>
                <a:cubicBezTo>
                  <a:pt x="2336" y="2759"/>
                  <a:pt x="2336" y="2759"/>
                  <a:pt x="2336" y="2759"/>
                </a:cubicBezTo>
                <a:cubicBezTo>
                  <a:pt x="2294" y="1921"/>
                  <a:pt x="2294" y="1921"/>
                  <a:pt x="2294" y="1921"/>
                </a:cubicBezTo>
                <a:cubicBezTo>
                  <a:pt x="2186" y="1921"/>
                  <a:pt x="2186" y="1921"/>
                  <a:pt x="2186" y="1921"/>
                </a:cubicBezTo>
                <a:cubicBezTo>
                  <a:pt x="2133" y="2759"/>
                  <a:pt x="2133" y="2759"/>
                  <a:pt x="2133" y="2759"/>
                </a:cubicBezTo>
                <a:cubicBezTo>
                  <a:pt x="1892" y="2759"/>
                  <a:pt x="1892" y="2759"/>
                  <a:pt x="1892" y="2759"/>
                </a:cubicBezTo>
                <a:cubicBezTo>
                  <a:pt x="1930" y="1776"/>
                  <a:pt x="1930" y="1776"/>
                  <a:pt x="1930" y="1776"/>
                </a:cubicBezTo>
                <a:cubicBezTo>
                  <a:pt x="1927" y="1705"/>
                  <a:pt x="1927" y="1705"/>
                  <a:pt x="1927" y="1705"/>
                </a:cubicBezTo>
                <a:cubicBezTo>
                  <a:pt x="1827" y="1789"/>
                  <a:pt x="1827" y="1789"/>
                  <a:pt x="1827" y="1789"/>
                </a:cubicBezTo>
                <a:cubicBezTo>
                  <a:pt x="1871" y="2964"/>
                  <a:pt x="1871" y="2964"/>
                  <a:pt x="1871" y="2964"/>
                </a:cubicBezTo>
                <a:cubicBezTo>
                  <a:pt x="1583" y="2964"/>
                  <a:pt x="1583" y="2964"/>
                  <a:pt x="1583" y="2964"/>
                </a:cubicBezTo>
                <a:cubicBezTo>
                  <a:pt x="1519" y="1962"/>
                  <a:pt x="1519" y="1962"/>
                  <a:pt x="1519" y="1962"/>
                </a:cubicBezTo>
                <a:cubicBezTo>
                  <a:pt x="1388" y="1962"/>
                  <a:pt x="1388" y="1962"/>
                  <a:pt x="1388" y="1962"/>
                </a:cubicBezTo>
                <a:cubicBezTo>
                  <a:pt x="1337" y="2964"/>
                  <a:pt x="1337" y="2964"/>
                  <a:pt x="1337" y="2964"/>
                </a:cubicBezTo>
                <a:cubicBezTo>
                  <a:pt x="1032" y="2964"/>
                  <a:pt x="1032" y="2964"/>
                  <a:pt x="1032" y="2964"/>
                </a:cubicBezTo>
                <a:cubicBezTo>
                  <a:pt x="1099" y="1789"/>
                  <a:pt x="1099" y="1789"/>
                  <a:pt x="1099" y="1789"/>
                </a:cubicBezTo>
                <a:lnTo>
                  <a:pt x="960" y="1686"/>
                </a:lnTo>
                <a:close/>
                <a:moveTo>
                  <a:pt x="667" y="319"/>
                </a:moveTo>
                <a:cubicBezTo>
                  <a:pt x="518" y="319"/>
                  <a:pt x="398" y="439"/>
                  <a:pt x="398" y="588"/>
                </a:cubicBezTo>
                <a:cubicBezTo>
                  <a:pt x="398" y="737"/>
                  <a:pt x="519" y="857"/>
                  <a:pt x="667" y="857"/>
                </a:cubicBezTo>
                <a:cubicBezTo>
                  <a:pt x="816" y="857"/>
                  <a:pt x="936" y="735"/>
                  <a:pt x="936" y="588"/>
                </a:cubicBezTo>
                <a:cubicBezTo>
                  <a:pt x="937" y="439"/>
                  <a:pt x="816" y="319"/>
                  <a:pt x="667" y="319"/>
                </a:cubicBezTo>
                <a:close/>
                <a:moveTo>
                  <a:pt x="667" y="319"/>
                </a:moveTo>
                <a:cubicBezTo>
                  <a:pt x="667" y="319"/>
                  <a:pt x="667" y="319"/>
                  <a:pt x="667" y="319"/>
                </a:cubicBezTo>
              </a:path>
            </a:pathLst>
          </a:custGeom>
          <a:gradFill>
            <a:gsLst>
              <a:gs pos="0">
                <a:srgbClr val="1D8BCB"/>
              </a:gs>
              <a:gs pos="100000">
                <a:srgbClr val="1A1D6E"/>
              </a:gs>
            </a:gsLst>
            <a:lin ang="10800000" scaled="1"/>
          </a:gradFill>
          <a:ln>
            <a:noFill/>
          </a:ln>
        </p:spPr>
        <p:txBody>
          <a:bodyPr vert="horz" wrap="square" lIns="91440" tIns="45720" rIns="91440" bIns="45720" numCol="1" anchor="t" anchorCtr="0" compatLnSpc="1"/>
          <a:p>
            <a:endParaRPr lang="zh-CN" altLang="en-US"/>
          </a:p>
        </p:txBody>
      </p:sp>
      <p:grpSp>
        <p:nvGrpSpPr>
          <p:cNvPr id="20" name="组合 19"/>
          <p:cNvGrpSpPr/>
          <p:nvPr/>
        </p:nvGrpSpPr>
        <p:grpSpPr>
          <a:xfrm>
            <a:off x="4924426" y="2886635"/>
            <a:ext cx="685800" cy="685800"/>
            <a:chOff x="800777" y="3548649"/>
            <a:chExt cx="685800" cy="685800"/>
          </a:xfrm>
        </p:grpSpPr>
        <p:sp>
          <p:nvSpPr>
            <p:cNvPr id="21" name="椭圆 20"/>
            <p:cNvSpPr/>
            <p:nvPr/>
          </p:nvSpPr>
          <p:spPr>
            <a:xfrm>
              <a:off x="800777" y="3548649"/>
              <a:ext cx="685800" cy="685800"/>
            </a:xfrm>
            <a:prstGeom prst="ellipse">
              <a:avLst/>
            </a:prstGeom>
            <a:solidFill>
              <a:srgbClr val="1D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Group 4"/>
            <p:cNvGrpSpPr>
              <a:grpSpLocks noChangeAspect="1"/>
            </p:cNvGrpSpPr>
            <p:nvPr/>
          </p:nvGrpSpPr>
          <p:grpSpPr bwMode="auto">
            <a:xfrm>
              <a:off x="944303" y="3694906"/>
              <a:ext cx="398747" cy="395634"/>
              <a:chOff x="1663" y="0"/>
              <a:chExt cx="4354" cy="4320"/>
            </a:xfrm>
          </p:grpSpPr>
          <p:sp>
            <p:nvSpPr>
              <p:cNvPr id="23" name="AutoShape 3"/>
              <p:cNvSpPr>
                <a:spLocks noChangeAspect="1" noChangeArrowheads="1" noTextEdit="1"/>
              </p:cNvSpPr>
              <p:nvPr/>
            </p:nvSpPr>
            <p:spPr bwMode="auto">
              <a:xfrm>
                <a:off x="1663" y="0"/>
                <a:ext cx="435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24" name="Freeform 5"/>
              <p:cNvSpPr>
                <a:spLocks noEditPoints="1"/>
              </p:cNvSpPr>
              <p:nvPr/>
            </p:nvSpPr>
            <p:spPr bwMode="auto">
              <a:xfrm>
                <a:off x="3653" y="2010"/>
                <a:ext cx="438" cy="438"/>
              </a:xfrm>
              <a:custGeom>
                <a:avLst/>
                <a:gdLst>
                  <a:gd name="T0" fmla="*/ 162 w 323"/>
                  <a:gd name="T1" fmla="*/ 0 h 323"/>
                  <a:gd name="T2" fmla="*/ 323 w 323"/>
                  <a:gd name="T3" fmla="*/ 161 h 323"/>
                  <a:gd name="T4" fmla="*/ 162 w 323"/>
                  <a:gd name="T5" fmla="*/ 323 h 323"/>
                  <a:gd name="T6" fmla="*/ 0 w 323"/>
                  <a:gd name="T7" fmla="*/ 161 h 323"/>
                  <a:gd name="T8" fmla="*/ 162 w 323"/>
                  <a:gd name="T9" fmla="*/ 0 h 323"/>
                  <a:gd name="T10" fmla="*/ 162 w 323"/>
                  <a:gd name="T11" fmla="*/ 0 h 323"/>
                  <a:gd name="T12" fmla="*/ 162 w 323"/>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323" h="323">
                    <a:moveTo>
                      <a:pt x="162" y="0"/>
                    </a:moveTo>
                    <a:cubicBezTo>
                      <a:pt x="251" y="0"/>
                      <a:pt x="323" y="72"/>
                      <a:pt x="323" y="161"/>
                    </a:cubicBezTo>
                    <a:cubicBezTo>
                      <a:pt x="323" y="251"/>
                      <a:pt x="251" y="323"/>
                      <a:pt x="162" y="323"/>
                    </a:cubicBezTo>
                    <a:cubicBezTo>
                      <a:pt x="72" y="323"/>
                      <a:pt x="0" y="251"/>
                      <a:pt x="0" y="161"/>
                    </a:cubicBezTo>
                    <a:cubicBezTo>
                      <a:pt x="0" y="72"/>
                      <a:pt x="72" y="0"/>
                      <a:pt x="162" y="0"/>
                    </a:cubicBezTo>
                    <a:close/>
                    <a:moveTo>
                      <a:pt x="162" y="0"/>
                    </a:moveTo>
                    <a:cubicBezTo>
                      <a:pt x="162" y="0"/>
                      <a:pt x="162" y="0"/>
                      <a:pt x="162"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6"/>
              <p:cNvSpPr>
                <a:spLocks noEditPoints="1"/>
              </p:cNvSpPr>
              <p:nvPr/>
            </p:nvSpPr>
            <p:spPr bwMode="auto">
              <a:xfrm>
                <a:off x="1664" y="-1"/>
                <a:ext cx="4350" cy="4314"/>
              </a:xfrm>
              <a:custGeom>
                <a:avLst/>
                <a:gdLst>
                  <a:gd name="T0" fmla="*/ 2002 w 3201"/>
                  <a:gd name="T1" fmla="*/ 1643 h 3179"/>
                  <a:gd name="T2" fmla="*/ 1248 w 3201"/>
                  <a:gd name="T3" fmla="*/ 1643 h 3179"/>
                  <a:gd name="T4" fmla="*/ 2034 w 3201"/>
                  <a:gd name="T5" fmla="*/ 805 h 3179"/>
                  <a:gd name="T6" fmla="*/ 1499 w 3201"/>
                  <a:gd name="T7" fmla="*/ 719 h 3179"/>
                  <a:gd name="T8" fmla="*/ 1557 w 3201"/>
                  <a:gd name="T9" fmla="*/ 215 h 3179"/>
                  <a:gd name="T10" fmla="*/ 1126 w 3201"/>
                  <a:gd name="T11" fmla="*/ 215 h 3179"/>
                  <a:gd name="T12" fmla="*/ 1393 w 3201"/>
                  <a:gd name="T13" fmla="*/ 740 h 3179"/>
                  <a:gd name="T14" fmla="*/ 853 w 3201"/>
                  <a:gd name="T15" fmla="*/ 858 h 3179"/>
                  <a:gd name="T16" fmla="*/ 737 w 3201"/>
                  <a:gd name="T17" fmla="*/ 702 h 3179"/>
                  <a:gd name="T18" fmla="*/ 737 w 3201"/>
                  <a:gd name="T19" fmla="*/ 945 h 3179"/>
                  <a:gd name="T20" fmla="*/ 904 w 3201"/>
                  <a:gd name="T21" fmla="*/ 1051 h 3179"/>
                  <a:gd name="T22" fmla="*/ 614 w 3201"/>
                  <a:gd name="T23" fmla="*/ 1403 h 3179"/>
                  <a:gd name="T24" fmla="*/ 293 w 3201"/>
                  <a:gd name="T25" fmla="*/ 1429 h 3179"/>
                  <a:gd name="T26" fmla="*/ 594 w 3201"/>
                  <a:gd name="T27" fmla="*/ 1509 h 3179"/>
                  <a:gd name="T28" fmla="*/ 692 w 3201"/>
                  <a:gd name="T29" fmla="*/ 1643 h 3179"/>
                  <a:gd name="T30" fmla="*/ 364 w 3201"/>
                  <a:gd name="T31" fmla="*/ 2362 h 3179"/>
                  <a:gd name="T32" fmla="*/ 0 w 3201"/>
                  <a:gd name="T33" fmla="*/ 2517 h 3179"/>
                  <a:gd name="T34" fmla="*/ 431 w 3201"/>
                  <a:gd name="T35" fmla="*/ 2517 h 3179"/>
                  <a:gd name="T36" fmla="*/ 862 w 3201"/>
                  <a:gd name="T37" fmla="*/ 2180 h 3179"/>
                  <a:gd name="T38" fmla="*/ 1284 w 3201"/>
                  <a:gd name="T39" fmla="*/ 2512 h 3179"/>
                  <a:gd name="T40" fmla="*/ 1014 w 3201"/>
                  <a:gd name="T41" fmla="*/ 3017 h 3179"/>
                  <a:gd name="T42" fmla="*/ 1337 w 3201"/>
                  <a:gd name="T43" fmla="*/ 3017 h 3179"/>
                  <a:gd name="T44" fmla="*/ 1386 w 3201"/>
                  <a:gd name="T45" fmla="*/ 2545 h 3179"/>
                  <a:gd name="T46" fmla="*/ 1732 w 3201"/>
                  <a:gd name="T47" fmla="*/ 2570 h 3179"/>
                  <a:gd name="T48" fmla="*/ 1691 w 3201"/>
                  <a:gd name="T49" fmla="*/ 2717 h 3179"/>
                  <a:gd name="T50" fmla="*/ 1933 w 3201"/>
                  <a:gd name="T51" fmla="*/ 2717 h 3179"/>
                  <a:gd name="T52" fmla="*/ 1838 w 3201"/>
                  <a:gd name="T53" fmla="*/ 2552 h 3179"/>
                  <a:gd name="T54" fmla="*/ 2509 w 3201"/>
                  <a:gd name="T55" fmla="*/ 2584 h 3179"/>
                  <a:gd name="T56" fmla="*/ 2696 w 3201"/>
                  <a:gd name="T57" fmla="*/ 2907 h 3179"/>
                  <a:gd name="T58" fmla="*/ 2696 w 3201"/>
                  <a:gd name="T59" fmla="*/ 2476 h 3179"/>
                  <a:gd name="T60" fmla="*/ 2328 w 3201"/>
                  <a:gd name="T61" fmla="*/ 2256 h 3179"/>
                  <a:gd name="T62" fmla="*/ 2887 w 3201"/>
                  <a:gd name="T63" fmla="*/ 1697 h 3179"/>
                  <a:gd name="T64" fmla="*/ 3201 w 3201"/>
                  <a:gd name="T65" fmla="*/ 1643 h 3179"/>
                  <a:gd name="T66" fmla="*/ 2887 w 3201"/>
                  <a:gd name="T67" fmla="*/ 1590 h 3179"/>
                  <a:gd name="T68" fmla="*/ 2332 w 3201"/>
                  <a:gd name="T69" fmla="*/ 1035 h 3179"/>
                  <a:gd name="T70" fmla="*/ 2911 w 3201"/>
                  <a:gd name="T71" fmla="*/ 564 h 3179"/>
                  <a:gd name="T72" fmla="*/ 2911 w 3201"/>
                  <a:gd name="T73" fmla="*/ 240 h 3179"/>
                  <a:gd name="T74" fmla="*/ 2764 w 3201"/>
                  <a:gd name="T75" fmla="*/ 469 h 3179"/>
                  <a:gd name="T76" fmla="*/ 2128 w 3201"/>
                  <a:gd name="T77" fmla="*/ 858 h 3179"/>
                  <a:gd name="T78" fmla="*/ 2293 w 3201"/>
                  <a:gd name="T79" fmla="*/ 615 h 3179"/>
                  <a:gd name="T80" fmla="*/ 2293 w 3201"/>
                  <a:gd name="T81" fmla="*/ 292 h 3179"/>
                  <a:gd name="T82" fmla="*/ 2172 w 3201"/>
                  <a:gd name="T83" fmla="*/ 560 h 3179"/>
                  <a:gd name="T84" fmla="*/ 2034 w 3201"/>
                  <a:gd name="T85" fmla="*/ 805 h 3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1" h="3179">
                    <a:moveTo>
                      <a:pt x="1625" y="1266"/>
                    </a:moveTo>
                    <a:cubicBezTo>
                      <a:pt x="1833" y="1266"/>
                      <a:pt x="2002" y="1435"/>
                      <a:pt x="2002" y="1643"/>
                    </a:cubicBezTo>
                    <a:cubicBezTo>
                      <a:pt x="2002" y="1852"/>
                      <a:pt x="1833" y="2021"/>
                      <a:pt x="1625" y="2021"/>
                    </a:cubicBezTo>
                    <a:cubicBezTo>
                      <a:pt x="1416" y="2021"/>
                      <a:pt x="1248" y="1852"/>
                      <a:pt x="1248" y="1643"/>
                    </a:cubicBezTo>
                    <a:cubicBezTo>
                      <a:pt x="1248" y="1435"/>
                      <a:pt x="1416" y="1266"/>
                      <a:pt x="1625" y="1266"/>
                    </a:cubicBezTo>
                    <a:close/>
                    <a:moveTo>
                      <a:pt x="2034" y="805"/>
                    </a:moveTo>
                    <a:cubicBezTo>
                      <a:pt x="1911" y="745"/>
                      <a:pt x="1772" y="711"/>
                      <a:pt x="1625" y="711"/>
                    </a:cubicBezTo>
                    <a:cubicBezTo>
                      <a:pt x="1583" y="711"/>
                      <a:pt x="1540" y="713"/>
                      <a:pt x="1499" y="719"/>
                    </a:cubicBezTo>
                    <a:cubicBezTo>
                      <a:pt x="1438" y="408"/>
                      <a:pt x="1438" y="408"/>
                      <a:pt x="1438" y="408"/>
                    </a:cubicBezTo>
                    <a:cubicBezTo>
                      <a:pt x="1509" y="373"/>
                      <a:pt x="1557" y="300"/>
                      <a:pt x="1557" y="215"/>
                    </a:cubicBezTo>
                    <a:cubicBezTo>
                      <a:pt x="1557" y="96"/>
                      <a:pt x="1461" y="0"/>
                      <a:pt x="1342" y="0"/>
                    </a:cubicBezTo>
                    <a:cubicBezTo>
                      <a:pt x="1223" y="0"/>
                      <a:pt x="1126" y="96"/>
                      <a:pt x="1126" y="215"/>
                    </a:cubicBezTo>
                    <a:cubicBezTo>
                      <a:pt x="1126" y="331"/>
                      <a:pt x="1218" y="426"/>
                      <a:pt x="1333" y="431"/>
                    </a:cubicBezTo>
                    <a:cubicBezTo>
                      <a:pt x="1393" y="740"/>
                      <a:pt x="1393" y="740"/>
                      <a:pt x="1393" y="740"/>
                    </a:cubicBezTo>
                    <a:cubicBezTo>
                      <a:pt x="1234" y="780"/>
                      <a:pt x="1091" y="862"/>
                      <a:pt x="977" y="972"/>
                    </a:cubicBezTo>
                    <a:cubicBezTo>
                      <a:pt x="853" y="858"/>
                      <a:pt x="853" y="858"/>
                      <a:pt x="853" y="858"/>
                    </a:cubicBezTo>
                    <a:cubicBezTo>
                      <a:pt x="856" y="847"/>
                      <a:pt x="858" y="835"/>
                      <a:pt x="858" y="824"/>
                    </a:cubicBezTo>
                    <a:cubicBezTo>
                      <a:pt x="858" y="757"/>
                      <a:pt x="804" y="702"/>
                      <a:pt x="737" y="702"/>
                    </a:cubicBezTo>
                    <a:cubicBezTo>
                      <a:pt x="670" y="702"/>
                      <a:pt x="616" y="757"/>
                      <a:pt x="616" y="824"/>
                    </a:cubicBezTo>
                    <a:cubicBezTo>
                      <a:pt x="616" y="891"/>
                      <a:pt x="670" y="945"/>
                      <a:pt x="737" y="945"/>
                    </a:cubicBezTo>
                    <a:cubicBezTo>
                      <a:pt x="752" y="945"/>
                      <a:pt x="767" y="942"/>
                      <a:pt x="780" y="937"/>
                    </a:cubicBezTo>
                    <a:cubicBezTo>
                      <a:pt x="904" y="1051"/>
                      <a:pt x="904" y="1051"/>
                      <a:pt x="904" y="1051"/>
                    </a:cubicBezTo>
                    <a:cubicBezTo>
                      <a:pt x="816" y="1158"/>
                      <a:pt x="752" y="1284"/>
                      <a:pt x="718" y="1422"/>
                    </a:cubicBezTo>
                    <a:cubicBezTo>
                      <a:pt x="614" y="1403"/>
                      <a:pt x="614" y="1403"/>
                      <a:pt x="614" y="1403"/>
                    </a:cubicBezTo>
                    <a:cubicBezTo>
                      <a:pt x="602" y="1326"/>
                      <a:pt x="535" y="1267"/>
                      <a:pt x="454" y="1267"/>
                    </a:cubicBezTo>
                    <a:cubicBezTo>
                      <a:pt x="365" y="1267"/>
                      <a:pt x="293" y="1339"/>
                      <a:pt x="293" y="1429"/>
                    </a:cubicBezTo>
                    <a:cubicBezTo>
                      <a:pt x="293" y="1518"/>
                      <a:pt x="365" y="1590"/>
                      <a:pt x="454" y="1590"/>
                    </a:cubicBezTo>
                    <a:cubicBezTo>
                      <a:pt x="514" y="1590"/>
                      <a:pt x="567" y="1558"/>
                      <a:pt x="594" y="1509"/>
                    </a:cubicBezTo>
                    <a:cubicBezTo>
                      <a:pt x="699" y="1528"/>
                      <a:pt x="699" y="1528"/>
                      <a:pt x="699" y="1528"/>
                    </a:cubicBezTo>
                    <a:cubicBezTo>
                      <a:pt x="694" y="1566"/>
                      <a:pt x="692" y="1605"/>
                      <a:pt x="692" y="1643"/>
                    </a:cubicBezTo>
                    <a:cubicBezTo>
                      <a:pt x="692" y="1805"/>
                      <a:pt x="733" y="1956"/>
                      <a:pt x="805" y="2089"/>
                    </a:cubicBezTo>
                    <a:cubicBezTo>
                      <a:pt x="364" y="2362"/>
                      <a:pt x="364" y="2362"/>
                      <a:pt x="364" y="2362"/>
                    </a:cubicBezTo>
                    <a:cubicBezTo>
                      <a:pt x="325" y="2325"/>
                      <a:pt x="273" y="2302"/>
                      <a:pt x="215" y="2302"/>
                    </a:cubicBezTo>
                    <a:cubicBezTo>
                      <a:pt x="96" y="2302"/>
                      <a:pt x="0" y="2398"/>
                      <a:pt x="0" y="2517"/>
                    </a:cubicBezTo>
                    <a:cubicBezTo>
                      <a:pt x="0" y="2636"/>
                      <a:pt x="96" y="2733"/>
                      <a:pt x="215" y="2733"/>
                    </a:cubicBezTo>
                    <a:cubicBezTo>
                      <a:pt x="334" y="2733"/>
                      <a:pt x="431" y="2636"/>
                      <a:pt x="431" y="2517"/>
                    </a:cubicBezTo>
                    <a:cubicBezTo>
                      <a:pt x="431" y="2495"/>
                      <a:pt x="427" y="2474"/>
                      <a:pt x="421" y="2453"/>
                    </a:cubicBezTo>
                    <a:cubicBezTo>
                      <a:pt x="862" y="2180"/>
                      <a:pt x="862" y="2180"/>
                      <a:pt x="862" y="2180"/>
                    </a:cubicBezTo>
                    <a:cubicBezTo>
                      <a:pt x="893" y="2224"/>
                      <a:pt x="927" y="2265"/>
                      <a:pt x="965" y="2303"/>
                    </a:cubicBezTo>
                    <a:cubicBezTo>
                      <a:pt x="1055" y="2393"/>
                      <a:pt x="1164" y="2465"/>
                      <a:pt x="1284" y="2512"/>
                    </a:cubicBezTo>
                    <a:cubicBezTo>
                      <a:pt x="1172" y="2856"/>
                      <a:pt x="1172" y="2856"/>
                      <a:pt x="1172" y="2856"/>
                    </a:cubicBezTo>
                    <a:cubicBezTo>
                      <a:pt x="1084" y="2858"/>
                      <a:pt x="1014" y="2929"/>
                      <a:pt x="1014" y="3017"/>
                    </a:cubicBezTo>
                    <a:cubicBezTo>
                      <a:pt x="1014" y="3107"/>
                      <a:pt x="1086" y="3179"/>
                      <a:pt x="1175" y="3179"/>
                    </a:cubicBezTo>
                    <a:cubicBezTo>
                      <a:pt x="1265" y="3179"/>
                      <a:pt x="1337" y="3107"/>
                      <a:pt x="1337" y="3017"/>
                    </a:cubicBezTo>
                    <a:cubicBezTo>
                      <a:pt x="1337" y="2965"/>
                      <a:pt x="1312" y="2919"/>
                      <a:pt x="1274" y="2889"/>
                    </a:cubicBezTo>
                    <a:cubicBezTo>
                      <a:pt x="1386" y="2545"/>
                      <a:pt x="1386" y="2545"/>
                      <a:pt x="1386" y="2545"/>
                    </a:cubicBezTo>
                    <a:cubicBezTo>
                      <a:pt x="1462" y="2565"/>
                      <a:pt x="1542" y="2576"/>
                      <a:pt x="1625" y="2576"/>
                    </a:cubicBezTo>
                    <a:cubicBezTo>
                      <a:pt x="1661" y="2576"/>
                      <a:pt x="1697" y="2574"/>
                      <a:pt x="1732" y="2570"/>
                    </a:cubicBezTo>
                    <a:cubicBezTo>
                      <a:pt x="1740" y="2619"/>
                      <a:pt x="1740" y="2619"/>
                      <a:pt x="1740" y="2619"/>
                    </a:cubicBezTo>
                    <a:cubicBezTo>
                      <a:pt x="1710" y="2641"/>
                      <a:pt x="1691" y="2677"/>
                      <a:pt x="1691" y="2717"/>
                    </a:cubicBezTo>
                    <a:cubicBezTo>
                      <a:pt x="1691" y="2784"/>
                      <a:pt x="1745" y="2838"/>
                      <a:pt x="1812" y="2838"/>
                    </a:cubicBezTo>
                    <a:cubicBezTo>
                      <a:pt x="1879" y="2838"/>
                      <a:pt x="1933" y="2784"/>
                      <a:pt x="1933" y="2717"/>
                    </a:cubicBezTo>
                    <a:cubicBezTo>
                      <a:pt x="1933" y="2662"/>
                      <a:pt x="1897" y="2616"/>
                      <a:pt x="1846" y="2601"/>
                    </a:cubicBezTo>
                    <a:cubicBezTo>
                      <a:pt x="1838" y="2552"/>
                      <a:pt x="1838" y="2552"/>
                      <a:pt x="1838" y="2552"/>
                    </a:cubicBezTo>
                    <a:cubicBezTo>
                      <a:pt x="1995" y="2515"/>
                      <a:pt x="2137" y="2438"/>
                      <a:pt x="2253" y="2333"/>
                    </a:cubicBezTo>
                    <a:cubicBezTo>
                      <a:pt x="2509" y="2584"/>
                      <a:pt x="2509" y="2584"/>
                      <a:pt x="2509" y="2584"/>
                    </a:cubicBezTo>
                    <a:cubicBezTo>
                      <a:pt x="2491" y="2617"/>
                      <a:pt x="2481" y="2654"/>
                      <a:pt x="2481" y="2692"/>
                    </a:cubicBezTo>
                    <a:cubicBezTo>
                      <a:pt x="2481" y="2811"/>
                      <a:pt x="2577" y="2907"/>
                      <a:pt x="2696" y="2907"/>
                    </a:cubicBezTo>
                    <a:cubicBezTo>
                      <a:pt x="2815" y="2907"/>
                      <a:pt x="2912" y="2811"/>
                      <a:pt x="2912" y="2692"/>
                    </a:cubicBezTo>
                    <a:cubicBezTo>
                      <a:pt x="2912" y="2573"/>
                      <a:pt x="2815" y="2476"/>
                      <a:pt x="2696" y="2476"/>
                    </a:cubicBezTo>
                    <a:cubicBezTo>
                      <a:pt x="2655" y="2476"/>
                      <a:pt x="2617" y="2487"/>
                      <a:pt x="2585" y="2507"/>
                    </a:cubicBezTo>
                    <a:cubicBezTo>
                      <a:pt x="2328" y="2256"/>
                      <a:pt x="2328" y="2256"/>
                      <a:pt x="2328" y="2256"/>
                    </a:cubicBezTo>
                    <a:cubicBezTo>
                      <a:pt x="2460" y="2105"/>
                      <a:pt x="2544" y="1911"/>
                      <a:pt x="2556" y="1697"/>
                    </a:cubicBezTo>
                    <a:cubicBezTo>
                      <a:pt x="2887" y="1697"/>
                      <a:pt x="2887" y="1697"/>
                      <a:pt x="2887" y="1697"/>
                    </a:cubicBezTo>
                    <a:cubicBezTo>
                      <a:pt x="2909" y="1760"/>
                      <a:pt x="2969" y="1805"/>
                      <a:pt x="3039" y="1805"/>
                    </a:cubicBezTo>
                    <a:cubicBezTo>
                      <a:pt x="3129" y="1805"/>
                      <a:pt x="3201" y="1733"/>
                      <a:pt x="3201" y="1643"/>
                    </a:cubicBezTo>
                    <a:cubicBezTo>
                      <a:pt x="3201" y="1554"/>
                      <a:pt x="3129" y="1482"/>
                      <a:pt x="3039" y="1482"/>
                    </a:cubicBezTo>
                    <a:cubicBezTo>
                      <a:pt x="2969" y="1482"/>
                      <a:pt x="2909" y="1527"/>
                      <a:pt x="2887" y="1590"/>
                    </a:cubicBezTo>
                    <a:cubicBezTo>
                      <a:pt x="2556" y="1590"/>
                      <a:pt x="2556" y="1590"/>
                      <a:pt x="2556" y="1590"/>
                    </a:cubicBezTo>
                    <a:cubicBezTo>
                      <a:pt x="2544" y="1378"/>
                      <a:pt x="2462" y="1186"/>
                      <a:pt x="2332" y="1035"/>
                    </a:cubicBezTo>
                    <a:cubicBezTo>
                      <a:pt x="2838" y="546"/>
                      <a:pt x="2838" y="546"/>
                      <a:pt x="2838" y="546"/>
                    </a:cubicBezTo>
                    <a:cubicBezTo>
                      <a:pt x="2861" y="558"/>
                      <a:pt x="2885" y="564"/>
                      <a:pt x="2911" y="564"/>
                    </a:cubicBezTo>
                    <a:cubicBezTo>
                      <a:pt x="3000" y="564"/>
                      <a:pt x="3072" y="491"/>
                      <a:pt x="3072" y="402"/>
                    </a:cubicBezTo>
                    <a:cubicBezTo>
                      <a:pt x="3072" y="313"/>
                      <a:pt x="3000" y="240"/>
                      <a:pt x="2911" y="240"/>
                    </a:cubicBezTo>
                    <a:cubicBezTo>
                      <a:pt x="2821" y="240"/>
                      <a:pt x="2749" y="313"/>
                      <a:pt x="2749" y="402"/>
                    </a:cubicBezTo>
                    <a:cubicBezTo>
                      <a:pt x="2749" y="426"/>
                      <a:pt x="2754" y="449"/>
                      <a:pt x="2764" y="469"/>
                    </a:cubicBezTo>
                    <a:cubicBezTo>
                      <a:pt x="2257" y="958"/>
                      <a:pt x="2257" y="958"/>
                      <a:pt x="2257" y="958"/>
                    </a:cubicBezTo>
                    <a:cubicBezTo>
                      <a:pt x="2217" y="921"/>
                      <a:pt x="2174" y="887"/>
                      <a:pt x="2128" y="858"/>
                    </a:cubicBezTo>
                    <a:cubicBezTo>
                      <a:pt x="2266" y="613"/>
                      <a:pt x="2266" y="613"/>
                      <a:pt x="2266" y="613"/>
                    </a:cubicBezTo>
                    <a:cubicBezTo>
                      <a:pt x="2275" y="615"/>
                      <a:pt x="2284" y="615"/>
                      <a:pt x="2293" y="615"/>
                    </a:cubicBezTo>
                    <a:cubicBezTo>
                      <a:pt x="2383" y="615"/>
                      <a:pt x="2455" y="543"/>
                      <a:pt x="2455" y="454"/>
                    </a:cubicBezTo>
                    <a:cubicBezTo>
                      <a:pt x="2455" y="364"/>
                      <a:pt x="2383" y="292"/>
                      <a:pt x="2293" y="292"/>
                    </a:cubicBezTo>
                    <a:cubicBezTo>
                      <a:pt x="2204" y="292"/>
                      <a:pt x="2132" y="364"/>
                      <a:pt x="2132" y="454"/>
                    </a:cubicBezTo>
                    <a:cubicBezTo>
                      <a:pt x="2132" y="493"/>
                      <a:pt x="2146" y="531"/>
                      <a:pt x="2172" y="560"/>
                    </a:cubicBezTo>
                    <a:lnTo>
                      <a:pt x="2034" y="805"/>
                    </a:lnTo>
                    <a:close/>
                    <a:moveTo>
                      <a:pt x="2034" y="805"/>
                    </a:moveTo>
                    <a:cubicBezTo>
                      <a:pt x="2034" y="805"/>
                      <a:pt x="2034" y="805"/>
                      <a:pt x="2034" y="80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grpSp>
        <p:nvGrpSpPr>
          <p:cNvPr id="26" name="组合 25"/>
          <p:cNvGrpSpPr/>
          <p:nvPr/>
        </p:nvGrpSpPr>
        <p:grpSpPr>
          <a:xfrm>
            <a:off x="4906053" y="4975224"/>
            <a:ext cx="685800" cy="685800"/>
            <a:chOff x="782404" y="5043513"/>
            <a:chExt cx="685800" cy="685800"/>
          </a:xfrm>
        </p:grpSpPr>
        <p:sp>
          <p:nvSpPr>
            <p:cNvPr id="27" name="椭圆 26"/>
            <p:cNvSpPr/>
            <p:nvPr/>
          </p:nvSpPr>
          <p:spPr>
            <a:xfrm>
              <a:off x="782404" y="5043513"/>
              <a:ext cx="685800" cy="685800"/>
            </a:xfrm>
            <a:prstGeom prst="ellipse">
              <a:avLst/>
            </a:prstGeom>
            <a:solidFill>
              <a:srgbClr val="1D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8" name="Group 9"/>
            <p:cNvGrpSpPr>
              <a:grpSpLocks noChangeAspect="1"/>
            </p:cNvGrpSpPr>
            <p:nvPr/>
          </p:nvGrpSpPr>
          <p:grpSpPr bwMode="auto">
            <a:xfrm>
              <a:off x="970921" y="5213168"/>
              <a:ext cx="336659" cy="348524"/>
              <a:chOff x="1754" y="2"/>
              <a:chExt cx="4171" cy="4318"/>
            </a:xfrm>
            <a:solidFill>
              <a:srgbClr val="1A1D6E"/>
            </a:solidFill>
          </p:grpSpPr>
          <p:sp>
            <p:nvSpPr>
              <p:cNvPr id="29" name="Freeform 10"/>
              <p:cNvSpPr>
                <a:spLocks noEditPoints="1"/>
              </p:cNvSpPr>
              <p:nvPr/>
            </p:nvSpPr>
            <p:spPr bwMode="auto">
              <a:xfrm>
                <a:off x="1754" y="2"/>
                <a:ext cx="3140" cy="4188"/>
              </a:xfrm>
              <a:custGeom>
                <a:avLst/>
                <a:gdLst>
                  <a:gd name="T0" fmla="*/ 1774 w 2171"/>
                  <a:gd name="T1" fmla="*/ 1479 h 2900"/>
                  <a:gd name="T2" fmla="*/ 2171 w 2171"/>
                  <a:gd name="T3" fmla="*/ 1479 h 2900"/>
                  <a:gd name="T4" fmla="*/ 2171 w 2171"/>
                  <a:gd name="T5" fmla="*/ 217 h 2900"/>
                  <a:gd name="T6" fmla="*/ 1954 w 2171"/>
                  <a:gd name="T7" fmla="*/ 0 h 2900"/>
                  <a:gd name="T8" fmla="*/ 221 w 2171"/>
                  <a:gd name="T9" fmla="*/ 0 h 2900"/>
                  <a:gd name="T10" fmla="*/ 0 w 2171"/>
                  <a:gd name="T11" fmla="*/ 217 h 2900"/>
                  <a:gd name="T12" fmla="*/ 0 w 2171"/>
                  <a:gd name="T13" fmla="*/ 2683 h 2900"/>
                  <a:gd name="T14" fmla="*/ 217 w 2171"/>
                  <a:gd name="T15" fmla="*/ 2900 h 2900"/>
                  <a:gd name="T16" fmla="*/ 1544 w 2171"/>
                  <a:gd name="T17" fmla="*/ 2900 h 2900"/>
                  <a:gd name="T18" fmla="*/ 1544 w 2171"/>
                  <a:gd name="T19" fmla="*/ 1704 h 2900"/>
                  <a:gd name="T20" fmla="*/ 1774 w 2171"/>
                  <a:gd name="T21" fmla="*/ 1479 h 2900"/>
                  <a:gd name="T22" fmla="*/ 524 w 2171"/>
                  <a:gd name="T23" fmla="*/ 356 h 2900"/>
                  <a:gd name="T24" fmla="*/ 1651 w 2171"/>
                  <a:gd name="T25" fmla="*/ 356 h 2900"/>
                  <a:gd name="T26" fmla="*/ 1831 w 2171"/>
                  <a:gd name="T27" fmla="*/ 537 h 2900"/>
                  <a:gd name="T28" fmla="*/ 1651 w 2171"/>
                  <a:gd name="T29" fmla="*/ 717 h 2900"/>
                  <a:gd name="T30" fmla="*/ 524 w 2171"/>
                  <a:gd name="T31" fmla="*/ 717 h 2900"/>
                  <a:gd name="T32" fmla="*/ 344 w 2171"/>
                  <a:gd name="T33" fmla="*/ 537 h 2900"/>
                  <a:gd name="T34" fmla="*/ 524 w 2171"/>
                  <a:gd name="T35" fmla="*/ 356 h 2900"/>
                  <a:gd name="T36" fmla="*/ 344 w 2171"/>
                  <a:gd name="T37" fmla="*/ 1090 h 2900"/>
                  <a:gd name="T38" fmla="*/ 524 w 2171"/>
                  <a:gd name="T39" fmla="*/ 909 h 2900"/>
                  <a:gd name="T40" fmla="*/ 1651 w 2171"/>
                  <a:gd name="T41" fmla="*/ 909 h 2900"/>
                  <a:gd name="T42" fmla="*/ 1831 w 2171"/>
                  <a:gd name="T43" fmla="*/ 1090 h 2900"/>
                  <a:gd name="T44" fmla="*/ 1651 w 2171"/>
                  <a:gd name="T45" fmla="*/ 1270 h 2900"/>
                  <a:gd name="T46" fmla="*/ 524 w 2171"/>
                  <a:gd name="T47" fmla="*/ 1270 h 2900"/>
                  <a:gd name="T48" fmla="*/ 344 w 2171"/>
                  <a:gd name="T49" fmla="*/ 1090 h 2900"/>
                  <a:gd name="T50" fmla="*/ 1085 w 2171"/>
                  <a:gd name="T51" fmla="*/ 2089 h 2900"/>
                  <a:gd name="T52" fmla="*/ 819 w 2171"/>
                  <a:gd name="T53" fmla="*/ 1823 h 2900"/>
                  <a:gd name="T54" fmla="*/ 1085 w 2171"/>
                  <a:gd name="T55" fmla="*/ 1556 h 2900"/>
                  <a:gd name="T56" fmla="*/ 1352 w 2171"/>
                  <a:gd name="T57" fmla="*/ 1823 h 2900"/>
                  <a:gd name="T58" fmla="*/ 1085 w 2171"/>
                  <a:gd name="T59" fmla="*/ 2089 h 2900"/>
                  <a:gd name="T60" fmla="*/ 1085 w 2171"/>
                  <a:gd name="T61" fmla="*/ 2089 h 2900"/>
                  <a:gd name="T62" fmla="*/ 1085 w 2171"/>
                  <a:gd name="T63" fmla="*/ 2089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1" h="2900">
                    <a:moveTo>
                      <a:pt x="1774" y="1479"/>
                    </a:moveTo>
                    <a:cubicBezTo>
                      <a:pt x="2171" y="1479"/>
                      <a:pt x="2171" y="1479"/>
                      <a:pt x="2171" y="1479"/>
                    </a:cubicBezTo>
                    <a:cubicBezTo>
                      <a:pt x="2171" y="217"/>
                      <a:pt x="2171" y="217"/>
                      <a:pt x="2171" y="217"/>
                    </a:cubicBezTo>
                    <a:cubicBezTo>
                      <a:pt x="2171" y="98"/>
                      <a:pt x="2073" y="0"/>
                      <a:pt x="1954" y="0"/>
                    </a:cubicBezTo>
                    <a:cubicBezTo>
                      <a:pt x="221" y="0"/>
                      <a:pt x="221" y="0"/>
                      <a:pt x="221" y="0"/>
                    </a:cubicBezTo>
                    <a:cubicBezTo>
                      <a:pt x="98" y="0"/>
                      <a:pt x="0" y="98"/>
                      <a:pt x="0" y="217"/>
                    </a:cubicBezTo>
                    <a:cubicBezTo>
                      <a:pt x="0" y="2683"/>
                      <a:pt x="0" y="2683"/>
                      <a:pt x="0" y="2683"/>
                    </a:cubicBezTo>
                    <a:cubicBezTo>
                      <a:pt x="0" y="2802"/>
                      <a:pt x="98" y="2900"/>
                      <a:pt x="217" y="2900"/>
                    </a:cubicBezTo>
                    <a:cubicBezTo>
                      <a:pt x="1544" y="2900"/>
                      <a:pt x="1544" y="2900"/>
                      <a:pt x="1544" y="2900"/>
                    </a:cubicBezTo>
                    <a:cubicBezTo>
                      <a:pt x="1544" y="1704"/>
                      <a:pt x="1544" y="1704"/>
                      <a:pt x="1544" y="1704"/>
                    </a:cubicBezTo>
                    <a:cubicBezTo>
                      <a:pt x="1548" y="1581"/>
                      <a:pt x="1651" y="1479"/>
                      <a:pt x="1774" y="1479"/>
                    </a:cubicBezTo>
                    <a:close/>
                    <a:moveTo>
                      <a:pt x="524" y="356"/>
                    </a:moveTo>
                    <a:cubicBezTo>
                      <a:pt x="1651" y="356"/>
                      <a:pt x="1651" y="356"/>
                      <a:pt x="1651" y="356"/>
                    </a:cubicBezTo>
                    <a:cubicBezTo>
                      <a:pt x="1749" y="356"/>
                      <a:pt x="1831" y="438"/>
                      <a:pt x="1831" y="537"/>
                    </a:cubicBezTo>
                    <a:cubicBezTo>
                      <a:pt x="1831" y="635"/>
                      <a:pt x="1749" y="717"/>
                      <a:pt x="1651" y="717"/>
                    </a:cubicBezTo>
                    <a:cubicBezTo>
                      <a:pt x="524" y="717"/>
                      <a:pt x="524" y="717"/>
                      <a:pt x="524" y="717"/>
                    </a:cubicBezTo>
                    <a:cubicBezTo>
                      <a:pt x="426" y="717"/>
                      <a:pt x="344" y="635"/>
                      <a:pt x="344" y="537"/>
                    </a:cubicBezTo>
                    <a:cubicBezTo>
                      <a:pt x="344" y="438"/>
                      <a:pt x="426" y="356"/>
                      <a:pt x="524" y="356"/>
                    </a:cubicBezTo>
                    <a:close/>
                    <a:moveTo>
                      <a:pt x="344" y="1090"/>
                    </a:moveTo>
                    <a:cubicBezTo>
                      <a:pt x="344" y="991"/>
                      <a:pt x="426" y="909"/>
                      <a:pt x="524" y="909"/>
                    </a:cubicBezTo>
                    <a:cubicBezTo>
                      <a:pt x="1651" y="909"/>
                      <a:pt x="1651" y="909"/>
                      <a:pt x="1651" y="909"/>
                    </a:cubicBezTo>
                    <a:cubicBezTo>
                      <a:pt x="1749" y="909"/>
                      <a:pt x="1831" y="991"/>
                      <a:pt x="1831" y="1090"/>
                    </a:cubicBezTo>
                    <a:cubicBezTo>
                      <a:pt x="1831" y="1188"/>
                      <a:pt x="1749" y="1270"/>
                      <a:pt x="1651" y="1270"/>
                    </a:cubicBezTo>
                    <a:cubicBezTo>
                      <a:pt x="524" y="1270"/>
                      <a:pt x="524" y="1270"/>
                      <a:pt x="524" y="1270"/>
                    </a:cubicBezTo>
                    <a:cubicBezTo>
                      <a:pt x="426" y="1266"/>
                      <a:pt x="344" y="1184"/>
                      <a:pt x="344" y="1090"/>
                    </a:cubicBezTo>
                    <a:close/>
                    <a:moveTo>
                      <a:pt x="1085" y="2089"/>
                    </a:moveTo>
                    <a:cubicBezTo>
                      <a:pt x="938" y="2089"/>
                      <a:pt x="819" y="1970"/>
                      <a:pt x="819" y="1823"/>
                    </a:cubicBezTo>
                    <a:cubicBezTo>
                      <a:pt x="819" y="1675"/>
                      <a:pt x="938" y="1556"/>
                      <a:pt x="1085" y="1556"/>
                    </a:cubicBezTo>
                    <a:cubicBezTo>
                      <a:pt x="1233" y="1556"/>
                      <a:pt x="1352" y="1675"/>
                      <a:pt x="1352" y="1823"/>
                    </a:cubicBezTo>
                    <a:cubicBezTo>
                      <a:pt x="1356" y="1970"/>
                      <a:pt x="1237" y="2089"/>
                      <a:pt x="1085" y="2089"/>
                    </a:cubicBezTo>
                    <a:close/>
                    <a:moveTo>
                      <a:pt x="1085" y="2089"/>
                    </a:moveTo>
                    <a:cubicBezTo>
                      <a:pt x="1085" y="2089"/>
                      <a:pt x="1085" y="2089"/>
                      <a:pt x="1085" y="2089"/>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11"/>
              <p:cNvSpPr>
                <a:spLocks noEditPoints="1"/>
              </p:cNvSpPr>
              <p:nvPr/>
            </p:nvSpPr>
            <p:spPr bwMode="auto">
              <a:xfrm>
                <a:off x="4289" y="2392"/>
                <a:ext cx="1636" cy="1928"/>
              </a:xfrm>
              <a:custGeom>
                <a:avLst/>
                <a:gdLst>
                  <a:gd name="T0" fmla="*/ 565 w 1131"/>
                  <a:gd name="T1" fmla="*/ 1335 h 1335"/>
                  <a:gd name="T2" fmla="*/ 0 w 1131"/>
                  <a:gd name="T3" fmla="*/ 790 h 1335"/>
                  <a:gd name="T4" fmla="*/ 0 w 1131"/>
                  <a:gd name="T5" fmla="*/ 200 h 1335"/>
                  <a:gd name="T6" fmla="*/ 565 w 1131"/>
                  <a:gd name="T7" fmla="*/ 0 h 1335"/>
                  <a:gd name="T8" fmla="*/ 1131 w 1131"/>
                  <a:gd name="T9" fmla="*/ 200 h 1335"/>
                  <a:gd name="T10" fmla="*/ 1131 w 1131"/>
                  <a:gd name="T11" fmla="*/ 786 h 1335"/>
                  <a:gd name="T12" fmla="*/ 565 w 1131"/>
                  <a:gd name="T13" fmla="*/ 1335 h 1335"/>
                  <a:gd name="T14" fmla="*/ 565 w 1131"/>
                  <a:gd name="T15" fmla="*/ 233 h 1335"/>
                  <a:gd name="T16" fmla="*/ 156 w 1131"/>
                  <a:gd name="T17" fmla="*/ 643 h 1335"/>
                  <a:gd name="T18" fmla="*/ 565 w 1131"/>
                  <a:gd name="T19" fmla="*/ 1052 h 1335"/>
                  <a:gd name="T20" fmla="*/ 975 w 1131"/>
                  <a:gd name="T21" fmla="*/ 643 h 1335"/>
                  <a:gd name="T22" fmla="*/ 565 w 1131"/>
                  <a:gd name="T23" fmla="*/ 233 h 1335"/>
                  <a:gd name="T24" fmla="*/ 795 w 1131"/>
                  <a:gd name="T25" fmla="*/ 622 h 1335"/>
                  <a:gd name="T26" fmla="*/ 586 w 1131"/>
                  <a:gd name="T27" fmla="*/ 413 h 1335"/>
                  <a:gd name="T28" fmla="*/ 586 w 1131"/>
                  <a:gd name="T29" fmla="*/ 278 h 1335"/>
                  <a:gd name="T30" fmla="*/ 930 w 1131"/>
                  <a:gd name="T31" fmla="*/ 622 h 1335"/>
                  <a:gd name="T32" fmla="*/ 795 w 1131"/>
                  <a:gd name="T33" fmla="*/ 622 h 1335"/>
                  <a:gd name="T34" fmla="*/ 377 w 1131"/>
                  <a:gd name="T35" fmla="*/ 622 h 1335"/>
                  <a:gd name="T36" fmla="*/ 541 w 1131"/>
                  <a:gd name="T37" fmla="*/ 459 h 1335"/>
                  <a:gd name="T38" fmla="*/ 541 w 1131"/>
                  <a:gd name="T39" fmla="*/ 622 h 1335"/>
                  <a:gd name="T40" fmla="*/ 377 w 1131"/>
                  <a:gd name="T41" fmla="*/ 622 h 1335"/>
                  <a:gd name="T42" fmla="*/ 332 w 1131"/>
                  <a:gd name="T43" fmla="*/ 622 h 1335"/>
                  <a:gd name="T44" fmla="*/ 197 w 1131"/>
                  <a:gd name="T45" fmla="*/ 622 h 1335"/>
                  <a:gd name="T46" fmla="*/ 541 w 1131"/>
                  <a:gd name="T47" fmla="*/ 278 h 1335"/>
                  <a:gd name="T48" fmla="*/ 541 w 1131"/>
                  <a:gd name="T49" fmla="*/ 413 h 1335"/>
                  <a:gd name="T50" fmla="*/ 332 w 1131"/>
                  <a:gd name="T51" fmla="*/ 622 h 1335"/>
                  <a:gd name="T52" fmla="*/ 332 w 1131"/>
                  <a:gd name="T53" fmla="*/ 667 h 1335"/>
                  <a:gd name="T54" fmla="*/ 541 w 1131"/>
                  <a:gd name="T55" fmla="*/ 876 h 1335"/>
                  <a:gd name="T56" fmla="*/ 541 w 1131"/>
                  <a:gd name="T57" fmla="*/ 1011 h 1335"/>
                  <a:gd name="T58" fmla="*/ 197 w 1131"/>
                  <a:gd name="T59" fmla="*/ 667 h 1335"/>
                  <a:gd name="T60" fmla="*/ 332 w 1131"/>
                  <a:gd name="T61" fmla="*/ 667 h 1335"/>
                  <a:gd name="T62" fmla="*/ 377 w 1131"/>
                  <a:gd name="T63" fmla="*/ 667 h 1335"/>
                  <a:gd name="T64" fmla="*/ 541 w 1131"/>
                  <a:gd name="T65" fmla="*/ 667 h 1335"/>
                  <a:gd name="T66" fmla="*/ 541 w 1131"/>
                  <a:gd name="T67" fmla="*/ 831 h 1335"/>
                  <a:gd name="T68" fmla="*/ 377 w 1131"/>
                  <a:gd name="T69" fmla="*/ 667 h 1335"/>
                  <a:gd name="T70" fmla="*/ 754 w 1131"/>
                  <a:gd name="T71" fmla="*/ 667 h 1335"/>
                  <a:gd name="T72" fmla="*/ 590 w 1131"/>
                  <a:gd name="T73" fmla="*/ 831 h 1335"/>
                  <a:gd name="T74" fmla="*/ 590 w 1131"/>
                  <a:gd name="T75" fmla="*/ 667 h 1335"/>
                  <a:gd name="T76" fmla="*/ 754 w 1131"/>
                  <a:gd name="T77" fmla="*/ 667 h 1335"/>
                  <a:gd name="T78" fmla="*/ 754 w 1131"/>
                  <a:gd name="T79" fmla="*/ 622 h 1335"/>
                  <a:gd name="T80" fmla="*/ 590 w 1131"/>
                  <a:gd name="T81" fmla="*/ 622 h 1335"/>
                  <a:gd name="T82" fmla="*/ 590 w 1131"/>
                  <a:gd name="T83" fmla="*/ 459 h 1335"/>
                  <a:gd name="T84" fmla="*/ 754 w 1131"/>
                  <a:gd name="T85" fmla="*/ 622 h 1335"/>
                  <a:gd name="T86" fmla="*/ 795 w 1131"/>
                  <a:gd name="T87" fmla="*/ 667 h 1335"/>
                  <a:gd name="T88" fmla="*/ 930 w 1131"/>
                  <a:gd name="T89" fmla="*/ 667 h 1335"/>
                  <a:gd name="T90" fmla="*/ 586 w 1131"/>
                  <a:gd name="T91" fmla="*/ 1011 h 1335"/>
                  <a:gd name="T92" fmla="*/ 586 w 1131"/>
                  <a:gd name="T93" fmla="*/ 876 h 1335"/>
                  <a:gd name="T94" fmla="*/ 795 w 1131"/>
                  <a:gd name="T95" fmla="*/ 667 h 1335"/>
                  <a:gd name="T96" fmla="*/ 795 w 1131"/>
                  <a:gd name="T97" fmla="*/ 667 h 1335"/>
                  <a:gd name="T98" fmla="*/ 795 w 1131"/>
                  <a:gd name="T99" fmla="*/ 667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1" h="1335">
                    <a:moveTo>
                      <a:pt x="565" y="1335"/>
                    </a:moveTo>
                    <a:cubicBezTo>
                      <a:pt x="565" y="1335"/>
                      <a:pt x="0" y="1138"/>
                      <a:pt x="0" y="790"/>
                    </a:cubicBezTo>
                    <a:cubicBezTo>
                      <a:pt x="0" y="200"/>
                      <a:pt x="0" y="200"/>
                      <a:pt x="0" y="200"/>
                    </a:cubicBezTo>
                    <a:cubicBezTo>
                      <a:pt x="565" y="0"/>
                      <a:pt x="565" y="0"/>
                      <a:pt x="565" y="0"/>
                    </a:cubicBezTo>
                    <a:cubicBezTo>
                      <a:pt x="1131" y="200"/>
                      <a:pt x="1131" y="200"/>
                      <a:pt x="1131" y="200"/>
                    </a:cubicBezTo>
                    <a:cubicBezTo>
                      <a:pt x="1131" y="786"/>
                      <a:pt x="1131" y="786"/>
                      <a:pt x="1131" y="786"/>
                    </a:cubicBezTo>
                    <a:cubicBezTo>
                      <a:pt x="1131" y="1138"/>
                      <a:pt x="565" y="1335"/>
                      <a:pt x="565" y="1335"/>
                    </a:cubicBezTo>
                    <a:close/>
                    <a:moveTo>
                      <a:pt x="565" y="233"/>
                    </a:moveTo>
                    <a:cubicBezTo>
                      <a:pt x="340" y="233"/>
                      <a:pt x="156" y="418"/>
                      <a:pt x="156" y="643"/>
                    </a:cubicBezTo>
                    <a:cubicBezTo>
                      <a:pt x="156" y="868"/>
                      <a:pt x="340" y="1052"/>
                      <a:pt x="565" y="1052"/>
                    </a:cubicBezTo>
                    <a:cubicBezTo>
                      <a:pt x="791" y="1052"/>
                      <a:pt x="975" y="868"/>
                      <a:pt x="975" y="643"/>
                    </a:cubicBezTo>
                    <a:cubicBezTo>
                      <a:pt x="975" y="418"/>
                      <a:pt x="791" y="233"/>
                      <a:pt x="565" y="233"/>
                    </a:cubicBezTo>
                    <a:close/>
                    <a:moveTo>
                      <a:pt x="795" y="622"/>
                    </a:moveTo>
                    <a:cubicBezTo>
                      <a:pt x="782" y="512"/>
                      <a:pt x="696" y="422"/>
                      <a:pt x="586" y="413"/>
                    </a:cubicBezTo>
                    <a:cubicBezTo>
                      <a:pt x="586" y="278"/>
                      <a:pt x="586" y="278"/>
                      <a:pt x="586" y="278"/>
                    </a:cubicBezTo>
                    <a:cubicBezTo>
                      <a:pt x="770" y="291"/>
                      <a:pt x="918" y="438"/>
                      <a:pt x="930" y="622"/>
                    </a:cubicBezTo>
                    <a:lnTo>
                      <a:pt x="795" y="622"/>
                    </a:lnTo>
                    <a:close/>
                    <a:moveTo>
                      <a:pt x="377" y="622"/>
                    </a:moveTo>
                    <a:cubicBezTo>
                      <a:pt x="385" y="536"/>
                      <a:pt x="455" y="467"/>
                      <a:pt x="541" y="459"/>
                    </a:cubicBezTo>
                    <a:cubicBezTo>
                      <a:pt x="541" y="622"/>
                      <a:pt x="541" y="622"/>
                      <a:pt x="541" y="622"/>
                    </a:cubicBezTo>
                    <a:lnTo>
                      <a:pt x="377" y="622"/>
                    </a:lnTo>
                    <a:close/>
                    <a:moveTo>
                      <a:pt x="332" y="622"/>
                    </a:moveTo>
                    <a:cubicBezTo>
                      <a:pt x="197" y="622"/>
                      <a:pt x="197" y="622"/>
                      <a:pt x="197" y="622"/>
                    </a:cubicBezTo>
                    <a:cubicBezTo>
                      <a:pt x="209" y="438"/>
                      <a:pt x="356" y="291"/>
                      <a:pt x="541" y="278"/>
                    </a:cubicBezTo>
                    <a:cubicBezTo>
                      <a:pt x="541" y="413"/>
                      <a:pt x="541" y="413"/>
                      <a:pt x="541" y="413"/>
                    </a:cubicBezTo>
                    <a:cubicBezTo>
                      <a:pt x="430" y="422"/>
                      <a:pt x="344" y="512"/>
                      <a:pt x="332" y="622"/>
                    </a:cubicBezTo>
                    <a:close/>
                    <a:moveTo>
                      <a:pt x="332" y="667"/>
                    </a:moveTo>
                    <a:cubicBezTo>
                      <a:pt x="344" y="778"/>
                      <a:pt x="430" y="868"/>
                      <a:pt x="541" y="876"/>
                    </a:cubicBezTo>
                    <a:cubicBezTo>
                      <a:pt x="541" y="1011"/>
                      <a:pt x="541" y="1011"/>
                      <a:pt x="541" y="1011"/>
                    </a:cubicBezTo>
                    <a:cubicBezTo>
                      <a:pt x="356" y="1003"/>
                      <a:pt x="209" y="852"/>
                      <a:pt x="197" y="667"/>
                    </a:cubicBezTo>
                    <a:lnTo>
                      <a:pt x="332" y="667"/>
                    </a:lnTo>
                    <a:close/>
                    <a:moveTo>
                      <a:pt x="377" y="667"/>
                    </a:moveTo>
                    <a:cubicBezTo>
                      <a:pt x="541" y="667"/>
                      <a:pt x="541" y="667"/>
                      <a:pt x="541" y="667"/>
                    </a:cubicBezTo>
                    <a:cubicBezTo>
                      <a:pt x="541" y="831"/>
                      <a:pt x="541" y="831"/>
                      <a:pt x="541" y="831"/>
                    </a:cubicBezTo>
                    <a:cubicBezTo>
                      <a:pt x="455" y="823"/>
                      <a:pt x="385" y="753"/>
                      <a:pt x="377" y="667"/>
                    </a:cubicBezTo>
                    <a:close/>
                    <a:moveTo>
                      <a:pt x="754" y="667"/>
                    </a:moveTo>
                    <a:cubicBezTo>
                      <a:pt x="746" y="753"/>
                      <a:pt x="676" y="823"/>
                      <a:pt x="590" y="831"/>
                    </a:cubicBezTo>
                    <a:cubicBezTo>
                      <a:pt x="590" y="667"/>
                      <a:pt x="590" y="667"/>
                      <a:pt x="590" y="667"/>
                    </a:cubicBezTo>
                    <a:lnTo>
                      <a:pt x="754" y="667"/>
                    </a:lnTo>
                    <a:close/>
                    <a:moveTo>
                      <a:pt x="754" y="622"/>
                    </a:moveTo>
                    <a:cubicBezTo>
                      <a:pt x="590" y="622"/>
                      <a:pt x="590" y="622"/>
                      <a:pt x="590" y="622"/>
                    </a:cubicBezTo>
                    <a:cubicBezTo>
                      <a:pt x="590" y="459"/>
                      <a:pt x="590" y="459"/>
                      <a:pt x="590" y="459"/>
                    </a:cubicBezTo>
                    <a:cubicBezTo>
                      <a:pt x="672" y="467"/>
                      <a:pt x="741" y="536"/>
                      <a:pt x="754" y="622"/>
                    </a:cubicBezTo>
                    <a:close/>
                    <a:moveTo>
                      <a:pt x="795" y="667"/>
                    </a:moveTo>
                    <a:cubicBezTo>
                      <a:pt x="930" y="667"/>
                      <a:pt x="930" y="667"/>
                      <a:pt x="930" y="667"/>
                    </a:cubicBezTo>
                    <a:cubicBezTo>
                      <a:pt x="918" y="852"/>
                      <a:pt x="770" y="999"/>
                      <a:pt x="586" y="1011"/>
                    </a:cubicBezTo>
                    <a:cubicBezTo>
                      <a:pt x="586" y="876"/>
                      <a:pt x="586" y="876"/>
                      <a:pt x="586" y="876"/>
                    </a:cubicBezTo>
                    <a:cubicBezTo>
                      <a:pt x="696" y="868"/>
                      <a:pt x="787" y="778"/>
                      <a:pt x="795" y="667"/>
                    </a:cubicBezTo>
                    <a:close/>
                    <a:moveTo>
                      <a:pt x="795" y="667"/>
                    </a:moveTo>
                    <a:cubicBezTo>
                      <a:pt x="795" y="667"/>
                      <a:pt x="795" y="667"/>
                      <a:pt x="795" y="66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944" y="370511"/>
            <a:ext cx="59853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i="0" u="none" strike="noStrike" kern="1200" cap="none" spc="300" normalizeH="0" baseline="0" noProof="0" dirty="0">
                <a:ln>
                  <a:noFill/>
                </a:ln>
                <a:solidFill>
                  <a:srgbClr val="3E95A1"/>
                </a:solidFill>
                <a:effectLst/>
                <a:uLnTx/>
                <a:uFillTx/>
                <a:latin typeface="华康POP2体W9(P)" panose="040B0900000000000000" pitchFamily="82" charset="-122"/>
                <a:ea typeface="华康POP2体W9(P)" panose="040B0900000000000000" pitchFamily="82" charset="-122"/>
                <a:cs typeface="字魂59号-创粗黑" panose="00000500000000000000" charset="-122"/>
              </a:rPr>
              <a:t>什么是冠状病毒</a:t>
            </a:r>
            <a:endParaRPr kumimoji="1" lang="zh-CN" altLang="en-US" sz="2800" b="1" i="0" u="none" strike="noStrike" kern="1200" cap="none" spc="300" normalizeH="0" baseline="0" noProof="0" dirty="0">
              <a:ln>
                <a:noFill/>
              </a:ln>
              <a:solidFill>
                <a:srgbClr val="3E95A1"/>
              </a:solidFill>
              <a:effectLst/>
              <a:uLnTx/>
              <a:uFillTx/>
              <a:latin typeface="华康POP2体W9(P)" panose="040B0900000000000000" pitchFamily="82" charset="-122"/>
              <a:ea typeface="华康POP2体W9(P)" panose="040B0900000000000000" pitchFamily="82" charset="-122"/>
              <a:cs typeface="字魂59号-创粗黑" panose="00000500000000000000" charset="-122"/>
            </a:endParaRPr>
          </a:p>
        </p:txBody>
      </p:sp>
      <p:sp>
        <p:nvSpPr>
          <p:cNvPr id="3" name="矩形 2"/>
          <p:cNvSpPr/>
          <p:nvPr/>
        </p:nvSpPr>
        <p:spPr>
          <a:xfrm>
            <a:off x="743076" y="1096184"/>
            <a:ext cx="7673896" cy="707886"/>
          </a:xfrm>
          <a:prstGeom prst="rect">
            <a:avLst/>
          </a:prstGeom>
        </p:spPr>
        <p:txBody>
          <a:bodyPr wrap="none">
            <a:spAutoFit/>
          </a:bodyPr>
          <a:p>
            <a:r>
              <a:rPr lang="zh-CN" altLang="en-US" sz="4000" dirty="0">
                <a:gradFill>
                  <a:gsLst>
                    <a:gs pos="83000">
                      <a:srgbClr val="FF8412"/>
                    </a:gs>
                    <a:gs pos="65000">
                      <a:srgbClr val="F7B813"/>
                    </a:gs>
                  </a:gsLst>
                  <a:lin ang="10800000" scaled="1"/>
                </a:gradFill>
                <a:latin typeface="字魂100号-方方先锋体" panose="00000500000000000000" pitchFamily="2" charset="-122"/>
                <a:ea typeface="字魂100号-方方先锋体" panose="00000500000000000000" pitchFamily="2" charset="-122"/>
              </a:rPr>
              <a:t>新型冠状病毒</a:t>
            </a:r>
            <a:r>
              <a:rPr lang="zh-CN" altLang="en-US" sz="4000" dirty="0">
                <a:solidFill>
                  <a:srgbClr val="1A1D6E"/>
                </a:solidFill>
                <a:latin typeface="字魂100号-方方先锋体" panose="00000500000000000000" pitchFamily="2" charset="-122"/>
                <a:ea typeface="字魂100号-方方先锋体" panose="00000500000000000000" pitchFamily="2" charset="-122"/>
              </a:rPr>
              <a:t>的传播途径有哪些？</a:t>
            </a:r>
            <a:endParaRPr lang="zh-CN" altLang="en-US" sz="4000" dirty="0">
              <a:solidFill>
                <a:srgbClr val="1A1D6E"/>
              </a:solidFill>
              <a:latin typeface="字魂100号-方方先锋体" panose="00000500000000000000" pitchFamily="2" charset="-122"/>
              <a:ea typeface="字魂100号-方方先锋体" panose="00000500000000000000" pitchFamily="2" charset="-122"/>
            </a:endParaRPr>
          </a:p>
        </p:txBody>
      </p:sp>
      <p:grpSp>
        <p:nvGrpSpPr>
          <p:cNvPr id="62" name="组合 61"/>
          <p:cNvGrpSpPr/>
          <p:nvPr/>
        </p:nvGrpSpPr>
        <p:grpSpPr>
          <a:xfrm>
            <a:off x="756915" y="2264088"/>
            <a:ext cx="2930090" cy="3940414"/>
            <a:chOff x="1945713" y="2281573"/>
            <a:chExt cx="1872343" cy="2517946"/>
          </a:xfrm>
        </p:grpSpPr>
        <p:sp>
          <p:nvSpPr>
            <p:cNvPr id="51" name="椭圆 50"/>
            <p:cNvSpPr/>
            <p:nvPr/>
          </p:nvSpPr>
          <p:spPr>
            <a:xfrm>
              <a:off x="1945713" y="2281573"/>
              <a:ext cx="1872343" cy="1872343"/>
            </a:xfrm>
            <a:prstGeom prst="ellipse">
              <a:avLst/>
            </a:prstGeom>
            <a:solidFill>
              <a:srgbClr val="1A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p:cNvPicPr>
              <a:picLocks noChangeAspect="1"/>
            </p:cNvPicPr>
            <p:nvPr/>
          </p:nvPicPr>
          <p:blipFill>
            <a:blip r:embed="rId1"/>
            <a:stretch>
              <a:fillRect/>
            </a:stretch>
          </p:blipFill>
          <p:spPr>
            <a:xfrm>
              <a:off x="2452096" y="2719332"/>
              <a:ext cx="904067" cy="977135"/>
            </a:xfrm>
            <a:prstGeom prst="rect">
              <a:avLst/>
            </a:prstGeom>
          </p:spPr>
        </p:pic>
        <p:sp>
          <p:nvSpPr>
            <p:cNvPr id="58" name="矩形 57"/>
            <p:cNvSpPr/>
            <p:nvPr/>
          </p:nvSpPr>
          <p:spPr>
            <a:xfrm>
              <a:off x="2304069" y="4426618"/>
              <a:ext cx="1155628" cy="372901"/>
            </a:xfrm>
            <a:prstGeom prst="rect">
              <a:avLst/>
            </a:prstGeom>
          </p:spPr>
          <p:txBody>
            <a:bodyPr wrap="none">
              <a:spAutoFit/>
            </a:bodyPr>
            <a:p>
              <a:pPr algn="ct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直接传播</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4275648" y="2643065"/>
            <a:ext cx="7202888" cy="2973285"/>
            <a:chOff x="3938024" y="2281573"/>
            <a:chExt cx="7202888" cy="2973285"/>
          </a:xfrm>
        </p:grpSpPr>
        <p:sp>
          <p:nvSpPr>
            <p:cNvPr id="52" name="椭圆 51"/>
            <p:cNvSpPr/>
            <p:nvPr/>
          </p:nvSpPr>
          <p:spPr>
            <a:xfrm>
              <a:off x="4717234" y="2281573"/>
              <a:ext cx="1872343" cy="1872343"/>
            </a:xfrm>
            <a:prstGeom prst="ellipse">
              <a:avLst/>
            </a:prstGeom>
            <a:solidFill>
              <a:srgbClr val="1D8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椭圆 52"/>
            <p:cNvSpPr/>
            <p:nvPr/>
          </p:nvSpPr>
          <p:spPr>
            <a:xfrm>
              <a:off x="8373944" y="2281573"/>
              <a:ext cx="1872343" cy="1872343"/>
            </a:xfrm>
            <a:prstGeom prst="ellipse">
              <a:avLst/>
            </a:prstGeom>
            <a:solidFill>
              <a:srgbClr val="1A1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6" name="图片 55"/>
            <p:cNvPicPr>
              <a:picLocks noChangeAspect="1"/>
            </p:cNvPicPr>
            <p:nvPr/>
          </p:nvPicPr>
          <p:blipFill>
            <a:blip r:embed="rId2"/>
            <a:stretch>
              <a:fillRect/>
            </a:stretch>
          </p:blipFill>
          <p:spPr>
            <a:xfrm>
              <a:off x="5185719" y="2837953"/>
              <a:ext cx="993427" cy="844000"/>
            </a:xfrm>
            <a:prstGeom prst="rect">
              <a:avLst/>
            </a:prstGeom>
          </p:spPr>
        </p:pic>
        <p:pic>
          <p:nvPicPr>
            <p:cNvPr id="57" name="图片 56"/>
            <p:cNvPicPr>
              <a:picLocks noChangeAspect="1"/>
            </p:cNvPicPr>
            <p:nvPr/>
          </p:nvPicPr>
          <p:blipFill>
            <a:blip r:embed="rId3"/>
            <a:stretch>
              <a:fillRect/>
            </a:stretch>
          </p:blipFill>
          <p:spPr>
            <a:xfrm>
              <a:off x="8941896" y="2779897"/>
              <a:ext cx="783494" cy="784021"/>
            </a:xfrm>
            <a:prstGeom prst="rect">
              <a:avLst/>
            </a:prstGeom>
          </p:spPr>
        </p:pic>
        <p:sp>
          <p:nvSpPr>
            <p:cNvPr id="59" name="矩形 58"/>
            <p:cNvSpPr/>
            <p:nvPr/>
          </p:nvSpPr>
          <p:spPr>
            <a:xfrm>
              <a:off x="3938024" y="4426618"/>
              <a:ext cx="3416320" cy="828240"/>
            </a:xfrm>
            <a:prstGeom prst="rect">
              <a:avLst/>
            </a:prstGeom>
          </p:spPr>
          <p:txBody>
            <a:bodyPr wrap="none">
              <a:spAutoFit/>
            </a:bodyPr>
            <a:p>
              <a:pPr algn="ct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接触传播</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（包括手污染导致的自我传播）</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矩形 59"/>
            <p:cNvSpPr/>
            <p:nvPr/>
          </p:nvSpPr>
          <p:spPr>
            <a:xfrm>
              <a:off x="7570704" y="4431376"/>
              <a:ext cx="3570208" cy="461665"/>
            </a:xfrm>
            <a:prstGeom prst="rect">
              <a:avLst/>
            </a:prstGeom>
          </p:spPr>
          <p:txBody>
            <a:bodyPr wrap="none">
              <a:spAutoFit/>
            </a:bodyPr>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呼吸道气溶胶近距离传播</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64" name="矩形 63"/>
          <p:cNvSpPr/>
          <p:nvPr/>
        </p:nvSpPr>
        <p:spPr>
          <a:xfrm>
            <a:off x="1437129" y="6115000"/>
            <a:ext cx="1569660" cy="458908"/>
          </a:xfrm>
          <a:prstGeom prst="rect">
            <a:avLst/>
          </a:prstGeom>
        </p:spPr>
        <p:txBody>
          <a:bodyPr wrap="none">
            <a:spAutoFit/>
          </a:bodyPr>
          <a:p>
            <a:pPr algn="ctr">
              <a:lnSpc>
                <a:spcPct val="1500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主要传播途径</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4" name="图片 3" descr="20289903">
            <a:hlinkClick r:id="rId4" action="ppaction://hlinkfile"/>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63860" y="561594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ppt_x"/>
                                          </p:val>
                                        </p:tav>
                                        <p:tav tm="100000">
                                          <p:val>
                                            <p:strVal val="#ppt_x"/>
                                          </p:val>
                                        </p:tav>
                                      </p:tavLst>
                                    </p:anim>
                                    <p:anim calcmode="lin" valueType="num">
                                      <p:cBhvr additive="base">
                                        <p:cTn id="14" dur="500" fill="hold"/>
                                        <p:tgtEl>
                                          <p:spTgt spid="6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ppt_x"/>
                                          </p:val>
                                        </p:tav>
                                        <p:tav tm="100000">
                                          <p:val>
                                            <p:strVal val="#ppt_x"/>
                                          </p:val>
                                        </p:tav>
                                      </p:tavLst>
                                    </p:anim>
                                    <p:anim calcmode="lin" valueType="num">
                                      <p:cBhvr additive="base">
                                        <p:cTn id="1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ppt_x"/>
                                          </p:val>
                                        </p:tav>
                                        <p:tav tm="100000">
                                          <p:val>
                                            <p:strVal val="#ppt_x"/>
                                          </p:val>
                                        </p:tav>
                                      </p:tavLst>
                                    </p:anim>
                                    <p:anim calcmode="lin" valueType="num">
                                      <p:cBhvr additive="base">
                                        <p:cTn id="2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7"/>
          <p:cNvPicPr>
            <a:picLocks noChangeAspect="1"/>
          </p:cNvPicPr>
          <p:nvPr/>
        </p:nvPicPr>
        <p:blipFill>
          <a:blip r:embed="rId1"/>
          <a:stretch>
            <a:fillRect/>
          </a:stretch>
        </p:blipFill>
        <p:spPr>
          <a:xfrm>
            <a:off x="10894831" y="432700"/>
            <a:ext cx="1352512" cy="2029417"/>
          </a:xfrm>
          <a:prstGeom prst="rect">
            <a:avLst/>
          </a:prstGeom>
        </p:spPr>
      </p:pic>
      <p:pic>
        <p:nvPicPr>
          <p:cNvPr id="3" name="图片 2" descr="18"/>
          <p:cNvPicPr>
            <a:picLocks noChangeAspect="1"/>
          </p:cNvPicPr>
          <p:nvPr/>
        </p:nvPicPr>
        <p:blipFill>
          <a:blip r:embed="rId2"/>
          <a:stretch>
            <a:fillRect/>
          </a:stretch>
        </p:blipFill>
        <p:spPr>
          <a:xfrm>
            <a:off x="-9525" y="1797050"/>
            <a:ext cx="12225655" cy="3417570"/>
          </a:xfrm>
          <a:prstGeom prst="rect">
            <a:avLst/>
          </a:prstGeom>
        </p:spPr>
      </p:pic>
      <p:sp>
        <p:nvSpPr>
          <p:cNvPr id="4" name="文本框 3"/>
          <p:cNvSpPr txBox="1"/>
          <p:nvPr/>
        </p:nvSpPr>
        <p:spPr>
          <a:xfrm>
            <a:off x="4808991" y="1874783"/>
            <a:ext cx="1772920" cy="10147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PART</a:t>
            </a:r>
            <a:r>
              <a:rPr kumimoji="1" lang="zh-CN" altLang="en-US" sz="36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 </a:t>
            </a:r>
            <a:r>
              <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rPr>
              <a:t>02</a:t>
            </a:r>
            <a:endParaRPr kumimoji="1" lang="en-US" altLang="zh-CN" sz="6000" b="0" i="0" u="none" strike="noStrike" kern="1200" cap="none" spc="0" normalizeH="0" baseline="0" noProof="0" dirty="0">
              <a:ln>
                <a:noFill/>
              </a:ln>
              <a:solidFill>
                <a:srgbClr val="000000">
                  <a:lumMod val="65000"/>
                  <a:lumOff val="35000"/>
                </a:srgbClr>
              </a:solidFill>
              <a:effectLst/>
              <a:uLnTx/>
              <a:uFillTx/>
              <a:latin typeface="杨任东竹石体-Semibold" panose="02000000000000000000" charset="-122"/>
              <a:ea typeface="杨任东竹石体-Semibold" panose="02000000000000000000" charset="-122"/>
              <a:cs typeface="Arial" panose="020B0604020202020204" pitchFamily="34" charset="0"/>
            </a:endParaRPr>
          </a:p>
        </p:txBody>
      </p:sp>
      <p:sp>
        <p:nvSpPr>
          <p:cNvPr id="5" name="文本框 4"/>
          <p:cNvSpPr txBox="1"/>
          <p:nvPr/>
        </p:nvSpPr>
        <p:spPr>
          <a:xfrm>
            <a:off x="1080092" y="3238472"/>
            <a:ext cx="6900689" cy="923330"/>
          </a:xfrm>
          <a:prstGeom prst="rect">
            <a:avLst/>
          </a:prstGeom>
          <a:noFill/>
        </p:spPr>
        <p:txBody>
          <a:bodyPr wrap="square" rtlCol="0">
            <a:spAutoFit/>
          </a:bodyPr>
          <a:lstStyle/>
          <a:p>
            <a:pPr lvl="0" algn="ctr">
              <a:defRPr/>
            </a:pPr>
            <a:r>
              <a:rPr kumimoji="1" lang="zh-CN" altLang="en-US" sz="54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rPr>
              <a:t>感染患者的临床表现</a:t>
            </a:r>
            <a:endParaRPr kumimoji="1" lang="zh-CN" altLang="en-US" sz="5400" b="1" spc="300" dirty="0">
              <a:solidFill>
                <a:srgbClr val="3E95A1"/>
              </a:solidFill>
              <a:latin typeface="杨任东竹石体-Semibold" panose="02000000000000000000" charset="-122"/>
              <a:ea typeface="杨任东竹石体-Semibold" panose="02000000000000000000" charset="-122"/>
              <a:cs typeface="字魂59号-创粗黑" panose="00000500000000000000" charset="-122"/>
            </a:endParaRPr>
          </a:p>
        </p:txBody>
      </p:sp>
      <p:pic>
        <p:nvPicPr>
          <p:cNvPr id="8" name="图片 7" descr="16"/>
          <p:cNvPicPr>
            <a:picLocks noChangeAspect="1"/>
          </p:cNvPicPr>
          <p:nvPr/>
        </p:nvPicPr>
        <p:blipFill>
          <a:blip r:embed="rId3"/>
          <a:stretch>
            <a:fillRect/>
          </a:stretch>
        </p:blipFill>
        <p:spPr>
          <a:xfrm>
            <a:off x="3352440" y="4519609"/>
            <a:ext cx="2356485" cy="2179238"/>
          </a:xfrm>
          <a:prstGeom prst="rect">
            <a:avLst/>
          </a:prstGeom>
        </p:spPr>
      </p:pic>
      <p:pic>
        <p:nvPicPr>
          <p:cNvPr id="10" name="PA-10226" descr="图片包含 游戏机, 标志&#10;&#10;描述已自动生成"/>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t="10506" b="22546"/>
          <a:stretch>
            <a:fillRect/>
          </a:stretch>
        </p:blipFill>
        <p:spPr>
          <a:xfrm>
            <a:off x="8422441" y="4502183"/>
            <a:ext cx="3354664" cy="2245891"/>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par>
                          <p:cTn id="15" fill="hold">
                            <p:stCondLst>
                              <p:cond delay="1500"/>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p="http://schemas.openxmlformats.org/presentationml/2006/main">
  <p:tag name="PA" val="v5.2.7"/>
  <p:tag name="RESOURCELIBID_ANIM" val="460"/>
</p:tagLst>
</file>

<file path=ppt/tags/tag10.xml><?xml version="1.0" encoding="utf-8"?>
<p:tagLst xmlns:p="http://schemas.openxmlformats.org/presentationml/2006/main">
  <p:tag name="PA" val="v5.2.7"/>
  <p:tag name="RESOURCELIBID_ANIM" val="460"/>
</p:tagLst>
</file>

<file path=ppt/tags/tag11.xml><?xml version="1.0" encoding="utf-8"?>
<p:tagLst xmlns:p="http://schemas.openxmlformats.org/presentationml/2006/main">
  <p:tag name="PA" val="v5.2.7"/>
</p:tagLst>
</file>

<file path=ppt/tags/tag12.xml><?xml version="1.0" encoding="utf-8"?>
<p:tagLst xmlns:p="http://schemas.openxmlformats.org/presentationml/2006/main">
  <p:tag name="PA" val="v5.2.7"/>
</p:tagLst>
</file>

<file path=ppt/tags/tag13.xml><?xml version="1.0" encoding="utf-8"?>
<p:tagLst xmlns:p="http://schemas.openxmlformats.org/presentationml/2006/main">
  <p:tag name="PA" val="v5.2.7"/>
</p:tagLst>
</file>

<file path=ppt/tags/tag14.xml><?xml version="1.0" encoding="utf-8"?>
<p:tagLst xmlns:p="http://schemas.openxmlformats.org/presentationml/2006/main">
  <p:tag name="PA" val="v5.2.7"/>
</p:tagLst>
</file>

<file path=ppt/tags/tag15.xml><?xml version="1.0" encoding="utf-8"?>
<p:tagLst xmlns:p="http://schemas.openxmlformats.org/presentationml/2006/main">
  <p:tag name="PA" val="v5.2.7"/>
  <p:tag name="RESOURCELIBID_ANIM" val="438"/>
</p:tagLst>
</file>

<file path=ppt/tags/tag16.xml><?xml version="1.0" encoding="utf-8"?>
<p:tagLst xmlns:p="http://schemas.openxmlformats.org/presentationml/2006/main">
  <p:tag name="PA" val="v5.2.7"/>
  <p:tag name="RESOURCELIBID_ANIM" val="438"/>
</p:tagLst>
</file>

<file path=ppt/tags/tag17.xml><?xml version="1.0" encoding="utf-8"?>
<p:tagLst xmlns:p="http://schemas.openxmlformats.org/presentationml/2006/main">
  <p:tag name="PA" val="v5.2.7"/>
</p:tagLst>
</file>

<file path=ppt/tags/tag18.xml><?xml version="1.0" encoding="utf-8"?>
<p:tagLst xmlns:p="http://schemas.openxmlformats.org/presentationml/2006/main">
  <p:tag name="PA" val="v5.2.7"/>
</p:tagLst>
</file>

<file path=ppt/tags/tag19.xml><?xml version="1.0" encoding="utf-8"?>
<p:tagLst xmlns:p="http://schemas.openxmlformats.org/presentationml/2006/main">
  <p:tag name="PA" val="v5.2.9"/>
</p:tagLst>
</file>

<file path=ppt/tags/tag2.xml><?xml version="1.0" encoding="utf-8"?>
<p:tagLst xmlns:p="http://schemas.openxmlformats.org/presentationml/2006/main">
  <p:tag name="PA" val="v5.2.7"/>
</p:tagLst>
</file>

<file path=ppt/tags/tag20.xml><?xml version="1.0" encoding="utf-8"?>
<p:tagLst xmlns:p="http://schemas.openxmlformats.org/presentationml/2006/main">
  <p:tag name="REFSHAPE" val="589708700"/>
  <p:tag name="KSO_WM_UNIT_PLACING_PICTURE_USER_VIEWPORT" val="{&quot;height&quot;:3447.576377952756,&quot;width&quot;:4906.2078740157476}"/>
</p:tagLst>
</file>

<file path=ppt/tags/tag21.xml><?xml version="1.0" encoding="utf-8"?>
<p:tagLst xmlns:p="http://schemas.openxmlformats.org/presentationml/2006/main">
  <p:tag name="KSO_WM_UNIT_TABLE_BEAUTIFY" val="smartTable{0958f41b-c04b-49b7-891c-75af174d037e}"/>
</p:tagLst>
</file>

<file path=ppt/tags/tag22.xml><?xml version="1.0" encoding="utf-8"?>
<p:tagLst xmlns:p="http://schemas.openxmlformats.org/presentationml/2006/main">
  <p:tag name="KSO_WM_UNIT_TABLE_BEAUTIFY" val="smartTable{0958f41b-c04b-49b7-891c-75af174d037e}"/>
</p:tagLst>
</file>

<file path=ppt/tags/tag23.xml><?xml version="1.0" encoding="utf-8"?>
<p:tagLst xmlns:p="http://schemas.openxmlformats.org/presentationml/2006/main">
  <p:tag name="PA" val="v5.2.9"/>
</p:tagLst>
</file>

<file path=ppt/tags/tag24.xml><?xml version="1.0" encoding="utf-8"?>
<p:tagLst xmlns:p="http://schemas.openxmlformats.org/presentationml/2006/main">
  <p:tag name="PA" val="v5.2.7"/>
  <p:tag name="RESOURCELIBID_ANIM" val="460"/>
</p:tagLst>
</file>

<file path=ppt/tags/tag25.xml><?xml version="1.0" encoding="utf-8"?>
<p:tagLst xmlns:p="http://schemas.openxmlformats.org/presentationml/2006/main">
  <p:tag name="PA" val="v5.2.7"/>
  <p:tag name="RESOURCELIBID_ANIM" val="460"/>
</p:tagLst>
</file>

<file path=ppt/tags/tag26.xml><?xml version="1.0" encoding="utf-8"?>
<p:tagLst xmlns:p="http://schemas.openxmlformats.org/presentationml/2006/main">
  <p:tag name="PA" val="v5.2.7"/>
  <p:tag name="RESOURCELIBID_ANIM" val="460"/>
</p:tagLst>
</file>

<file path=ppt/tags/tag27.xml><?xml version="1.0" encoding="utf-8"?>
<p:tagLst xmlns:p="http://schemas.openxmlformats.org/presentationml/2006/main">
  <p:tag name="PA" val="v5.2.7"/>
  <p:tag name="RESOURCELIBID_ANIM" val="460"/>
</p:tagLst>
</file>

<file path=ppt/tags/tag28.xml><?xml version="1.0" encoding="utf-8"?>
<p:tagLst xmlns:p="http://schemas.openxmlformats.org/presentationml/2006/main">
  <p:tag name="PA" val="v5.2.7"/>
  <p:tag name="RESOURCELIBID_ANIM" val="450"/>
</p:tagLst>
</file>

<file path=ppt/tags/tag29.xml><?xml version="1.0" encoding="utf-8"?>
<p:tagLst xmlns:p="http://schemas.openxmlformats.org/presentationml/2006/main">
  <p:tag name="PA" val="v5.2.9"/>
</p:tagLst>
</file>

<file path=ppt/tags/tag3.xml><?xml version="1.0" encoding="utf-8"?>
<p:tagLst xmlns:p="http://schemas.openxmlformats.org/presentationml/2006/main">
  <p:tag name="PA" val="v5.2.7"/>
</p:tagLst>
</file>

<file path=ppt/tags/tag30.xml><?xml version="1.0" encoding="utf-8"?>
<p:tagLst xmlns:p="http://schemas.openxmlformats.org/presentationml/2006/main">
  <p:tag name="PA" val="v5.2.9"/>
</p:tagLst>
</file>

<file path=ppt/tags/tag31.xml><?xml version="1.0" encoding="utf-8"?>
<p:tagLst xmlns:p="http://schemas.openxmlformats.org/presentationml/2006/main">
  <p:tag name="PA" val="v5.2.9"/>
</p:tagLst>
</file>

<file path=ppt/tags/tag32.xml><?xml version="1.0" encoding="utf-8"?>
<p:tagLst xmlns:p="http://schemas.openxmlformats.org/presentationml/2006/main">
  <p:tag name="PA" val="v5.2.9"/>
</p:tagLst>
</file>

<file path=ppt/tags/tag33.xml><?xml version="1.0" encoding="utf-8"?>
<p:tagLst xmlns:p="http://schemas.openxmlformats.org/presentationml/2006/main">
  <p:tag name="PA" val="v5.2.9"/>
</p:tagLst>
</file>

<file path=ppt/tags/tag34.xml><?xml version="1.0" encoding="utf-8"?>
<p:tagLst xmlns:p="http://schemas.openxmlformats.org/presentationml/2006/main">
  <p:tag name="PA" val="v5.2.9"/>
</p:tagLst>
</file>

<file path=ppt/tags/tag35.xml><?xml version="1.0" encoding="utf-8"?>
<p:tagLst xmlns:p="http://schemas.openxmlformats.org/presentationml/2006/main">
  <p:tag name="PA" val="v5.2.9"/>
</p:tagLst>
</file>

<file path=ppt/tags/tag36.xml><?xml version="1.0" encoding="utf-8"?>
<p:tagLst xmlns:p="http://schemas.openxmlformats.org/presentationml/2006/main">
  <p:tag name="PA" val="v5.2.9"/>
</p:tagLst>
</file>

<file path=ppt/tags/tag37.xml><?xml version="1.0" encoding="utf-8"?>
<p:tagLst xmlns:p="http://schemas.openxmlformats.org/presentationml/2006/main">
  <p:tag name="PA" val="v5.2.9"/>
</p:tagLst>
</file>

<file path=ppt/tags/tag38.xml><?xml version="1.0" encoding="utf-8"?>
<p:tagLst xmlns:p="http://schemas.openxmlformats.org/presentationml/2006/main">
  <p:tag name="PA" val="v5.2.9"/>
</p:tagLst>
</file>

<file path=ppt/tags/tag39.xml><?xml version="1.0" encoding="utf-8"?>
<p:tagLst xmlns:p="http://schemas.openxmlformats.org/presentationml/2006/main">
  <p:tag name="PA" val="v5.2.9"/>
</p:tagLst>
</file>

<file path=ppt/tags/tag4.xml><?xml version="1.0" encoding="utf-8"?>
<p:tagLst xmlns:p="http://schemas.openxmlformats.org/presentationml/2006/main">
  <p:tag name="PA" val="v5.2.7"/>
</p:tagLst>
</file>

<file path=ppt/tags/tag40.xml><?xml version="1.0" encoding="utf-8"?>
<p:tagLst xmlns:p="http://schemas.openxmlformats.org/presentationml/2006/main">
  <p:tag name="PA" val="v5.2.9"/>
</p:tagLst>
</file>

<file path=ppt/tags/tag41.xml><?xml version="1.0" encoding="utf-8"?>
<p:tagLst xmlns:p="http://schemas.openxmlformats.org/presentationml/2006/main">
  <p:tag name="PA" val="v5.2.7"/>
  <p:tag name="RESOURCELIBID_ANIM" val="460"/>
</p:tagLst>
</file>

<file path=ppt/tags/tag42.xml><?xml version="1.0" encoding="utf-8"?>
<p:tagLst xmlns:p="http://schemas.openxmlformats.org/presentationml/2006/main">
  <p:tag name="PA" val="v5.2.9"/>
</p:tagLst>
</file>

<file path=ppt/tags/tag43.xml><?xml version="1.0" encoding="utf-8"?>
<p:tagLst xmlns:p="http://schemas.openxmlformats.org/presentationml/2006/main">
  <p:tag name="PA" val="v5.2.7"/>
  <p:tag name="RESOURCELIBID_ANIM" val="460"/>
</p:tagLst>
</file>

<file path=ppt/tags/tag44.xml><?xml version="1.0" encoding="utf-8"?>
<p:tagLst xmlns:p="http://schemas.openxmlformats.org/presentationml/2006/main">
  <p:tag name="PA" val="v5.2.7"/>
  <p:tag name="RESOURCELIBID_ANIM" val="458"/>
</p:tagLst>
</file>

<file path=ppt/tags/tag45.xml><?xml version="1.0" encoding="utf-8"?>
<p:tagLst xmlns:p="http://schemas.openxmlformats.org/presentationml/2006/main">
  <p:tag name="REFSHAPE" val="642809900"/>
  <p:tag name="KSO_WM_UNIT_PLACING_PICTURE_USER_VIEWPORT" val="{&quot;height&quot;:9645,&quot;width&quot;:10800}"/>
</p:tagLst>
</file>

<file path=ppt/tags/tag46.xml><?xml version="1.0" encoding="utf-8"?>
<p:tagLst xmlns:p="http://schemas.openxmlformats.org/presentationml/2006/main">
  <p:tag name="PA" val="v5.2.7"/>
  <p:tag name="RESOURCELIBID_ANIM" val="438"/>
</p:tagLst>
</file>

<file path=ppt/tags/tag47.xml><?xml version="1.0" encoding="utf-8"?>
<p:tagLst xmlns:p="http://schemas.openxmlformats.org/presentationml/2006/main">
  <p:tag name="REFSHAPE" val="595359732"/>
  <p:tag name="KSO_WM_UNIT_PLACING_PICTURE_USER_VIEWPORT" val="{&quot;height&quot;:2349.2330708661416,&quot;width&quot;:1826.5291338582676}"/>
</p:tagLst>
</file>

<file path=ppt/tags/tag5.xml><?xml version="1.0" encoding="utf-8"?>
<p:tagLst xmlns:p="http://schemas.openxmlformats.org/presentationml/2006/main">
  <p:tag name="PA" val="v5.2.7"/>
</p:tagLst>
</file>

<file path=ppt/tags/tag6.xml><?xml version="1.0" encoding="utf-8"?>
<p:tagLst xmlns:p="http://schemas.openxmlformats.org/presentationml/2006/main">
  <p:tag name="PA" val="v5.2.7"/>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7"/>
  <p:tag name="RESOURCELIBID_ANIM" val="453"/>
</p:tagLst>
</file>

<file path=ppt/tags/tag9.xml><?xml version="1.0" encoding="utf-8"?>
<p:tagLst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3944</Words>
  <Application>WPS 演示</Application>
  <PresentationFormat>宽屏</PresentationFormat>
  <Paragraphs>489</Paragraphs>
  <Slides>39</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39</vt:i4>
      </vt:variant>
    </vt:vector>
  </HeadingPairs>
  <TitlesOfParts>
    <vt:vector size="55" baseType="lpstr">
      <vt:lpstr>Arial</vt:lpstr>
      <vt:lpstr>宋体</vt:lpstr>
      <vt:lpstr>Wingdings</vt:lpstr>
      <vt:lpstr>汉仪汉黑W</vt:lpstr>
      <vt:lpstr>字魂59号-创粗黑</vt:lpstr>
      <vt:lpstr>黑体</vt:lpstr>
      <vt:lpstr>华康POP2体W9(P)</vt:lpstr>
      <vt:lpstr>Calibri</vt:lpstr>
      <vt:lpstr>微软雅黑</vt:lpstr>
      <vt:lpstr>杨任东竹石体-Semibold</vt:lpstr>
      <vt:lpstr>华康少女</vt:lpstr>
      <vt:lpstr>字魂100号-方方先锋体</vt:lpstr>
      <vt:lpstr>等线</vt:lpstr>
      <vt:lpstr>Arial Unicode MS</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dc:description>http://www.ypppt.com/</dc:description>
  <cp:lastModifiedBy>赛英电子</cp:lastModifiedBy>
  <cp:revision>78</cp:revision>
  <dcterms:created xsi:type="dcterms:W3CDTF">2020-01-27T15:25:00Z</dcterms:created>
  <dcterms:modified xsi:type="dcterms:W3CDTF">2020-05-15T03:08:14Z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