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avi" ContentType="video/x-msvide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4"/>
  </p:notesMasterIdLst>
  <p:handoutMasterIdLst>
    <p:handoutMasterId r:id="rId25"/>
  </p:handoutMasterIdLst>
  <p:sldIdLst>
    <p:sldId id="525" r:id="rId2"/>
    <p:sldId id="303" r:id="rId3"/>
    <p:sldId id="536" r:id="rId4"/>
    <p:sldId id="432" r:id="rId5"/>
    <p:sldId id="538" r:id="rId6"/>
    <p:sldId id="539" r:id="rId7"/>
    <p:sldId id="529" r:id="rId8"/>
    <p:sldId id="494" r:id="rId9"/>
    <p:sldId id="455" r:id="rId10"/>
    <p:sldId id="493" r:id="rId11"/>
    <p:sldId id="534" r:id="rId12"/>
    <p:sldId id="530" r:id="rId13"/>
    <p:sldId id="478" r:id="rId14"/>
    <p:sldId id="535" r:id="rId15"/>
    <p:sldId id="475" r:id="rId16"/>
    <p:sldId id="318" r:id="rId17"/>
    <p:sldId id="531" r:id="rId18"/>
    <p:sldId id="319" r:id="rId19"/>
    <p:sldId id="533" r:id="rId20"/>
    <p:sldId id="521" r:id="rId21"/>
    <p:sldId id="346" r:id="rId22"/>
    <p:sldId id="328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>
          <p15:clr>
            <a:srgbClr val="A4A3A4"/>
          </p15:clr>
        </p15:guide>
        <p15:guide id="2" orient="horz" pos="701">
          <p15:clr>
            <a:srgbClr val="A4A3A4"/>
          </p15:clr>
        </p15:guide>
        <p15:guide id="3" orient="horz" pos="1348">
          <p15:clr>
            <a:srgbClr val="A4A3A4"/>
          </p15:clr>
        </p15:guide>
        <p15:guide id="4" pos="2857">
          <p15:clr>
            <a:srgbClr val="A4A3A4"/>
          </p15:clr>
        </p15:guide>
        <p15:guide id="5" pos="2245">
          <p15:clr>
            <a:srgbClr val="A4A3A4"/>
          </p15:clr>
        </p15:guide>
        <p15:guide id="6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735" autoAdjust="0"/>
  </p:normalViewPr>
  <p:slideViewPr>
    <p:cSldViewPr showGuides="1">
      <p:cViewPr varScale="1">
        <p:scale>
          <a:sx n="79" d="100"/>
          <a:sy n="79" d="100"/>
        </p:scale>
        <p:origin x="900" y="52"/>
      </p:cViewPr>
      <p:guideLst>
        <p:guide orient="horz" pos="1688"/>
        <p:guide orient="horz" pos="701"/>
        <p:guide orient="horz" pos="1348"/>
        <p:guide pos="2857"/>
        <p:guide pos="2245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08F94-770F-4F22-AF9E-1F33C316F127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38B0B-3B90-4309-A81B-18275A568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404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>
              <a:buFont typeface="Arial" pitchFamily="34" charset="0"/>
              <a:buNone/>
              <a:defRPr sz="1200" noProof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dt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algn="r">
              <a:buFont typeface="Arial" pitchFamily="34" charset="0"/>
              <a:buNone/>
              <a:defRPr sz="1200" noProof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buFont typeface="Arial" pitchFamily="34" charset="0"/>
              <a:buNone/>
              <a:defRPr sz="1200" noProof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5715B73-8605-44E0-90CF-90EA4CAE4F0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同学们，前阶段，我们学习了平面连杆机构</a:t>
            </a:r>
            <a:r>
              <a:rPr lang="zh-CN" altLang="en-US" dirty="0" smtClean="0"/>
              <a:t>，从大家的作业情况看，</a:t>
            </a:r>
            <a:r>
              <a:rPr lang="zh-CN" altLang="en-US" dirty="0" smtClean="0"/>
              <a:t>发现同学们知识掌握还是很好的，</a:t>
            </a:r>
            <a:r>
              <a:rPr lang="zh-CN" altLang="en-US" dirty="0" smtClean="0"/>
              <a:t>说明在大家积极</a:t>
            </a:r>
            <a:r>
              <a:rPr lang="zh-CN" altLang="en-US" dirty="0" smtClean="0"/>
              <a:t>主动的</a:t>
            </a:r>
            <a:r>
              <a:rPr lang="zh-CN" altLang="en-US" dirty="0" smtClean="0"/>
              <a:t>学习下，同学们能够</a:t>
            </a:r>
            <a:r>
              <a:rPr lang="zh-CN" altLang="en-US" dirty="0" smtClean="0"/>
              <a:t>很好的掌握老师教授的知识的。今天，我们将继续进入新领域的学习</a:t>
            </a:r>
            <a:r>
              <a:rPr lang="zh-CN" altLang="en-US" dirty="0" smtClean="0"/>
              <a:t>。下面我们一起看一视频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dirty="0" smtClean="0"/>
              <a:t>视频中，我们看到了有许多具有不同凸和凹形状的轮子在驱动从动件运动，这种机构，我们称之为凸轮机构，请大家通过</a:t>
            </a:r>
            <a:r>
              <a:rPr lang="zh-CN" altLang="en-US" dirty="0" smtClean="0"/>
              <a:t>对教材</a:t>
            </a:r>
            <a:r>
              <a:rPr lang="en-US" altLang="zh-CN" dirty="0" smtClean="0"/>
              <a:t>127</a:t>
            </a:r>
            <a:r>
              <a:rPr lang="zh-CN" altLang="en-US" dirty="0" smtClean="0"/>
              <a:t>页的学习，填写学</a:t>
            </a:r>
            <a:r>
              <a:rPr lang="zh-CN" altLang="en-US" dirty="0" smtClean="0"/>
              <a:t>案中的问题。为了鼓励同学们积极参与，主动学习，今天将在座各位分为</a:t>
            </a:r>
            <a:r>
              <a:rPr lang="en-US" altLang="zh-CN" dirty="0" smtClean="0"/>
              <a:t>AB</a:t>
            </a:r>
            <a:r>
              <a:rPr lang="zh-CN" altLang="en-US" dirty="0" smtClean="0"/>
              <a:t>两组，看看哪个组 的同学在学习中更加积极，我们请王燕姿同学做好同学们积极发言的记录。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在之前我们学习了铰链四杆机构，我们这里就通过和铰链四杆机构的对比来分析凸轮机构的特点。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9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未来便于同学们区分，老师收集了常见的不同从动件类型的凸轮机构，如图所示。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15B73-8605-44E0-90CF-90EA4CAE4F0A}" type="slidenum">
              <a:rPr lang="zh-CN" alt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532440" y="4659982"/>
            <a:ext cx="514400" cy="3429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fld id="{AD1B8ADD-42E8-4F86-851B-E43E3C2191CD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96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8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251520" y="171450"/>
            <a:ext cx="8640960" cy="4572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51520" y="5020022"/>
            <a:ext cx="864096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8388424" y="4682729"/>
            <a:ext cx="504056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70087-D889-41FC-9114-AB203188AFF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lvl="4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hyperlink" Target="jxcf5-25&#65306;&#28378;&#23376;&#31227;&#21160;&#20174;&#21160;&#26438;&#30424;&#24418;&#20984;&#36718;&#26426;&#26500;.sw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hyperlink" Target="jxcf5-24&#65306;&#23574;&#39030;&#25670;&#21160;&#20174;&#21160;&#26438;&#30424;&#24418;&#20984;&#36718;&#26426;&#26500;&#12288;.swf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jxcf5-25&#65306;&#28378;&#23376;&#31227;&#21160;&#20174;&#21160;&#26438;&#30424;&#24418;&#20984;&#36718;&#26426;&#26500;.swf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hyperlink" Target="jxcf5-24&#65306;&#23574;&#39030;&#25670;&#21160;&#20174;&#21160;&#26438;&#30424;&#24418;&#20984;&#36718;&#26426;&#26500;&#12288;.swf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4.png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&#33258;&#21160;&#36710;&#24202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3366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242" name="Oval 5"/>
          <p:cNvSpPr>
            <a:spLocks noChangeArrowheads="1"/>
          </p:cNvSpPr>
          <p:nvPr/>
        </p:nvSpPr>
        <p:spPr bwMode="auto">
          <a:xfrm>
            <a:off x="2692685" y="383943"/>
            <a:ext cx="3830637" cy="3835072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68562" tIns="34281" rIns="68562" bIns="34281"/>
          <a:lstStyle/>
          <a:p>
            <a:pPr eaLnBrk="1" hangingPunct="1"/>
            <a:endParaRPr lang="zh-CN" altLang="en-US"/>
          </a:p>
        </p:txBody>
      </p:sp>
      <p:sp>
        <p:nvSpPr>
          <p:cNvPr id="10245" name="TextBox 77"/>
          <p:cNvSpPr txBox="1">
            <a:spLocks noChangeArrowheads="1"/>
          </p:cNvSpPr>
          <p:nvPr/>
        </p:nvSpPr>
        <p:spPr bwMode="auto">
          <a:xfrm>
            <a:off x="2339752" y="2859782"/>
            <a:ext cx="4536505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凸轮机构（一）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6" name="Rectangle 14"/>
          <p:cNvSpPr>
            <a:spLocks noChangeArrowheads="1"/>
          </p:cNvSpPr>
          <p:nvPr/>
        </p:nvSpPr>
        <p:spPr bwMode="auto">
          <a:xfrm>
            <a:off x="3804899" y="2495386"/>
            <a:ext cx="16062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en-US" sz="1900" dirty="0" smtClean="0">
                <a:solidFill>
                  <a:srgbClr val="363636"/>
                </a:solidFill>
                <a:latin typeface="微软雅黑" pitchFamily="34" charset="-122"/>
                <a:ea typeface="微软雅黑" pitchFamily="34" charset="-122"/>
              </a:rPr>
              <a:t>第六章  第三节</a:t>
            </a:r>
            <a:endParaRPr lang="zh-CN" altLang="en-US" sz="1900" dirty="0">
              <a:solidFill>
                <a:srgbClr val="36363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77"/>
          <p:cNvSpPr txBox="1">
            <a:spLocks noChangeArrowheads="1"/>
          </p:cNvSpPr>
          <p:nvPr/>
        </p:nvSpPr>
        <p:spPr bwMode="auto">
          <a:xfrm>
            <a:off x="2339752" y="1635646"/>
            <a:ext cx="4536505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363636"/>
                </a:solidFill>
                <a:latin typeface="微软雅黑" pitchFamily="34" charset="-122"/>
                <a:ea typeface="微软雅黑" pitchFamily="34" charset="-122"/>
              </a:rPr>
              <a:t>机械基础</a:t>
            </a:r>
            <a:endParaRPr lang="zh-CN" altLang="en-US" sz="3600" b="1" dirty="0">
              <a:solidFill>
                <a:srgbClr val="36363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06306"/>
      </p:ext>
    </p:extLst>
  </p:cSld>
  <p:clrMapOvr>
    <a:masterClrMapping/>
  </p:clrMapOvr>
  <p:transition advTm="8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5" grpId="0" autoUpdateAnimBg="0"/>
      <p:bldP spid="10246" grpId="0" autoUpdateAnimBg="0"/>
      <p:bldP spid="2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9217"/>
          <p:cNvSpPr txBox="1">
            <a:spLocks noChangeArrowheads="1"/>
          </p:cNvSpPr>
          <p:nvPr/>
        </p:nvSpPr>
        <p:spPr bwMode="auto">
          <a:xfrm>
            <a:off x="4416425" y="243482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9218"/>
          <p:cNvSpPr txBox="1">
            <a:spLocks noChangeArrowheads="1"/>
          </p:cNvSpPr>
          <p:nvPr/>
        </p:nvSpPr>
        <p:spPr bwMode="auto">
          <a:xfrm>
            <a:off x="827584" y="357187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凸轮形状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00" y="2715766"/>
            <a:ext cx="2773224" cy="18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文本框 9223"/>
          <p:cNvSpPr txBox="1">
            <a:spLocks noChangeArrowheads="1"/>
          </p:cNvSpPr>
          <p:nvPr/>
        </p:nvSpPr>
        <p:spPr bwMode="auto">
          <a:xfrm>
            <a:off x="234227" y="4319366"/>
            <a:ext cx="4841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凸轮形状：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盘形、移动、圆柱</a:t>
            </a:r>
            <a:r>
              <a:rPr lang="zh-CN" altLang="en-US" sz="2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0" name="Picture 2" descr="https://timgsa.baidu.com/timg?image&amp;quality=80&amp;size=b9999_10000&amp;sec=1601196260891&amp;di=52751d0753a437226e0f13b810f562bd&amp;imgtype=0&amp;src=http%3A%2F%2Fp2.ssl.cdn.btime.com%2Ft0119bf92741e8c019b.gif%3Fsize%3D493x3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60" y="618797"/>
            <a:ext cx="2592288" cy="17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timgsa.baidu.com/timg?image&amp;quality=80&amp;size=b9999_10000&amp;sec=1601196309071&amp;di=8fcaebf72f75499f1adf9c8ff4ce1fb9&amp;imgtype=0&amp;src=http%3A%2F%2Fdingyue.ws.126.net%2FguAyzIoLE5Hy6SvbyxJcPAyeQCTYaqegaNYK0qz3zgcb%3D15558425853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89" y="618796"/>
            <a:ext cx="2751491" cy="17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5" y="1045755"/>
            <a:ext cx="2636311" cy="1757540"/>
          </a:xfrm>
          <a:prstGeom prst="rect">
            <a:avLst/>
          </a:prstGeom>
        </p:spPr>
      </p:pic>
      <p:pic>
        <p:nvPicPr>
          <p:cNvPr id="10" name="Picture 2" descr="https://timgsa.baidu.com/timg?image&amp;quality=80&amp;size=b9999_10000&amp;sec=1601302889726&amp;di=c974c5c0e9fcfd2a1ed341379c234ffa&amp;imgtype=0&amp;src=http%3A%2F%2Fww4.sinaimg.cn%2Fbmiddle%2F9753321ajw1e0u61pblx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60" y="2656819"/>
            <a:ext cx="2665079" cy="14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文本框 1"/>
          <p:cNvSpPr txBox="1">
            <a:spLocks noChangeArrowheads="1"/>
          </p:cNvSpPr>
          <p:nvPr/>
        </p:nvSpPr>
        <p:spPr bwMode="auto">
          <a:xfrm>
            <a:off x="466726" y="195263"/>
            <a:ext cx="6316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凸轮机构从动件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端部形状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运动形式</a:t>
            </a:r>
          </a:p>
        </p:txBody>
      </p:sp>
      <p:sp>
        <p:nvSpPr>
          <p:cNvPr id="10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584" y="848227"/>
            <a:ext cx="2736304" cy="562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5E4700"/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0" rIns="0" anchor="ctr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理一理、找规律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 descr="C:\Users\DSGZS_LS\Desktop\凸轮分类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5977"/>
            <a:ext cx="6516192" cy="54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475656" y="2931790"/>
            <a:ext cx="633670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475656" y="4205293"/>
            <a:ext cx="633670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03648" y="4421317"/>
            <a:ext cx="6516192" cy="95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29698" idx="1"/>
            <a:endCxn id="29698" idx="3"/>
          </p:cNvCxnSpPr>
          <p:nvPr/>
        </p:nvCxnSpPr>
        <p:spPr>
          <a:xfrm>
            <a:off x="1403648" y="4421318"/>
            <a:ext cx="6516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79724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文本框 1"/>
          <p:cNvSpPr txBox="1">
            <a:spLocks noChangeArrowheads="1"/>
          </p:cNvSpPr>
          <p:nvPr/>
        </p:nvSpPr>
        <p:spPr bwMode="auto">
          <a:xfrm>
            <a:off x="466726" y="195263"/>
            <a:ext cx="4852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从动件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端部形状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运动形式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65223" y="1210659"/>
            <a:ext cx="7089623" cy="3631876"/>
            <a:chOff x="1265223" y="1210659"/>
            <a:chExt cx="7089623" cy="3631876"/>
          </a:xfrm>
        </p:grpSpPr>
        <p:sp>
          <p:nvSpPr>
            <p:cNvPr id="16389" name="文本框 14340"/>
            <p:cNvSpPr txBox="1">
              <a:spLocks noChangeArrowheads="1"/>
            </p:cNvSpPr>
            <p:nvPr/>
          </p:nvSpPr>
          <p:spPr bwMode="auto">
            <a:xfrm>
              <a:off x="4416425" y="2434829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pic>
          <p:nvPicPr>
            <p:cNvPr id="16386" name="图片 14337" descr="平底摆动从动件盘形凸轮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606" y="3263878"/>
              <a:ext cx="2160240" cy="154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图片 14338" descr="尖顶摆动从动件盘形凸轮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959" y="1357456"/>
              <a:ext cx="2250712" cy="171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图片 14339" descr="滚子移动从动件盘形凸轮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926" y="1246632"/>
              <a:ext cx="1388069" cy="184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图片 14341" descr="滚子摆动从动件盘形凸轮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894" y="3227250"/>
              <a:ext cx="1998652" cy="161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图片 14342" descr="尖顶移动从动件盘形凸轮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223" y="1210659"/>
              <a:ext cx="1553580" cy="190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图片 14343" descr="平底移动从动件盘形凸轮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645" y="3142788"/>
              <a:ext cx="1697533" cy="167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537577" y="1805520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charset="0"/>
                </a:rPr>
                <a:t>A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292080" y="1831786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charset="0"/>
                </a:rPr>
                <a:t>B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740352" y="1714247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charset="0"/>
                </a:rPr>
                <a:t>C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537577" y="3521083"/>
              <a:ext cx="367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charset="0"/>
                </a:rPr>
                <a:t>D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345746" y="366657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charset="0"/>
                </a:rPr>
                <a:t>E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888174" y="35261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charset="0"/>
                </a:rPr>
                <a:t>F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435082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4337" descr="平底摆动从动件盘形凸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88449"/>
            <a:ext cx="2557469" cy="18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4338" descr="尖顶摆动从动件盘形凸轮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" y="2824857"/>
            <a:ext cx="2498174" cy="1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4339" descr="滚子移动从动件盘形凸轮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33" y="718482"/>
            <a:ext cx="1511556" cy="210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14340"/>
          <p:cNvSpPr txBox="1">
            <a:spLocks noChangeArrowheads="1"/>
          </p:cNvSpPr>
          <p:nvPr/>
        </p:nvSpPr>
        <p:spPr bwMode="auto">
          <a:xfrm>
            <a:off x="4416425" y="239521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14341" descr="滚子摆动从动件盘形凸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37" y="2824857"/>
            <a:ext cx="2281237" cy="1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14342" descr="尖顶移动从动件盘形凸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6" y="718482"/>
            <a:ext cx="1645905" cy="21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4343" descr="平底移动从动件盘形凸轮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93" y="627534"/>
            <a:ext cx="2101850" cy="21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文本框 1"/>
          <p:cNvSpPr txBox="1">
            <a:spLocks noChangeArrowheads="1"/>
          </p:cNvSpPr>
          <p:nvPr/>
        </p:nvSpPr>
        <p:spPr bwMode="auto">
          <a:xfrm>
            <a:off x="466726" y="195263"/>
            <a:ext cx="6316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凸轮机构从动件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端部形状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运动形式</a:t>
            </a:r>
          </a:p>
        </p:txBody>
      </p:sp>
      <p:sp>
        <p:nvSpPr>
          <p:cNvPr id="12" name="文本框 16478"/>
          <p:cNvSpPr txBox="1">
            <a:spLocks noChangeArrowheads="1"/>
          </p:cNvSpPr>
          <p:nvPr/>
        </p:nvSpPr>
        <p:spPr bwMode="auto">
          <a:xfrm>
            <a:off x="73691" y="3428271"/>
            <a:ext cx="67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摆动</a:t>
            </a:r>
          </a:p>
        </p:txBody>
      </p:sp>
      <p:sp>
        <p:nvSpPr>
          <p:cNvPr id="13" name="文本框 16479"/>
          <p:cNvSpPr txBox="1">
            <a:spLocks noChangeArrowheads="1"/>
          </p:cNvSpPr>
          <p:nvPr/>
        </p:nvSpPr>
        <p:spPr bwMode="auto">
          <a:xfrm>
            <a:off x="52974" y="1616364"/>
            <a:ext cx="67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</a:p>
        </p:txBody>
      </p:sp>
      <p:sp>
        <p:nvSpPr>
          <p:cNvPr id="15" name="文本框 16475"/>
          <p:cNvSpPr txBox="1">
            <a:spLocks noChangeArrowheads="1"/>
          </p:cNvSpPr>
          <p:nvPr/>
        </p:nvSpPr>
        <p:spPr bwMode="auto">
          <a:xfrm>
            <a:off x="899592" y="4642356"/>
            <a:ext cx="147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尖顶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从动件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476"/>
          <p:cNvSpPr txBox="1">
            <a:spLocks noChangeArrowheads="1"/>
          </p:cNvSpPr>
          <p:nvPr/>
        </p:nvSpPr>
        <p:spPr bwMode="auto">
          <a:xfrm>
            <a:off x="3412293" y="4650690"/>
            <a:ext cx="1603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滚子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从动件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477"/>
          <p:cNvSpPr txBox="1">
            <a:spLocks noChangeArrowheads="1"/>
          </p:cNvSpPr>
          <p:nvPr/>
        </p:nvSpPr>
        <p:spPr bwMode="auto">
          <a:xfrm>
            <a:off x="6071993" y="4650690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平底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从动件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276454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82083" y="771441"/>
            <a:ext cx="0" cy="424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038830" y="750079"/>
            <a:ext cx="0" cy="424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171543" y="93771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A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118177" y="336282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D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216931" y="3243605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B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156573" y="3358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F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020728" y="93003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E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121995" y="10028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48" y="1028387"/>
            <a:ext cx="5819048" cy="3847619"/>
          </a:xfrm>
          <a:prstGeom prst="rect">
            <a:avLst/>
          </a:prstGeom>
        </p:spPr>
      </p:pic>
      <p:grpSp>
        <p:nvGrpSpPr>
          <p:cNvPr id="25603" name="组合 25602"/>
          <p:cNvGrpSpPr>
            <a:grpSpLocks/>
          </p:cNvGrpSpPr>
          <p:nvPr/>
        </p:nvGrpSpPr>
        <p:grpSpPr bwMode="auto">
          <a:xfrm>
            <a:off x="4959097" y="1199630"/>
            <a:ext cx="1356355" cy="1216305"/>
            <a:chOff x="2111" y="952"/>
            <a:chExt cx="1762" cy="2557"/>
          </a:xfrm>
        </p:grpSpPr>
        <p:sp>
          <p:nvSpPr>
            <p:cNvPr id="27657" name="文本框 25603"/>
            <p:cNvSpPr txBox="1">
              <a:spLocks noChangeArrowheads="1"/>
            </p:cNvSpPr>
            <p:nvPr/>
          </p:nvSpPr>
          <p:spPr bwMode="auto">
            <a:xfrm>
              <a:off x="2118" y="952"/>
              <a:ext cx="1696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盘形凸轮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8" name="文本框 25604"/>
            <p:cNvSpPr txBox="1">
              <a:spLocks noChangeArrowheads="1"/>
            </p:cNvSpPr>
            <p:nvPr/>
          </p:nvSpPr>
          <p:spPr bwMode="auto">
            <a:xfrm>
              <a:off x="2118" y="1800"/>
              <a:ext cx="1755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移动凸轮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9" name="文本框 25605"/>
            <p:cNvSpPr txBox="1">
              <a:spLocks noChangeArrowheads="1"/>
            </p:cNvSpPr>
            <p:nvPr/>
          </p:nvSpPr>
          <p:spPr bwMode="auto">
            <a:xfrm>
              <a:off x="2111" y="2668"/>
              <a:ext cx="1727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圆柱凸轮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54" name="文本框 25609"/>
          <p:cNvSpPr txBox="1">
            <a:spLocks noChangeArrowheads="1"/>
          </p:cNvSpPr>
          <p:nvPr/>
        </p:nvSpPr>
        <p:spPr bwMode="auto">
          <a:xfrm>
            <a:off x="5613273" y="4273047"/>
            <a:ext cx="802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摆动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49257" y="2529092"/>
            <a:ext cx="1667515" cy="1223324"/>
            <a:chOff x="4756056" y="2489945"/>
            <a:chExt cx="1667515" cy="1223324"/>
          </a:xfrm>
        </p:grpSpPr>
        <p:sp>
          <p:nvSpPr>
            <p:cNvPr id="25608" name="文本框 25607"/>
            <p:cNvSpPr txBox="1">
              <a:spLocks noChangeArrowheads="1"/>
            </p:cNvSpPr>
            <p:nvPr/>
          </p:nvSpPr>
          <p:spPr bwMode="auto">
            <a:xfrm>
              <a:off x="4756056" y="2489945"/>
              <a:ext cx="15657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尖顶从动件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5607"/>
            <p:cNvSpPr txBox="1">
              <a:spLocks noChangeArrowheads="1"/>
            </p:cNvSpPr>
            <p:nvPr/>
          </p:nvSpPr>
          <p:spPr bwMode="auto">
            <a:xfrm>
              <a:off x="4766837" y="2913049"/>
              <a:ext cx="16045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滚子从动件 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5607"/>
            <p:cNvSpPr txBox="1">
              <a:spLocks noChangeArrowheads="1"/>
            </p:cNvSpPr>
            <p:nvPr/>
          </p:nvSpPr>
          <p:spPr bwMode="auto">
            <a:xfrm>
              <a:off x="4766837" y="3313159"/>
              <a:ext cx="1656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平底从动件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25607"/>
          <p:cNvSpPr txBox="1">
            <a:spLocks noChangeArrowheads="1"/>
          </p:cNvSpPr>
          <p:nvPr/>
        </p:nvSpPr>
        <p:spPr bwMode="auto">
          <a:xfrm>
            <a:off x="5618062" y="3872937"/>
            <a:ext cx="859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 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489"/>
          <p:cNvSpPr txBox="1">
            <a:spLocks noChangeArrowheads="1"/>
          </p:cNvSpPr>
          <p:nvPr/>
        </p:nvSpPr>
        <p:spPr bwMode="auto">
          <a:xfrm>
            <a:off x="276224" y="123478"/>
            <a:ext cx="3749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凸轮机构的分类</a:t>
            </a:r>
          </a:p>
        </p:txBody>
      </p:sp>
    </p:spTree>
    <p:extLst>
      <p:ext uri="{BB962C8B-B14F-4D97-AF65-F5344CB8AC3E}">
        <p14:creationId xmlns:p14="http://schemas.microsoft.com/office/powerpoint/2010/main" val="2922001811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1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表格 17409"/>
          <p:cNvGraphicFramePr/>
          <p:nvPr>
            <p:extLst>
              <p:ext uri="{D42A27DB-BD31-4B8C-83A1-F6EECF244321}">
                <p14:modId xmlns:p14="http://schemas.microsoft.com/office/powerpoint/2010/main" val="1275624526"/>
              </p:ext>
            </p:extLst>
          </p:nvPr>
        </p:nvGraphicFramePr>
        <p:xfrm>
          <a:off x="396875" y="1438275"/>
          <a:ext cx="5976938" cy="2341960"/>
        </p:xfrm>
        <a:graphic>
          <a:graphicData uri="http://schemas.openxmlformats.org/drawingml/2006/table">
            <a:tbl>
              <a:tblPr/>
              <a:tblGrid>
                <a:gridCol w="2762250"/>
                <a:gridCol w="3214688"/>
              </a:tblGrid>
              <a:tr h="753666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669925" lvl="1" indent="-325120" algn="l">
                        <a:buClr>
                          <a:schemeClr val="accent2"/>
                        </a:buClr>
                        <a:defRPr sz="2400" kern="1200">
                          <a:latin typeface="Arial" charset="0"/>
                          <a:ea typeface="宋体" charset="-122"/>
                        </a:defRPr>
                      </a:lvl2pPr>
                      <a:lvl3pPr marL="1022350" lvl="2" indent="-350520" algn="l">
                        <a:buClr>
                          <a:schemeClr val="accent1"/>
                        </a:buClr>
                        <a:defRPr sz="2000" kern="1200">
                          <a:latin typeface="Arial" charset="0"/>
                          <a:ea typeface="宋体" charset="-122"/>
                        </a:defRPr>
                      </a:lvl3pPr>
                      <a:lvl4pPr marL="1339850" lvl="3" indent="-315595" algn="l">
                        <a:buClr>
                          <a:schemeClr val="accent2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4pPr>
                      <a:lvl5pPr marL="1681480" lvl="4" indent="-339725" algn="l">
                        <a:buClr>
                          <a:schemeClr val="accent1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>
                          <a:solidFill>
                            <a:srgbClr val="0000FF"/>
                          </a:solidFill>
                          <a:latin typeface="宋体" charset="-122"/>
                          <a:sym typeface="宋体" charset="-122"/>
                        </a:rPr>
                        <a:t>从动件运动形式</a:t>
                      </a:r>
                    </a:p>
                  </a:txBody>
                  <a:tcPr marL="90170" marR="90170" marT="35243" marB="35243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669925" lvl="1" indent="-325120" algn="l">
                        <a:buClr>
                          <a:schemeClr val="accent2"/>
                        </a:buClr>
                        <a:defRPr sz="2400" kern="1200">
                          <a:latin typeface="Arial" charset="0"/>
                          <a:ea typeface="宋体" charset="-122"/>
                        </a:defRPr>
                      </a:lvl2pPr>
                      <a:lvl3pPr marL="1022350" lvl="2" indent="-350520" algn="l">
                        <a:buClr>
                          <a:schemeClr val="accent1"/>
                        </a:buClr>
                        <a:defRPr sz="2000" kern="1200">
                          <a:latin typeface="Arial" charset="0"/>
                          <a:ea typeface="宋体" charset="-122"/>
                        </a:defRPr>
                      </a:lvl3pPr>
                      <a:lvl4pPr marL="1339850" lvl="3" indent="-315595" algn="l">
                        <a:buClr>
                          <a:schemeClr val="accent2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4pPr>
                      <a:lvl5pPr marL="1681480" lvl="4" indent="-339725" algn="l">
                        <a:buClr>
                          <a:schemeClr val="accent1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latin typeface="宋体" charset="-122"/>
                          <a:sym typeface="宋体" charset="-122"/>
                        </a:rPr>
                        <a:t>移动、摆动</a:t>
                      </a:r>
                    </a:p>
                  </a:txBody>
                  <a:tcPr marL="90170" marR="90170" marT="35243" marB="35243" anchor="ctr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66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669925" lvl="1" indent="-325120" algn="l">
                        <a:buClr>
                          <a:schemeClr val="accent2"/>
                        </a:buClr>
                        <a:defRPr sz="2400" kern="1200">
                          <a:latin typeface="Arial" charset="0"/>
                          <a:ea typeface="宋体" charset="-122"/>
                        </a:defRPr>
                      </a:lvl2pPr>
                      <a:lvl3pPr marL="1022350" lvl="2" indent="-350520" algn="l">
                        <a:buClr>
                          <a:schemeClr val="accent1"/>
                        </a:buClr>
                        <a:defRPr sz="2000" kern="1200">
                          <a:latin typeface="Arial" charset="0"/>
                          <a:ea typeface="宋体" charset="-122"/>
                        </a:defRPr>
                      </a:lvl3pPr>
                      <a:lvl4pPr marL="1339850" lvl="3" indent="-315595" algn="l">
                        <a:buClr>
                          <a:schemeClr val="accent2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4pPr>
                      <a:lvl5pPr marL="1681480" lvl="4" indent="-339725" algn="l">
                        <a:buClr>
                          <a:schemeClr val="accent1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>
                          <a:solidFill>
                            <a:srgbClr val="0000FF"/>
                          </a:solidFill>
                          <a:latin typeface="宋体" charset="-122"/>
                          <a:sym typeface="宋体" charset="-122"/>
                        </a:rPr>
                        <a:t>从动件端部形状</a:t>
                      </a:r>
                    </a:p>
                  </a:txBody>
                  <a:tcPr marL="90170" marR="90170" marT="35243" marB="35243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669925" lvl="1" indent="-325120" algn="l">
                        <a:buClr>
                          <a:schemeClr val="accent2"/>
                        </a:buClr>
                        <a:defRPr sz="2400" kern="1200">
                          <a:latin typeface="Arial" charset="0"/>
                          <a:ea typeface="宋体" charset="-122"/>
                        </a:defRPr>
                      </a:lvl2pPr>
                      <a:lvl3pPr marL="1022350" lvl="2" indent="-350520" algn="l">
                        <a:buClr>
                          <a:schemeClr val="accent1"/>
                        </a:buClr>
                        <a:defRPr sz="2000" kern="1200">
                          <a:latin typeface="Arial" charset="0"/>
                          <a:ea typeface="宋体" charset="-122"/>
                        </a:defRPr>
                      </a:lvl3pPr>
                      <a:lvl4pPr marL="1339850" lvl="3" indent="-315595" algn="l">
                        <a:buClr>
                          <a:schemeClr val="accent2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4pPr>
                      <a:lvl5pPr marL="1681480" lvl="4" indent="-339725" algn="l">
                        <a:buClr>
                          <a:schemeClr val="accent1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latin typeface="宋体" charset="-122"/>
                          <a:sym typeface="宋体" charset="-122"/>
                        </a:rPr>
                        <a:t>尖顶、滚子、平底</a:t>
                      </a:r>
                    </a:p>
                  </a:txBody>
                  <a:tcPr marL="90170" marR="90170" marT="35243" marB="35243" anchor="ctr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669925" lvl="1" indent="-325120" algn="l">
                        <a:buClr>
                          <a:schemeClr val="accent2"/>
                        </a:buClr>
                        <a:defRPr sz="2400" kern="1200">
                          <a:latin typeface="Arial" charset="0"/>
                          <a:ea typeface="宋体" charset="-122"/>
                        </a:defRPr>
                      </a:lvl2pPr>
                      <a:lvl3pPr marL="1022350" lvl="2" indent="-350520" algn="l">
                        <a:buClr>
                          <a:schemeClr val="accent1"/>
                        </a:buClr>
                        <a:defRPr sz="2000" kern="1200">
                          <a:latin typeface="Arial" charset="0"/>
                          <a:ea typeface="宋体" charset="-122"/>
                        </a:defRPr>
                      </a:lvl3pPr>
                      <a:lvl4pPr marL="1339850" lvl="3" indent="-315595" algn="l">
                        <a:buClr>
                          <a:schemeClr val="accent2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4pPr>
                      <a:lvl5pPr marL="1681480" lvl="4" indent="-339725" algn="l">
                        <a:buClr>
                          <a:schemeClr val="accent1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>
                          <a:solidFill>
                            <a:srgbClr val="0000FF"/>
                          </a:solidFill>
                          <a:latin typeface="宋体" charset="-122"/>
                          <a:sym typeface="宋体" charset="-122"/>
                        </a:rPr>
                        <a:t>凸轮形状</a:t>
                      </a:r>
                    </a:p>
                  </a:txBody>
                  <a:tcPr marL="90170" marR="90170" marT="35243" marB="35243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669925" lvl="1" indent="-325120" algn="l">
                        <a:buClr>
                          <a:schemeClr val="accent2"/>
                        </a:buClr>
                        <a:defRPr sz="2400" kern="1200">
                          <a:latin typeface="Arial" charset="0"/>
                          <a:ea typeface="宋体" charset="-122"/>
                        </a:defRPr>
                      </a:lvl2pPr>
                      <a:lvl3pPr marL="1022350" lvl="2" indent="-350520" algn="l">
                        <a:buClr>
                          <a:schemeClr val="accent1"/>
                        </a:buClr>
                        <a:defRPr sz="2000" kern="1200">
                          <a:latin typeface="Arial" charset="0"/>
                          <a:ea typeface="宋体" charset="-122"/>
                        </a:defRPr>
                      </a:lvl3pPr>
                      <a:lvl4pPr marL="1339850" lvl="3" indent="-315595" algn="l">
                        <a:buClr>
                          <a:schemeClr val="accent2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4pPr>
                      <a:lvl5pPr marL="1681480" lvl="4" indent="-339725" algn="l">
                        <a:buClr>
                          <a:schemeClr val="accent1"/>
                        </a:buClr>
                        <a:defRPr sz="1800" kern="1200">
                          <a:latin typeface="Arial" charset="0"/>
                          <a:ea typeface="宋体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latin typeface="宋体" charset="-122"/>
                          <a:sym typeface="宋体" charset="-122"/>
                        </a:rPr>
                        <a:t>盘形、移动、圆柱</a:t>
                      </a:r>
                    </a:p>
                  </a:txBody>
                  <a:tcPr marL="90170" marR="90170" marT="35243" marB="35243" anchor="ctr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2" name="文本框 17427"/>
          <p:cNvSpPr txBox="1">
            <a:spLocks noChangeArrowheads="1"/>
          </p:cNvSpPr>
          <p:nvPr/>
        </p:nvSpPr>
        <p:spPr bwMode="auto">
          <a:xfrm>
            <a:off x="354180" y="465138"/>
            <a:ext cx="6151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凸轮机构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一般命名规则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29" name="组合 17428"/>
          <p:cNvGrpSpPr>
            <a:grpSpLocks/>
          </p:cNvGrpSpPr>
          <p:nvPr/>
        </p:nvGrpSpPr>
        <p:grpSpPr bwMode="auto">
          <a:xfrm>
            <a:off x="3346183" y="1708150"/>
            <a:ext cx="504825" cy="323850"/>
            <a:chOff x="0" y="0"/>
            <a:chExt cx="272" cy="227"/>
          </a:xfrm>
        </p:grpSpPr>
        <p:sp>
          <p:nvSpPr>
            <p:cNvPr id="19483" name="直接连接符 17429"/>
            <p:cNvSpPr>
              <a:spLocks noChangeShapeType="1"/>
            </p:cNvSpPr>
            <p:nvPr/>
          </p:nvSpPr>
          <p:spPr bwMode="auto">
            <a:xfrm>
              <a:off x="0" y="91"/>
              <a:ext cx="90" cy="1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4" name="直接连接符 17430"/>
            <p:cNvSpPr>
              <a:spLocks noChangeShapeType="1"/>
            </p:cNvSpPr>
            <p:nvPr/>
          </p:nvSpPr>
          <p:spPr bwMode="auto">
            <a:xfrm flipV="1">
              <a:off x="90" y="0"/>
              <a:ext cx="182" cy="22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32" name="组合 17431"/>
          <p:cNvGrpSpPr>
            <a:grpSpLocks/>
          </p:cNvGrpSpPr>
          <p:nvPr/>
        </p:nvGrpSpPr>
        <p:grpSpPr bwMode="auto">
          <a:xfrm>
            <a:off x="3319452" y="3242119"/>
            <a:ext cx="504825" cy="323850"/>
            <a:chOff x="0" y="0"/>
            <a:chExt cx="272" cy="227"/>
          </a:xfrm>
        </p:grpSpPr>
        <p:sp>
          <p:nvSpPr>
            <p:cNvPr id="19481" name="直接连接符 17432"/>
            <p:cNvSpPr>
              <a:spLocks noChangeShapeType="1"/>
            </p:cNvSpPr>
            <p:nvPr/>
          </p:nvSpPr>
          <p:spPr bwMode="auto">
            <a:xfrm>
              <a:off x="0" y="91"/>
              <a:ext cx="90" cy="1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2" name="直接连接符 17433"/>
            <p:cNvSpPr>
              <a:spLocks noChangeShapeType="1"/>
            </p:cNvSpPr>
            <p:nvPr/>
          </p:nvSpPr>
          <p:spPr bwMode="auto">
            <a:xfrm flipV="1">
              <a:off x="90" y="0"/>
              <a:ext cx="182" cy="22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35" name="组合 17434"/>
          <p:cNvGrpSpPr>
            <a:grpSpLocks/>
          </p:cNvGrpSpPr>
          <p:nvPr/>
        </p:nvGrpSpPr>
        <p:grpSpPr bwMode="auto">
          <a:xfrm>
            <a:off x="4176713" y="2463867"/>
            <a:ext cx="504825" cy="323850"/>
            <a:chOff x="0" y="0"/>
            <a:chExt cx="272" cy="227"/>
          </a:xfrm>
        </p:grpSpPr>
        <p:sp>
          <p:nvSpPr>
            <p:cNvPr id="19479" name="直接连接符 17435"/>
            <p:cNvSpPr>
              <a:spLocks noChangeShapeType="1"/>
            </p:cNvSpPr>
            <p:nvPr/>
          </p:nvSpPr>
          <p:spPr bwMode="auto">
            <a:xfrm>
              <a:off x="0" y="91"/>
              <a:ext cx="90" cy="1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0" name="直接连接符 17436"/>
            <p:cNvSpPr>
              <a:spLocks noChangeShapeType="1"/>
            </p:cNvSpPr>
            <p:nvPr/>
          </p:nvSpPr>
          <p:spPr bwMode="auto">
            <a:xfrm flipV="1">
              <a:off x="90" y="0"/>
              <a:ext cx="182" cy="22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38" name="文本框 17437"/>
          <p:cNvSpPr txBox="1">
            <a:spLocks noChangeArrowheads="1"/>
          </p:cNvSpPr>
          <p:nvPr/>
        </p:nvSpPr>
        <p:spPr bwMode="auto">
          <a:xfrm>
            <a:off x="874074" y="3982583"/>
            <a:ext cx="56160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凸轮机构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的一般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命名规则：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从动件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运动形式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从动件端部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形状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凸轮形状</a:t>
            </a:r>
          </a:p>
        </p:txBody>
      </p:sp>
      <p:sp>
        <p:nvSpPr>
          <p:cNvPr id="17439" name="文本框 17438"/>
          <p:cNvSpPr txBox="1">
            <a:spLocks noChangeArrowheads="1"/>
          </p:cNvSpPr>
          <p:nvPr/>
        </p:nvSpPr>
        <p:spPr bwMode="auto">
          <a:xfrm>
            <a:off x="6661151" y="2283718"/>
            <a:ext cx="2392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移动滚子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从动件盘形凸轮机构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爆炸形 2 1"/>
          <p:cNvSpPr/>
          <p:nvPr/>
        </p:nvSpPr>
        <p:spPr>
          <a:xfrm>
            <a:off x="5940152" y="3307757"/>
            <a:ext cx="3384376" cy="15981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i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从动件类型</a:t>
            </a:r>
            <a:r>
              <a:rPr lang="en-US" altLang="zh-CN" b="1" i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b="1" i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凸轮类型</a:t>
            </a:r>
            <a:endParaRPr lang="zh-CN" altLang="en-US" b="1" i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4673" name="DefaultOcx" r:id="rId2" imgW="2521080" imgH="1566720"/>
        </mc:Choice>
        <mc:Fallback>
          <p:control name="DefaultOcx" r:id="rId2" imgW="2521080" imgH="156672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43663" y="465138"/>
                  <a:ext cx="2520950" cy="1566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4" name="chimes.wav"/>
          </p:stSnd>
        </p:sndAc>
      </p:transition>
    </mc:Choice>
    <mc:Fallback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 bldLvl="0"/>
      <p:bldP spid="17439" grpId="0" bldLvl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" y="195486"/>
            <a:ext cx="8229600" cy="576064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课堂练习：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44550"/>
            <a:ext cx="5976912" cy="3617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一、选择题 </a:t>
            </a:r>
          </a:p>
          <a:p>
            <a:r>
              <a:rPr lang="en-US" altLang="zh-CN" sz="2000" dirty="0"/>
              <a:t>1</a:t>
            </a:r>
            <a:r>
              <a:rPr lang="zh-CN" altLang="zh-CN" sz="2000" dirty="0"/>
              <a:t>．如</a:t>
            </a:r>
            <a:r>
              <a:rPr lang="zh-CN" altLang="zh-CN" sz="2000" dirty="0" smtClean="0"/>
              <a:t>图</a:t>
            </a:r>
            <a:r>
              <a:rPr lang="en-US" altLang="zh-CN" sz="2000" dirty="0" smtClean="0"/>
              <a:t>                 </a:t>
            </a:r>
            <a:r>
              <a:rPr lang="zh-CN" altLang="zh-CN" sz="2000" dirty="0" smtClean="0"/>
              <a:t>凸轮</a:t>
            </a:r>
            <a:r>
              <a:rPr lang="zh-CN" altLang="zh-CN" sz="2000" dirty="0"/>
              <a:t>是（</a:t>
            </a:r>
            <a:r>
              <a:rPr lang="en-US" altLang="zh-CN" sz="2000" dirty="0"/>
              <a:t>    </a:t>
            </a:r>
            <a:r>
              <a:rPr lang="zh-CN" altLang="zh-CN" sz="2000" dirty="0"/>
              <a:t>）凸轮</a:t>
            </a:r>
            <a:r>
              <a:rPr lang="zh-CN" altLang="zh-CN" sz="2000" dirty="0" smtClean="0"/>
              <a:t>。</a:t>
            </a:r>
            <a:endParaRPr lang="en-US" altLang="zh-CN" sz="2000" dirty="0"/>
          </a:p>
          <a:p>
            <a:endParaRPr lang="zh-CN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A</a:t>
            </a:r>
            <a:r>
              <a:rPr lang="zh-CN" altLang="zh-CN" sz="2000" dirty="0"/>
              <a:t>．盘形</a:t>
            </a:r>
            <a:r>
              <a:rPr lang="en-US" altLang="zh-CN" sz="2000" dirty="0"/>
              <a:t>        B</a:t>
            </a:r>
            <a:r>
              <a:rPr lang="zh-CN" altLang="zh-CN" sz="2000" dirty="0"/>
              <a:t>．移动</a:t>
            </a:r>
            <a:r>
              <a:rPr lang="en-US" altLang="zh-CN" sz="2000" dirty="0"/>
              <a:t>       C</a:t>
            </a:r>
            <a:r>
              <a:rPr lang="zh-CN" altLang="zh-CN" sz="2000" dirty="0"/>
              <a:t>．圆柱</a:t>
            </a:r>
          </a:p>
          <a:p>
            <a:r>
              <a:rPr lang="en-US" altLang="zh-CN" sz="2000" dirty="0"/>
              <a:t>2</a:t>
            </a:r>
            <a:r>
              <a:rPr lang="zh-CN" altLang="zh-CN" sz="2000" dirty="0"/>
              <a:t>．如</a:t>
            </a:r>
            <a:r>
              <a:rPr lang="zh-CN" altLang="zh-CN" sz="2000" dirty="0" smtClean="0"/>
              <a:t>图</a:t>
            </a:r>
            <a:r>
              <a:rPr lang="en-US" altLang="zh-CN" sz="2000" dirty="0" smtClean="0"/>
              <a:t>                </a:t>
            </a:r>
            <a:r>
              <a:rPr lang="zh-CN" altLang="zh-CN" sz="2000" dirty="0" smtClean="0"/>
              <a:t>凸轮</a:t>
            </a:r>
            <a:r>
              <a:rPr lang="zh-CN" altLang="zh-CN" sz="2000" dirty="0"/>
              <a:t>是（</a:t>
            </a:r>
            <a:r>
              <a:rPr lang="en-US" altLang="zh-CN" sz="2000" dirty="0"/>
              <a:t>    </a:t>
            </a:r>
            <a:r>
              <a:rPr lang="zh-CN" altLang="zh-CN" sz="2000" dirty="0"/>
              <a:t>）凸轮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 </a:t>
            </a:r>
          </a:p>
          <a:p>
            <a:endParaRPr lang="zh-CN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A</a:t>
            </a:r>
            <a:r>
              <a:rPr lang="zh-CN" altLang="zh-CN" sz="2000" dirty="0"/>
              <a:t>．盘形</a:t>
            </a:r>
            <a:r>
              <a:rPr lang="en-US" altLang="zh-CN" sz="2000" dirty="0"/>
              <a:t>        B</a:t>
            </a:r>
            <a:r>
              <a:rPr lang="zh-CN" altLang="zh-CN" sz="2000" dirty="0"/>
              <a:t>．移动</a:t>
            </a:r>
            <a:r>
              <a:rPr lang="en-US" altLang="zh-CN" sz="2000" dirty="0"/>
              <a:t>       C</a:t>
            </a:r>
            <a:r>
              <a:rPr lang="zh-CN" altLang="zh-CN" sz="2000" dirty="0"/>
              <a:t>．</a:t>
            </a:r>
            <a:r>
              <a:rPr lang="zh-CN" altLang="zh-CN" sz="2000" dirty="0" smtClean="0"/>
              <a:t>圆柱</a:t>
            </a:r>
            <a:endParaRPr lang="zh-CN" altLang="zh-CN" sz="2000" dirty="0"/>
          </a:p>
          <a:p>
            <a:r>
              <a:rPr lang="en-US" altLang="zh-CN" sz="2000" dirty="0"/>
              <a:t>3. 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右图中的钥匙是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   </a:t>
            </a:r>
            <a:r>
              <a:rPr lang="zh-CN" altLang="zh-CN" sz="2000" dirty="0"/>
              <a:t>）凸轮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    A</a:t>
            </a:r>
            <a:r>
              <a:rPr lang="zh-CN" altLang="zh-CN" sz="2000" dirty="0"/>
              <a:t>．盘形</a:t>
            </a:r>
            <a:r>
              <a:rPr lang="en-US" altLang="zh-CN" sz="2000" dirty="0"/>
              <a:t>        B</a:t>
            </a:r>
            <a:r>
              <a:rPr lang="zh-CN" altLang="zh-CN" sz="2000" dirty="0"/>
              <a:t>．移动</a:t>
            </a:r>
            <a:r>
              <a:rPr lang="en-US" altLang="zh-CN" sz="2000" dirty="0"/>
              <a:t>       C</a:t>
            </a:r>
            <a:r>
              <a:rPr lang="zh-CN" altLang="zh-CN" sz="2000" dirty="0"/>
              <a:t>．</a:t>
            </a:r>
            <a:r>
              <a:rPr lang="zh-CN" altLang="zh-CN" sz="2000" dirty="0" smtClean="0"/>
              <a:t>圆柱</a:t>
            </a:r>
            <a:endParaRPr lang="zh-CN" altLang="zh-CN" sz="2000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956550" y="2625328"/>
            <a:ext cx="33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文本框 23556"/>
          <p:cNvSpPr txBox="1">
            <a:spLocks noChangeArrowheads="1"/>
          </p:cNvSpPr>
          <p:nvPr/>
        </p:nvSpPr>
        <p:spPr bwMode="auto">
          <a:xfrm>
            <a:off x="3861583" y="1329875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23558" name="文本框 23557"/>
          <p:cNvSpPr txBox="1">
            <a:spLocks noChangeArrowheads="1"/>
          </p:cNvSpPr>
          <p:nvPr/>
        </p:nvSpPr>
        <p:spPr bwMode="auto">
          <a:xfrm>
            <a:off x="3191656" y="3507854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23558"/>
          <p:cNvSpPr txBox="1">
            <a:spLocks noChangeArrowheads="1"/>
          </p:cNvSpPr>
          <p:nvPr/>
        </p:nvSpPr>
        <p:spPr bwMode="auto">
          <a:xfrm>
            <a:off x="3827785" y="2398463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31" y="1268762"/>
            <a:ext cx="778173" cy="7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686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31" y="2419362"/>
            <a:ext cx="966341" cy="6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https://timgsa.baidu.com/timg?image&amp;quality=80&amp;size=b9999_10000&amp;sec=1601302889726&amp;di=c974c5c0e9fcfd2a1ed341379c234ffa&amp;imgtype=0&amp;src=http%3A%2F%2Fww4.sinaimg.cn%2Fbmiddle%2F9753321ajw1e0u61pblx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4" y="2625328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ldLvl="0"/>
      <p:bldP spid="23558" grpId="0" bldLvl="0"/>
      <p:bldP spid="23559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" y="195486"/>
            <a:ext cx="8229600" cy="576064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课堂练习：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70061"/>
            <a:ext cx="7345064" cy="3617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一、选择题 </a:t>
            </a:r>
          </a:p>
          <a:p>
            <a:r>
              <a:rPr lang="en-US" altLang="zh-CN" sz="2000" dirty="0"/>
              <a:t>4</a:t>
            </a:r>
            <a:r>
              <a:rPr lang="en-US" altLang="zh-CN" sz="2000" dirty="0" smtClean="0"/>
              <a:t>.</a:t>
            </a:r>
            <a:r>
              <a:rPr lang="zh-CN" altLang="zh-CN" sz="2000" dirty="0"/>
              <a:t>如上题图，锁芯中的弹子</a:t>
            </a:r>
            <a:r>
              <a:rPr lang="zh-CN" altLang="zh-CN" sz="2000" dirty="0" smtClean="0"/>
              <a:t>推杆</a:t>
            </a:r>
            <a:r>
              <a:rPr lang="zh-CN" altLang="en-US" sz="2000" dirty="0" smtClean="0"/>
              <a:t>是</a:t>
            </a:r>
            <a:r>
              <a:rPr lang="zh-CN" altLang="zh-CN" sz="2000" dirty="0" smtClean="0"/>
              <a:t>凸轮机构</a:t>
            </a:r>
            <a:r>
              <a:rPr lang="zh-CN" altLang="zh-CN" sz="2000" dirty="0"/>
              <a:t>中（</a:t>
            </a:r>
            <a:r>
              <a:rPr lang="en-US" altLang="zh-CN" sz="2000" dirty="0"/>
              <a:t>   </a:t>
            </a:r>
            <a:r>
              <a:rPr lang="zh-CN" altLang="zh-CN" sz="2000" dirty="0"/>
              <a:t>）从动件</a:t>
            </a:r>
            <a:r>
              <a:rPr lang="zh-CN" altLang="zh-CN" sz="2000" dirty="0" smtClean="0"/>
              <a:t>。</a:t>
            </a:r>
            <a:endParaRPr lang="zh-CN" altLang="zh-CN" sz="2000" dirty="0"/>
          </a:p>
          <a:p>
            <a:r>
              <a:rPr lang="en-US" altLang="zh-CN" sz="2000" dirty="0" smtClean="0"/>
              <a:t>     A</a:t>
            </a:r>
            <a:r>
              <a:rPr lang="zh-CN" altLang="zh-CN" sz="2000" dirty="0"/>
              <a:t>．尖顶从动件</a:t>
            </a:r>
            <a:r>
              <a:rPr lang="en-US" altLang="zh-CN" sz="2000" dirty="0"/>
              <a:t>    B</a:t>
            </a:r>
            <a:r>
              <a:rPr lang="zh-CN" altLang="zh-CN" sz="2000" dirty="0"/>
              <a:t>．滚子从动件</a:t>
            </a:r>
            <a:r>
              <a:rPr lang="en-US" altLang="zh-CN" sz="2000" dirty="0"/>
              <a:t>   C</a:t>
            </a:r>
            <a:r>
              <a:rPr lang="zh-CN" altLang="zh-CN" sz="2000" dirty="0"/>
              <a:t>．平底从动件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zh-CN" sz="2000" dirty="0"/>
              <a:t>．内燃机的配气凸轮机构中的从动件采用了（</a:t>
            </a:r>
            <a:r>
              <a:rPr lang="en-US" altLang="zh-CN" sz="2000" dirty="0"/>
              <a:t>    </a:t>
            </a:r>
            <a:r>
              <a:rPr lang="zh-CN" altLang="zh-CN" sz="2000" dirty="0"/>
              <a:t>）。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A</a:t>
            </a:r>
            <a:r>
              <a:rPr lang="zh-CN" altLang="zh-CN" sz="2000" dirty="0"/>
              <a:t>．尖顶从动件</a:t>
            </a:r>
            <a:r>
              <a:rPr lang="en-US" altLang="zh-CN" sz="2000" dirty="0"/>
              <a:t>    B</a:t>
            </a:r>
            <a:r>
              <a:rPr lang="zh-CN" altLang="zh-CN" sz="2000" dirty="0"/>
              <a:t>．滚子从动件</a:t>
            </a:r>
            <a:r>
              <a:rPr lang="en-US" altLang="zh-CN" sz="2000" dirty="0"/>
              <a:t>   C</a:t>
            </a:r>
            <a:r>
              <a:rPr lang="zh-CN" altLang="zh-CN" sz="2000" dirty="0"/>
              <a:t>．平底从动件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6</a:t>
            </a:r>
            <a:r>
              <a:rPr lang="zh-CN" altLang="zh-CN" sz="2000" dirty="0"/>
              <a:t>．仿形车床中压在靠模上的顶杆，通常应采用（</a:t>
            </a:r>
            <a:r>
              <a:rPr lang="en-US" altLang="zh-CN" sz="2000" dirty="0"/>
              <a:t>    </a:t>
            </a:r>
            <a:r>
              <a:rPr lang="zh-CN" altLang="zh-CN" sz="2000" dirty="0"/>
              <a:t>）。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A</a:t>
            </a:r>
            <a:r>
              <a:rPr lang="zh-CN" altLang="zh-CN" sz="2000" dirty="0"/>
              <a:t>．平底从动件</a:t>
            </a:r>
            <a:r>
              <a:rPr lang="en-US" altLang="zh-CN" sz="2000" dirty="0"/>
              <a:t>   B</a:t>
            </a:r>
            <a:r>
              <a:rPr lang="zh-CN" altLang="zh-CN" sz="2000" dirty="0"/>
              <a:t>．滚子从动件</a:t>
            </a:r>
            <a:r>
              <a:rPr lang="en-US" altLang="zh-CN" sz="2000" dirty="0"/>
              <a:t>    C</a:t>
            </a:r>
            <a:r>
              <a:rPr lang="zh-CN" altLang="zh-CN" sz="2000" dirty="0"/>
              <a:t>．尖顶从动件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956550" y="2625328"/>
            <a:ext cx="33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文本框 23556"/>
          <p:cNvSpPr txBox="1">
            <a:spLocks noChangeArrowheads="1"/>
          </p:cNvSpPr>
          <p:nvPr/>
        </p:nvSpPr>
        <p:spPr bwMode="auto">
          <a:xfrm>
            <a:off x="6060033" y="1419622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23558" name="文本框 23557"/>
          <p:cNvSpPr txBox="1">
            <a:spLocks noChangeArrowheads="1"/>
          </p:cNvSpPr>
          <p:nvPr/>
        </p:nvSpPr>
        <p:spPr bwMode="auto">
          <a:xfrm>
            <a:off x="6221297" y="3622253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23558"/>
          <p:cNvSpPr txBox="1">
            <a:spLocks noChangeArrowheads="1"/>
          </p:cNvSpPr>
          <p:nvPr/>
        </p:nvSpPr>
        <p:spPr bwMode="auto">
          <a:xfrm>
            <a:off x="6029209" y="2542133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10" descr="https://timgsa.baidu.com/timg?image&amp;quality=80&amp;size=b9999_10000&amp;sec=1601301355803&amp;di=56f42116578e021db65b44cc2c534ec5&amp;imgtype=0&amp;src=http%3A%2F%2Fhiphotos.baidu.com%2Ffeed%2Fpic%2Fitem%2Fb21c8701a18b87d66caf5e9a0d0828381e30fd42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0064"/>
            <a:ext cx="1531562" cy="27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90.移动凸轮机构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0394" y="2542132"/>
            <a:ext cx="1523487" cy="2333873"/>
          </a:xfrm>
          <a:prstGeom prst="rect">
            <a:avLst/>
          </a:prstGeom>
        </p:spPr>
      </p:pic>
      <p:pic>
        <p:nvPicPr>
          <p:cNvPr id="10" name="Picture 2" descr="https://timgsa.baidu.com/timg?image&amp;quality=80&amp;size=b9999_10000&amp;sec=1601302889726&amp;di=c974c5c0e9fcfd2a1ed341379c234ffa&amp;imgtype=0&amp;src=http%3A%2F%2Fww4.sinaimg.cn%2Fbmiddle%2F9753321ajw1e0u61pblx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67" y="329171"/>
            <a:ext cx="1725787" cy="9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74027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557" grpId="0" bldLvl="0"/>
      <p:bldP spid="23558" grpId="0" bldLvl="0"/>
      <p:bldP spid="23559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725666"/>
            <a:ext cx="9021688" cy="367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二、判断题 </a:t>
            </a:r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     </a:t>
            </a:r>
            <a:r>
              <a:rPr lang="zh-CN" altLang="zh-CN" sz="2400" dirty="0"/>
              <a:t>）</a:t>
            </a:r>
            <a:r>
              <a:rPr lang="en-US" altLang="zh-CN" sz="2400" dirty="0"/>
              <a:t>1</a:t>
            </a:r>
            <a:r>
              <a:rPr lang="zh-CN" altLang="zh-CN" sz="2400" dirty="0"/>
              <a:t>．移动凸轮可以看做是回转中心趋向于无穷大的盘形凸轮。</a:t>
            </a:r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     </a:t>
            </a:r>
            <a:r>
              <a:rPr lang="zh-CN" altLang="zh-CN" sz="2400" dirty="0"/>
              <a:t>）</a:t>
            </a:r>
            <a:r>
              <a:rPr lang="en-US" altLang="zh-CN" sz="2400" dirty="0"/>
              <a:t>2</a:t>
            </a:r>
            <a:r>
              <a:rPr lang="en-US" altLang="zh-CN" sz="2400" dirty="0" smtClean="0"/>
              <a:t>.</a:t>
            </a:r>
            <a:r>
              <a:rPr lang="zh-CN" altLang="zh-CN" sz="2400" dirty="0" smtClean="0"/>
              <a:t> 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移动滚子</a:t>
            </a:r>
            <a:r>
              <a:rPr lang="zh-CN" altLang="en-US" sz="2400" dirty="0" smtClean="0"/>
              <a:t>从动件</a:t>
            </a:r>
            <a:r>
              <a:rPr lang="zh-CN" altLang="zh-CN" sz="2400" dirty="0" smtClean="0"/>
              <a:t>盘形凸轮</a:t>
            </a:r>
            <a:r>
              <a:rPr lang="zh-CN" altLang="zh-CN" sz="2400" dirty="0"/>
              <a:t>机构适用于高速重载场合。</a:t>
            </a:r>
          </a:p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</a:t>
            </a:r>
            <a:r>
              <a:rPr lang="en-US" altLang="zh-CN" sz="2400" dirty="0" smtClean="0"/>
              <a:t>3</a:t>
            </a:r>
            <a:r>
              <a:rPr lang="zh-CN" altLang="zh-CN" sz="2400" dirty="0" smtClean="0"/>
              <a:t>．</a:t>
            </a:r>
            <a:r>
              <a:rPr lang="zh-CN" altLang="zh-CN" sz="2400" dirty="0"/>
              <a:t>从动件移动形式也可以看做是摆动形式的回转中心趋于无穷大。</a:t>
            </a:r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     </a:t>
            </a:r>
            <a:r>
              <a:rPr lang="zh-CN" altLang="zh-CN" sz="2400" dirty="0" smtClean="0"/>
              <a:t>）</a:t>
            </a:r>
            <a:r>
              <a:rPr lang="en-US" altLang="zh-CN" sz="2400" dirty="0" smtClean="0"/>
              <a:t>4</a:t>
            </a:r>
            <a:r>
              <a:rPr lang="zh-CN" altLang="zh-CN" sz="2400" dirty="0" smtClean="0"/>
              <a:t>．</a:t>
            </a:r>
            <a:r>
              <a:rPr lang="zh-CN" altLang="en-US" sz="2400" dirty="0" smtClean="0"/>
              <a:t>根据</a:t>
            </a:r>
            <a:r>
              <a:rPr lang="zh-CN" altLang="zh-CN" sz="2400" dirty="0" smtClean="0"/>
              <a:t>凸轮</a:t>
            </a:r>
            <a:r>
              <a:rPr lang="zh-CN" altLang="zh-CN" sz="2400" dirty="0"/>
              <a:t>的</a:t>
            </a:r>
            <a:r>
              <a:rPr lang="zh-CN" altLang="zh-CN" sz="2400" dirty="0" smtClean="0"/>
              <a:t>工作</a:t>
            </a:r>
            <a:r>
              <a:rPr lang="zh-CN" altLang="en-US" sz="2400" dirty="0" smtClean="0"/>
              <a:t>特点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其选用</a:t>
            </a:r>
            <a:r>
              <a:rPr lang="zh-CN" altLang="zh-CN" sz="2400" dirty="0" smtClean="0"/>
              <a:t>材料应</a:t>
            </a:r>
            <a:r>
              <a:rPr lang="zh-CN" altLang="zh-CN" sz="2400" dirty="0"/>
              <a:t>符合“外刚内柔”的特征。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1116013" y="3211111"/>
            <a:ext cx="64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charset="-122"/>
              </a:rPr>
              <a:t>√</a:t>
            </a:r>
          </a:p>
        </p:txBody>
      </p:sp>
      <p:sp>
        <p:nvSpPr>
          <p:cNvPr id="24580" name="文本框 24579"/>
          <p:cNvSpPr txBox="1">
            <a:spLocks noChangeArrowheads="1"/>
          </p:cNvSpPr>
          <p:nvPr/>
        </p:nvSpPr>
        <p:spPr bwMode="auto">
          <a:xfrm>
            <a:off x="1113192" y="2428792"/>
            <a:ext cx="64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charset="-122"/>
              </a:rPr>
              <a:t>√</a:t>
            </a:r>
          </a:p>
        </p:txBody>
      </p:sp>
      <p:sp>
        <p:nvSpPr>
          <p:cNvPr id="24581" name="文本框 24580"/>
          <p:cNvSpPr txBox="1">
            <a:spLocks noChangeArrowheads="1"/>
          </p:cNvSpPr>
          <p:nvPr/>
        </p:nvSpPr>
        <p:spPr bwMode="auto">
          <a:xfrm>
            <a:off x="1116013" y="1977629"/>
            <a:ext cx="64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charset="-122"/>
              </a:rPr>
              <a:t>X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charset="-122"/>
            </a:endParaRPr>
          </a:p>
        </p:txBody>
      </p:sp>
      <p:sp>
        <p:nvSpPr>
          <p:cNvPr id="24582" name="文本框 24581"/>
          <p:cNvSpPr txBox="1">
            <a:spLocks noChangeArrowheads="1"/>
          </p:cNvSpPr>
          <p:nvPr/>
        </p:nvSpPr>
        <p:spPr bwMode="auto">
          <a:xfrm>
            <a:off x="1116013" y="1194887"/>
            <a:ext cx="64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charset="-122"/>
              </a:rPr>
              <a:t>√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/>
      <p:bldP spid="24580" grpId="0" bldLvl="0"/>
      <p:bldP spid="24581" grpId="0" bldLvl="0"/>
      <p:bldP spid="24582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130" y="339503"/>
            <a:ext cx="864235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三、填空题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 smtClean="0"/>
          </a:p>
          <a:p>
            <a:r>
              <a:rPr lang="zh-CN" altLang="zh-CN" sz="2000" dirty="0" smtClean="0"/>
              <a:t> </a:t>
            </a:r>
            <a:r>
              <a:rPr lang="en-US" altLang="zh-CN" sz="2000" dirty="0" smtClean="0"/>
              <a:t>1.</a:t>
            </a:r>
            <a:r>
              <a:rPr lang="zh-CN" altLang="zh-CN" sz="2000" dirty="0"/>
              <a:t>如下</a:t>
            </a:r>
            <a:r>
              <a:rPr lang="zh-CN" altLang="zh-CN" sz="2000" dirty="0" smtClean="0"/>
              <a:t>图</a:t>
            </a:r>
            <a:r>
              <a:rPr lang="zh-CN" altLang="en-US" sz="2000" dirty="0" smtClean="0"/>
              <a:t>缝纫机勾线机构</a:t>
            </a:r>
            <a:r>
              <a:rPr lang="zh-CN" altLang="zh-CN" sz="2000" dirty="0" smtClean="0"/>
              <a:t>中，</a:t>
            </a:r>
            <a:r>
              <a:rPr lang="zh-CN" altLang="en-US" sz="2000" dirty="0" smtClean="0"/>
              <a:t>采用了</a:t>
            </a:r>
            <a:r>
              <a:rPr lang="zh-CN" altLang="zh-CN" sz="2000" dirty="0" smtClean="0"/>
              <a:t>凸轮机构</a:t>
            </a:r>
            <a:r>
              <a:rPr lang="zh-CN" altLang="zh-CN" sz="2000" dirty="0"/>
              <a:t>中的</a:t>
            </a:r>
            <a:r>
              <a:rPr lang="en-US" altLang="zh-CN" sz="2000" u="sng" dirty="0"/>
              <a:t> </a:t>
            </a:r>
            <a:r>
              <a:rPr lang="en-US" altLang="zh-CN" sz="2000" u="sng" dirty="0" smtClean="0"/>
              <a:t>             </a:t>
            </a:r>
            <a:r>
              <a:rPr lang="zh-CN" altLang="zh-CN" sz="2000" dirty="0" smtClean="0"/>
              <a:t>凸轮。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zh-CN" sz="2000" dirty="0"/>
          </a:p>
          <a:p>
            <a:r>
              <a:rPr lang="en-US" altLang="zh-CN" sz="2000" dirty="0" smtClean="0"/>
              <a:t>2.</a:t>
            </a:r>
            <a:r>
              <a:rPr lang="zh-CN" altLang="zh-CN" sz="2000" dirty="0"/>
              <a:t>请为上图凸轮机构命名：</a:t>
            </a:r>
            <a:r>
              <a:rPr lang="en-US" altLang="zh-CN" sz="2000" u="sng" dirty="0"/>
              <a:t> </a:t>
            </a:r>
            <a:r>
              <a:rPr lang="en-US" altLang="zh-CN" sz="2000" u="sng" dirty="0" smtClean="0"/>
              <a:t>                                       </a:t>
            </a:r>
            <a:r>
              <a:rPr lang="zh-CN" altLang="zh-CN" sz="2000" dirty="0" smtClean="0"/>
              <a:t>凸轮机构</a:t>
            </a:r>
            <a:r>
              <a:rPr lang="zh-CN" altLang="zh-CN" sz="2000" dirty="0"/>
              <a:t>。</a:t>
            </a:r>
          </a:p>
          <a:p>
            <a:r>
              <a:rPr lang="zh-CN" altLang="en-US" sz="2000" dirty="0" smtClean="0"/>
              <a:t>*</a:t>
            </a:r>
            <a:r>
              <a:rPr lang="en-US" altLang="zh-CN" sz="2000" dirty="0" smtClean="0"/>
              <a:t>3.</a:t>
            </a:r>
            <a:r>
              <a:rPr lang="zh-CN" altLang="zh-CN" sz="2000" dirty="0"/>
              <a:t>手摇补鞋缝纫机驱动缝纫针上下运动的</a:t>
            </a:r>
            <a:r>
              <a:rPr lang="zh-CN" altLang="zh-CN" sz="2000" dirty="0" smtClean="0"/>
              <a:t>凸轮机构</a:t>
            </a:r>
            <a:endParaRPr lang="en-US" altLang="zh-CN" sz="2000" dirty="0" smtClean="0"/>
          </a:p>
          <a:p>
            <a:r>
              <a:rPr lang="en-US" altLang="zh-CN" sz="2000" dirty="0" smtClean="0"/>
              <a:t>   </a:t>
            </a:r>
            <a:r>
              <a:rPr lang="zh-CN" altLang="en-US" sz="2000" dirty="0" smtClean="0"/>
              <a:t>采用了</a:t>
            </a:r>
            <a:r>
              <a:rPr lang="en-US" altLang="zh-CN" sz="2000" u="sng" dirty="0" smtClean="0"/>
              <a:t>                                    </a:t>
            </a:r>
            <a:r>
              <a:rPr lang="zh-CN" altLang="zh-CN" sz="2000" dirty="0" smtClean="0"/>
              <a:t>凸轮机构</a:t>
            </a:r>
            <a:r>
              <a:rPr lang="zh-CN" altLang="zh-CN" sz="2000" dirty="0"/>
              <a:t>。</a:t>
            </a:r>
          </a:p>
        </p:txBody>
      </p:sp>
      <p:sp>
        <p:nvSpPr>
          <p:cNvPr id="27654" name="文本框 25609"/>
          <p:cNvSpPr txBox="1">
            <a:spLocks noChangeArrowheads="1"/>
          </p:cNvSpPr>
          <p:nvPr/>
        </p:nvSpPr>
        <p:spPr bwMode="auto">
          <a:xfrm>
            <a:off x="3845475" y="2747704"/>
            <a:ext cx="2662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摆动滚子从动件圆柱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5607"/>
          <p:cNvSpPr txBox="1">
            <a:spLocks noChangeArrowheads="1"/>
          </p:cNvSpPr>
          <p:nvPr/>
        </p:nvSpPr>
        <p:spPr bwMode="auto">
          <a:xfrm>
            <a:off x="6514226" y="947504"/>
            <a:ext cx="859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2988"/>
            <a:ext cx="2143051" cy="11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688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1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67544" y="228600"/>
            <a:ext cx="230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复习导入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8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48495"/>
            <a:ext cx="4248472" cy="28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4011910"/>
            <a:ext cx="7669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r>
              <a:rPr lang="zh-CN" altLang="en-US" sz="2000" b="1" i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视频中最后看到了什么机构在驱动自动车床进刀？它有什么特点？又有哪些类型？</a:t>
            </a:r>
            <a:endParaRPr lang="en-US" altLang="zh-CN" sz="2000" b="1" i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9751" y="250032"/>
            <a:ext cx="3527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57838"/>
            <a:ext cx="6914232" cy="4013911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73088"/>
            <a:ext cx="3153544" cy="855662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布置作业：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139702"/>
            <a:ext cx="8136904" cy="2665387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习题册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P.47-48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页，填空题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34~37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；选择题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40~42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；判断题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43~46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课后搜集更多凸轮机构应用实例，判别它们所属的类型并准确命名。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借助教材和网络资源，自主学习，了解凸轮机构各类型的特点及应用，完成学案第三页。</a:t>
            </a:r>
          </a:p>
          <a:p>
            <a:pPr eaLnBrk="1" hangingPunct="1"/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6002"/>
            <a:ext cx="3192016" cy="187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051720" y="1995686"/>
            <a:ext cx="5184775" cy="1295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隶书"/>
                <a:ea typeface="隶书"/>
              </a:rPr>
              <a:t>同学们</a:t>
            </a:r>
            <a:r>
              <a:rPr lang="zh-CN" alt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隶书"/>
                <a:ea typeface="隶书"/>
              </a:rPr>
              <a:t>，再见</a:t>
            </a:r>
            <a:r>
              <a:rPr lang="zh-CN" alt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隶书"/>
                <a:ea typeface="隶书"/>
              </a:rPr>
              <a:t>！</a:t>
            </a:r>
            <a:endParaRPr lang="zh-CN" alt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隶书"/>
              <a:ea typeface="隶书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Grp="1" noChangeArrowheads="1"/>
          </p:cNvSpPr>
          <p:nvPr/>
        </p:nvSpPr>
        <p:spPr bwMode="auto">
          <a:xfrm>
            <a:off x="323528" y="207170"/>
            <a:ext cx="849694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新授：</a:t>
            </a:r>
            <a:r>
              <a:rPr lang="en-US" altLang="zh-CN" sz="3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§6.3</a:t>
            </a:r>
            <a:r>
              <a:rPr lang="zh-CN" altLang="en-US" sz="3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凸轮机构（一）</a:t>
            </a:r>
            <a:endParaRPr 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836" y="105487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一、凸轮机构的概念和组成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8102" y="1811701"/>
            <a:ext cx="4210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b="1" dirty="0" smtClean="0">
                <a:solidFill>
                  <a:srgbClr val="FF0000"/>
                </a:solidFill>
              </a:rPr>
              <a:t>凸轮机构</a:t>
            </a:r>
            <a:r>
              <a:rPr lang="zh-CN" altLang="zh-CN" dirty="0"/>
              <a:t>是由（具有一定轮廓形状的凸和凹槽的</a:t>
            </a:r>
            <a:r>
              <a:rPr lang="zh-CN" altLang="zh-CN" dirty="0" smtClean="0"/>
              <a:t>）</a:t>
            </a:r>
            <a:r>
              <a:rPr lang="en-US" altLang="zh-CN" dirty="0" smtClean="0"/>
              <a:t>_____</a:t>
            </a:r>
            <a:r>
              <a:rPr lang="zh-CN" altLang="zh-CN" dirty="0" smtClean="0"/>
              <a:t>、</a:t>
            </a:r>
            <a:r>
              <a:rPr lang="en-US" altLang="zh-CN" dirty="0" smtClean="0"/>
              <a:t>______</a:t>
            </a:r>
            <a:r>
              <a:rPr lang="zh-CN" altLang="zh-CN" dirty="0" smtClean="0"/>
              <a:t>和</a:t>
            </a:r>
            <a:r>
              <a:rPr lang="en-US" altLang="zh-CN" dirty="0" smtClean="0"/>
              <a:t>_____</a:t>
            </a:r>
            <a:r>
              <a:rPr lang="zh-CN" altLang="zh-CN" dirty="0" smtClean="0"/>
              <a:t>所</a:t>
            </a:r>
            <a:r>
              <a:rPr lang="zh-CN" altLang="zh-CN" dirty="0"/>
              <a:t>组成</a:t>
            </a:r>
            <a:r>
              <a:rPr lang="zh-CN" altLang="zh-CN" dirty="0" smtClean="0"/>
              <a:t>的</a:t>
            </a:r>
            <a:r>
              <a:rPr lang="en-US" altLang="zh-CN" dirty="0" smtClean="0"/>
              <a:t>_____</a:t>
            </a:r>
            <a:r>
              <a:rPr lang="zh-CN" altLang="zh-CN" dirty="0" smtClean="0"/>
              <a:t>机构</a:t>
            </a:r>
            <a:r>
              <a:rPr lang="zh-CN" altLang="zh-CN" dirty="0"/>
              <a:t>。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5625" y="3075806"/>
            <a:ext cx="3672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/>
              <a:t>凸轮机构</a:t>
            </a:r>
            <a:r>
              <a:rPr lang="zh-CN" altLang="zh-CN" b="1" dirty="0"/>
              <a:t>从动件的运动</a:t>
            </a:r>
            <a:r>
              <a:rPr lang="zh-CN" altLang="zh-CN" b="1" dirty="0" smtClean="0"/>
              <a:t>规律</a:t>
            </a:r>
            <a:r>
              <a:rPr lang="zh-CN" altLang="en-US" dirty="0" smtClean="0"/>
              <a:t>取</a:t>
            </a:r>
            <a:r>
              <a:rPr lang="zh-CN" altLang="zh-CN" dirty="0" smtClean="0"/>
              <a:t>决于</a:t>
            </a:r>
            <a:r>
              <a:rPr lang="en-US" altLang="zh-CN" dirty="0" smtClean="0"/>
              <a:t>______________</a:t>
            </a:r>
            <a:r>
              <a:rPr lang="zh-CN" altLang="zh-CN" dirty="0" smtClean="0"/>
              <a:t>。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7078" y="208870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</a:rPr>
              <a:t>凸轮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81915" y="207915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</a:rPr>
              <a:t>从动件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6439" y="207915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</a:rPr>
              <a:t>机架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2183" y="2346341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</a:rPr>
              <a:t>高副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04795" y="334452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凸轮的轮廓曲线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726" name="DefaultOcx" r:id="rId2" imgW="3527280" imgH="2232000"/>
        </mc:Choice>
        <mc:Fallback>
          <p:control name="DefaultOcx" r:id="rId2" imgW="3527280" imgH="2232000">
            <p:pic>
              <p:nvPicPr>
                <p:cNvPr id="9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063576" y="1619018"/>
                  <a:ext cx="3527747" cy="2232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76248282"/>
      </p:ext>
    </p:extLst>
  </p:cSld>
  <p:clrMapOvr>
    <a:masterClrMapping/>
  </p:clrMapOvr>
  <p:transition spd="slow">
    <p:blinds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900" y="839369"/>
            <a:ext cx="3096344" cy="562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5E4700"/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0" rIns="0" anchor="ctr">
            <a:spAutoFit/>
          </a:bodyPr>
          <a:lstStyle/>
          <a:p>
            <a:pPr eaLnBrk="0" hangingPunct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看一看、想一想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1520" y="4088493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凸轮机构应用广泛，形式多样</a:t>
            </a:r>
            <a:r>
              <a:rPr lang="zh-CN" altLang="en-US" b="1" i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，其究竟</a:t>
            </a:r>
            <a:r>
              <a:rPr lang="zh-CN" altLang="en-US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b="1" i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哪些特点、类型和应用呢？</a:t>
            </a:r>
            <a:endParaRPr lang="en-US" altLang="zh-CN" b="1" i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0088"/>
            <a:ext cx="1872208" cy="2273395"/>
          </a:xfrm>
          <a:prstGeom prst="rect">
            <a:avLst/>
          </a:prstGeom>
        </p:spPr>
      </p:pic>
      <p:pic>
        <p:nvPicPr>
          <p:cNvPr id="29700" name="Picture 4" descr="https://timgsa.baidu.com/timg?image&amp;quality=80&amp;size=b9999_10000&amp;sec=1601300102964&amp;di=af6335614e8937d27648c5c196d6ad82&amp;imgtype=0&amp;src=http%3A%2F%2Fcrawler-fs.intsig.net%2Fcamfs%2Fdownload%3Ffilename%3D10005_bb2bd1e897d55264205b6763db488225_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0088"/>
            <a:ext cx="2246136" cy="22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s://timgsa.baidu.com/timg?image&amp;quality=80&amp;size=b9999_10000&amp;sec=1601301355803&amp;di=56f42116578e021db65b44cc2c534ec5&amp;imgtype=0&amp;src=http%3A%2F%2Fhiphotos.baidu.com%2Ffeed%2Fpic%2Fitem%2Fb21c8701a18b87d66caf5e9a0d0828381e30fd42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510"/>
            <a:ext cx="19526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5814" y="339502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二、凸轮机构的特点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7170"/>
          <p:cNvSpPr txBox="1">
            <a:spLocks noChangeArrowheads="1"/>
          </p:cNvSpPr>
          <p:nvPr/>
        </p:nvSpPr>
        <p:spPr bwMode="auto">
          <a:xfrm>
            <a:off x="683568" y="3435846"/>
            <a:ext cx="3534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铰链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四杆机构与凸轮机构两者中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传递运动更直接。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72761" y="404254"/>
            <a:ext cx="4226048" cy="1812885"/>
            <a:chOff x="4072761" y="404254"/>
            <a:chExt cx="4226048" cy="1812885"/>
          </a:xfrm>
        </p:grpSpPr>
        <p:pic>
          <p:nvPicPr>
            <p:cNvPr id="19" name="Picture 2" descr="9-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930" y="404254"/>
              <a:ext cx="1389879" cy="1812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8-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61" y="843886"/>
              <a:ext cx="2164289" cy="129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495814" y="339502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二、凸轮机构的特点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8821" y="2427734"/>
            <a:ext cx="355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铰链四杆机构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的构件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</a:p>
          <a:p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组成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凸轮机构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的构件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0820" y="2672263"/>
            <a:ext cx="45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凸轮机构具有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的特点。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0820" y="3574345"/>
            <a:ext cx="435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凸轮机构在传动中更具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特点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717" y="24184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79367" y="26722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4168" y="264375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结构简单、工作可靠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8" y="37122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凸轮机构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84727" y="35705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精准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87692" y="1007991"/>
            <a:ext cx="2636025" cy="562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5E4700"/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0" rIns="0" anchor="ctr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比一比，找特点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42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7170"/>
          <p:cNvSpPr txBox="1">
            <a:spLocks noChangeArrowheads="1"/>
          </p:cNvSpPr>
          <p:nvPr/>
        </p:nvSpPr>
        <p:spPr bwMode="auto">
          <a:xfrm>
            <a:off x="683568" y="3435846"/>
            <a:ext cx="3024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铰链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四杆机构与凸轮机构的主动件做连续运动时，从动件做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9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30" y="404254"/>
            <a:ext cx="1389879" cy="18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61" y="843886"/>
            <a:ext cx="2164289" cy="12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95814" y="339502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二、凸轮机构的特点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8821" y="2427734"/>
            <a:ext cx="355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铰链四杆机构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副连接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凸轮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机构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副连接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24411" y="2610252"/>
            <a:ext cx="390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高副具有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的特点。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2099" y="3574345"/>
            <a:ext cx="365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铰链四杆机构和凸轮机构在传动时都存在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特点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776" y="24184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9163" y="27064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22625" y="25717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不易润滑、易磨损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6948" y="395343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间歇或往复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8104" y="383924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冲击和噪声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87692" y="1007991"/>
            <a:ext cx="2636025" cy="562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5E4700"/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0" rIns="0" anchor="ctr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比一比，找特点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03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" grpId="0"/>
      <p:bldP spid="4" grpId="0"/>
      <p:bldP spid="5" grpId="0"/>
      <p:bldP spid="6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7170"/>
          <p:cNvSpPr txBox="1">
            <a:spLocks noChangeArrowheads="1"/>
          </p:cNvSpPr>
          <p:nvPr/>
        </p:nvSpPr>
        <p:spPr bwMode="auto">
          <a:xfrm>
            <a:off x="2628900" y="1971899"/>
            <a:ext cx="935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680499"/>
            <a:ext cx="2231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132" y="233352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二、凸轮机构的特点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148233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平面铰链四杆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凸轮机构具有以下特点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3561278"/>
            <a:ext cx="6882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场合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多用于传力不大的场合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低速</a:t>
            </a:r>
            <a:r>
              <a:rPr lang="zh-CN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轻载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），如自动机械、仪表、控制机构和调节机构中。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2778482"/>
            <a:ext cx="6882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凸轮与从动件（杆或滚子）之间以点或线高副接触，</a:t>
            </a:r>
            <a:r>
              <a:rPr lang="zh-CN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不便于润滑，易</a:t>
            </a:r>
            <a:r>
              <a:rPr lang="zh-CN" altLang="zh-CN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磨损</a:t>
            </a:r>
            <a:r>
              <a:rPr lang="zh-CN" altLang="en-US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，传动有冲击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1995686"/>
            <a:ext cx="6882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r>
              <a:rPr lang="zh-CN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r>
              <a:rPr lang="zh-CN" altLang="zh-CN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简单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紧凑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工作可靠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，设计适当的凸轮轮廓曲线可使从动件</a:t>
            </a:r>
            <a:r>
              <a:rPr lang="zh-CN" altLang="zh-CN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获得任意预期的运动规律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精确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传递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复杂运动）。</a:t>
            </a:r>
          </a:p>
        </p:txBody>
      </p:sp>
      <p:sp>
        <p:nvSpPr>
          <p:cNvPr id="18" name="矩形 17"/>
          <p:cNvSpPr/>
          <p:nvPr/>
        </p:nvSpPr>
        <p:spPr>
          <a:xfrm>
            <a:off x="938915" y="88594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归纳：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946808"/>
      </p:ext>
    </p:extLst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0241"/>
          <p:cNvSpPr txBox="1">
            <a:spLocks noChangeArrowheads="1"/>
          </p:cNvSpPr>
          <p:nvPr/>
        </p:nvSpPr>
        <p:spPr bwMode="auto">
          <a:xfrm>
            <a:off x="468313" y="303610"/>
            <a:ext cx="5432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凸轮机构的材料选择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9291" y="3113841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采用中碳钢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淬火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或低碳钢渗碳淬火。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3035736"/>
            <a:ext cx="32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</a:t>
            </a:r>
            <a:r>
              <a:rPr lang="zh-CN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磨损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3467784"/>
            <a:ext cx="317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</a:t>
            </a:r>
            <a:r>
              <a:rPr lang="zh-CN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冲击</a:t>
            </a:r>
            <a:endParaRPr lang="zh-CN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1199" y="2326109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凸轮材料要求：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3913478" y="3120277"/>
            <a:ext cx="288032" cy="648072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6300192" y="565220"/>
            <a:ext cx="2520280" cy="2191018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i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外刚内柔</a:t>
            </a:r>
            <a:endParaRPr lang="zh-CN" altLang="en-US" sz="2400" b="1" i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699" y="1192454"/>
            <a:ext cx="6472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i="1" dirty="0" smtClean="0">
                <a:solidFill>
                  <a:srgbClr val="0000FF"/>
                </a:solidFill>
              </a:rPr>
              <a:t>思考：根据凸轮机构的</a:t>
            </a:r>
            <a:r>
              <a:rPr lang="zh-CN" altLang="zh-CN" b="1" i="1" dirty="0" smtClean="0">
                <a:solidFill>
                  <a:srgbClr val="0000FF"/>
                </a:solidFill>
              </a:rPr>
              <a:t>工作</a:t>
            </a:r>
            <a:r>
              <a:rPr lang="zh-CN" altLang="en-US" b="1" i="1" dirty="0" smtClean="0">
                <a:solidFill>
                  <a:srgbClr val="0000FF"/>
                </a:solidFill>
              </a:rPr>
              <a:t>特点</a:t>
            </a:r>
            <a:endParaRPr lang="en-US" altLang="zh-CN" b="1" i="1" dirty="0" smtClean="0">
              <a:solidFill>
                <a:srgbClr val="0000FF"/>
              </a:solidFill>
            </a:endParaRPr>
          </a:p>
          <a:p>
            <a:r>
              <a:rPr lang="en-US" altLang="zh-CN" b="1" i="1" dirty="0">
                <a:solidFill>
                  <a:srgbClr val="0000FF"/>
                </a:solidFill>
              </a:rPr>
              <a:t> </a:t>
            </a:r>
            <a:r>
              <a:rPr lang="en-US" altLang="zh-CN" b="1" i="1" dirty="0" smtClean="0">
                <a:solidFill>
                  <a:srgbClr val="0000FF"/>
                </a:solidFill>
              </a:rPr>
              <a:t>        </a:t>
            </a:r>
            <a:r>
              <a:rPr lang="zh-CN" altLang="en-US" b="1" i="1" dirty="0" smtClean="0">
                <a:solidFill>
                  <a:srgbClr val="0000FF"/>
                </a:solidFill>
              </a:rPr>
              <a:t>对</a:t>
            </a:r>
            <a:r>
              <a:rPr lang="zh-CN" altLang="zh-CN" b="1" i="1" dirty="0" smtClean="0">
                <a:solidFill>
                  <a:srgbClr val="0000FF"/>
                </a:solidFill>
              </a:rPr>
              <a:t>选用材料及热处理方式</a:t>
            </a:r>
            <a:r>
              <a:rPr lang="zh-CN" altLang="en-US" b="1" i="1" dirty="0" smtClean="0">
                <a:solidFill>
                  <a:srgbClr val="0000FF"/>
                </a:solidFill>
              </a:rPr>
              <a:t>有何要求？</a:t>
            </a:r>
            <a:endParaRPr lang="zh-CN" altLang="en-US" b="1" i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8056" y="3035736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——表面硬度要高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3793" y="3467784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——主体韧性要好</a:t>
            </a: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3313"/>
          <p:cNvSpPr txBox="1">
            <a:spLocks noChangeArrowheads="1"/>
          </p:cNvSpPr>
          <p:nvPr/>
        </p:nvSpPr>
        <p:spPr bwMode="auto">
          <a:xfrm>
            <a:off x="490546" y="235164"/>
            <a:ext cx="2969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凸轮机构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的分类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charset="0"/>
            </a:endParaRPr>
          </a:p>
        </p:txBody>
      </p:sp>
      <p:sp>
        <p:nvSpPr>
          <p:cNvPr id="15363" name="文本框 13314"/>
          <p:cNvSpPr txBox="1">
            <a:spLocks noChangeArrowheads="1"/>
          </p:cNvSpPr>
          <p:nvPr/>
        </p:nvSpPr>
        <p:spPr bwMode="auto">
          <a:xfrm>
            <a:off x="827584" y="1635646"/>
            <a:ext cx="75619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提示：</a:t>
            </a:r>
            <a:endParaRPr lang="zh-CN" altLang="en-US" sz="32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charset="0"/>
            </a:endParaRPr>
          </a:p>
          <a:p>
            <a:pPr eaLnBrk="1" hangingPunct="1"/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charset="0"/>
            </a:endParaRPr>
          </a:p>
          <a:p>
            <a:pPr eaLnBrk="1" hangingPunct="1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按凸轮机构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中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凸轮的形状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、从动件的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端部形状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及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运动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形式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charset="0"/>
              </a:rPr>
              <a:t>区分？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Pages>0</Pages>
  <Words>1165</Words>
  <Characters>0</Characters>
  <Application>Microsoft Office PowerPoint</Application>
  <DocSecurity>0</DocSecurity>
  <PresentationFormat>全屏显示(16:9)</PresentationFormat>
  <Lines>0</Lines>
  <Paragraphs>170</Paragraphs>
  <Slides>22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华文新魏</vt:lpstr>
      <vt:lpstr>隶书</vt:lpstr>
      <vt:lpstr>宋体</vt:lpstr>
      <vt:lpstr>微软雅黑</vt:lpstr>
      <vt:lpstr>Arial</vt:lpstr>
      <vt:lpstr>Times New Roman</vt:lpstr>
      <vt:lpstr>Wingdings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课堂练习：</vt:lpstr>
      <vt:lpstr>课堂练习：</vt:lpstr>
      <vt:lpstr>PowerPoint 演示文稿</vt:lpstr>
      <vt:lpstr>PowerPoint 演示文稿</vt:lpstr>
      <vt:lpstr>PowerPoint 演示文稿</vt:lpstr>
      <vt:lpstr>布置作业：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第6章  机械传动</dc:title>
  <dc:creator>Administrator</dc:creator>
  <cp:lastModifiedBy>zl</cp:lastModifiedBy>
  <cp:revision>291</cp:revision>
  <dcterms:created xsi:type="dcterms:W3CDTF">2015-10-09T04:59:17Z</dcterms:created>
  <dcterms:modified xsi:type="dcterms:W3CDTF">2020-10-20T13:21:47Z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