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90" r:id="rId3"/>
    <p:sldId id="258" r:id="rId4"/>
    <p:sldId id="313" r:id="rId5"/>
    <p:sldId id="291" r:id="rId6"/>
    <p:sldId id="292" r:id="rId7"/>
    <p:sldId id="293" r:id="rId8"/>
    <p:sldId id="294" r:id="rId9"/>
    <p:sldId id="295" r:id="rId10"/>
    <p:sldId id="315" r:id="rId11"/>
    <p:sldId id="296" r:id="rId12"/>
    <p:sldId id="297" r:id="rId13"/>
    <p:sldId id="298" r:id="rId14"/>
    <p:sldId id="299" r:id="rId15"/>
    <p:sldId id="316" r:id="rId16"/>
    <p:sldId id="300" r:id="rId17"/>
    <p:sldId id="301" r:id="rId18"/>
  </p:sldIdLst>
  <p:sldSz cx="12192000" cy="6858000"/>
  <p:notesSz cx="6858000" cy="9144000"/>
  <p:embeddedFontLst>
    <p:embeddedFont>
      <p:font typeface="方正正黑简体" panose="02010600030101010101" charset="-122"/>
      <p:regular r:id="rId19"/>
    </p:embeddedFont>
    <p:embeddedFont>
      <p:font typeface="方正正中黑简体" panose="02010600030101010101" charset="-12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mbria Math" panose="02040503050406030204" pitchFamily="18" charset="0"/>
      <p:regular r:id="rId27"/>
    </p:embeddedFont>
    <p:embeddedFont>
      <p:font typeface="DFKai-SB" panose="03000509000000000000" pitchFamily="65" charset="-120"/>
      <p:regular r:id="rId28"/>
    </p:embeddedFont>
    <p:embeddedFont>
      <p:font typeface="方正粗黑宋简体" panose="02000000000000000000" pitchFamily="2" charset="-122"/>
      <p:regular r:id="rId29"/>
    </p:embeddedFont>
    <p:embeddedFont>
      <p:font typeface="仿宋" panose="02010609060101010101" pitchFamily="49" charset="-122"/>
      <p:regular r:id="rId30"/>
    </p:embeddedFont>
    <p:embeddedFont>
      <p:font typeface="华文楷体" panose="02010600040101010101" pitchFamily="2" charset="-122"/>
      <p:regular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pos="7015" userDrawn="1">
          <p15:clr>
            <a:srgbClr val="A4A3A4"/>
          </p15:clr>
        </p15:guide>
        <p15:guide id="6" pos="642" userDrawn="1">
          <p15:clr>
            <a:srgbClr val="A4A3A4"/>
          </p15:clr>
        </p15:guide>
        <p15:guide id="8" orient="horz" pos="2160" userDrawn="1">
          <p15:clr>
            <a:srgbClr val="A4A3A4"/>
          </p15:clr>
        </p15:guide>
        <p15:guide id="9" orient="horz" pos="2500" userDrawn="1">
          <p15:clr>
            <a:srgbClr val="A4A3A4"/>
          </p15:clr>
        </p15:guide>
        <p15:guide id="10" orient="horz" pos="799" userDrawn="1">
          <p15:clr>
            <a:srgbClr val="A4A3A4"/>
          </p15:clr>
        </p15:guide>
        <p15:guide id="11" pos="2729" userDrawn="1">
          <p15:clr>
            <a:srgbClr val="A4A3A4"/>
          </p15:clr>
        </p15:guide>
        <p15:guide id="12" pos="4883" userDrawn="1">
          <p15:clr>
            <a:srgbClr val="A4A3A4"/>
          </p15:clr>
        </p15:guide>
        <p15:guide id="13" pos="6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CBA"/>
    <a:srgbClr val="D8D8D8"/>
    <a:srgbClr val="1E4A72"/>
    <a:srgbClr val="2E6BA2"/>
    <a:srgbClr val="72808B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804" y="72"/>
      </p:cViewPr>
      <p:guideLst>
        <p:guide pos="3817"/>
        <p:guide orient="horz" pos="346"/>
        <p:guide orient="horz" pos="3952"/>
        <p:guide pos="7015"/>
        <p:guide pos="642"/>
        <p:guide orient="horz" pos="2160"/>
        <p:guide orient="horz" pos="2500"/>
        <p:guide orient="horz" pos="799"/>
        <p:guide pos="2729"/>
        <p:guide pos="4883"/>
        <p:guide pos="6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1C52-EC68-422C-A5FF-CD0BF9AE6790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6BA8-C402-4CA3-9472-EDF80871DC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59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1C52-EC68-422C-A5FF-CD0BF9AE6790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6BA8-C402-4CA3-9472-EDF80871DC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31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矩形 6"/>
            <p:cNvSpPr/>
            <p:nvPr userDrawn="1"/>
          </p:nvSpPr>
          <p:spPr>
            <a:xfrm>
              <a:off x="0" y="0"/>
              <a:ext cx="6096000" cy="6858000"/>
            </a:xfrm>
            <a:prstGeom prst="rect">
              <a:avLst/>
            </a:prstGeom>
            <a:solidFill>
              <a:schemeClr val="accent1">
                <a:lumMod val="75000"/>
                <a:alpha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6096000" y="0"/>
              <a:ext cx="6096000" cy="68580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152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 userDrawn="1"/>
          </p:nvSpPr>
          <p:spPr>
            <a:xfrm>
              <a:off x="0" y="0"/>
              <a:ext cx="6096000" cy="6858000"/>
            </a:xfrm>
            <a:prstGeom prst="rect">
              <a:avLst/>
            </a:prstGeom>
            <a:solidFill>
              <a:schemeClr val="accent1">
                <a:lumMod val="75000"/>
                <a:alpha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" name="矩形 3"/>
            <p:cNvSpPr/>
            <p:nvPr userDrawn="1"/>
          </p:nvSpPr>
          <p:spPr>
            <a:xfrm>
              <a:off x="6096000" y="0"/>
              <a:ext cx="6096000" cy="68580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895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21C52-EC68-422C-A5FF-CD0BF9AE6790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B6BA8-C402-4CA3-9472-EDF80871DC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78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D1AEE-5CC6-4131-9368-D4B3327E4E61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5C85A-C9C5-4126-B537-342D910F66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48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1210236" y="2755033"/>
            <a:ext cx="9323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6.2  </a:t>
            </a:r>
            <a:r>
              <a:rPr lang="zh-CN" altLang="en-US" sz="4400" dirty="0">
                <a:latin typeface="方正粗黑宋简体" pitchFamily="2" charset="-122"/>
                <a:ea typeface="方正粗黑宋简体" pitchFamily="2" charset="-122"/>
              </a:rPr>
              <a:t>正弦交流电的基本物理量与测量</a:t>
            </a:r>
          </a:p>
        </p:txBody>
      </p:sp>
      <p:pic>
        <p:nvPicPr>
          <p:cNvPr id="3" name="Picture 17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5" y="1"/>
            <a:ext cx="4099453" cy="170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7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980" y="5918851"/>
            <a:ext cx="2311021" cy="962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本框 3"/>
          <p:cNvSpPr txBox="1"/>
          <p:nvPr/>
        </p:nvSpPr>
        <p:spPr>
          <a:xfrm>
            <a:off x="9191902" y="3778587"/>
            <a:ext cx="1844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方正粗黑宋简体" pitchFamily="2" charset="-122"/>
                <a:ea typeface="方正粗黑宋简体" pitchFamily="2" charset="-122"/>
              </a:rPr>
              <a:t>第一课时</a:t>
            </a:r>
          </a:p>
        </p:txBody>
      </p:sp>
    </p:spTree>
    <p:extLst>
      <p:ext uri="{BB962C8B-B14F-4D97-AF65-F5344CB8AC3E}">
        <p14:creationId xmlns:p14="http://schemas.microsoft.com/office/powerpoint/2010/main" val="187516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5690" y="1126214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直接箭头连接符 4"/>
          <p:cNvCxnSpPr/>
          <p:nvPr/>
        </p:nvCxnSpPr>
        <p:spPr>
          <a:xfrm flipV="1">
            <a:off x="5702076" y="3825782"/>
            <a:ext cx="5840542" cy="1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6079440" y="1926444"/>
            <a:ext cx="0" cy="3657600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50"/>
          <p:cNvSpPr txBox="1"/>
          <p:nvPr/>
        </p:nvSpPr>
        <p:spPr>
          <a:xfrm>
            <a:off x="10738959" y="3926886"/>
            <a:ext cx="58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t</a:t>
            </a:r>
            <a:r>
              <a:rPr lang="en-US" altLang="zh-CN" sz="2400" b="1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/s</a:t>
            </a:r>
            <a:endParaRPr lang="zh-CN" altLang="en-US" sz="2400" b="1" dirty="0"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8" name="文本框 50"/>
          <p:cNvSpPr txBox="1"/>
          <p:nvPr/>
        </p:nvSpPr>
        <p:spPr>
          <a:xfrm>
            <a:off x="6226335" y="1897405"/>
            <a:ext cx="35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u</a:t>
            </a:r>
            <a:endParaRPr lang="zh-CN" altLang="en-US" sz="2000" b="1" dirty="0"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12" name="文本框 50"/>
          <p:cNvSpPr txBox="1"/>
          <p:nvPr/>
        </p:nvSpPr>
        <p:spPr>
          <a:xfrm>
            <a:off x="5679473" y="385318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0</a:t>
            </a:r>
            <a:endParaRPr lang="zh-CN" altLang="en-US" sz="2400" b="1" dirty="0"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6079893" y="2641139"/>
            <a:ext cx="882279" cy="1200467"/>
          </a:xfrm>
          <a:custGeom>
            <a:avLst/>
            <a:gdLst>
              <a:gd name="connsiteX0" fmla="*/ 0 w 1349829"/>
              <a:gd name="connsiteY0" fmla="*/ 1582059 h 1582059"/>
              <a:gd name="connsiteX1" fmla="*/ 711200 w 1349829"/>
              <a:gd name="connsiteY1" fmla="*/ 2 h 1582059"/>
              <a:gd name="connsiteX2" fmla="*/ 1349829 w 1349829"/>
              <a:gd name="connsiteY2" fmla="*/ 1567544 h 1582059"/>
              <a:gd name="connsiteX3" fmla="*/ 1349829 w 1349829"/>
              <a:gd name="connsiteY3" fmla="*/ 1567544 h 1582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9829" h="1582059">
                <a:moveTo>
                  <a:pt x="0" y="1582059"/>
                </a:moveTo>
                <a:cubicBezTo>
                  <a:pt x="243114" y="792240"/>
                  <a:pt x="486229" y="2421"/>
                  <a:pt x="711200" y="2"/>
                </a:cubicBezTo>
                <a:cubicBezTo>
                  <a:pt x="936171" y="-2417"/>
                  <a:pt x="1349829" y="1567544"/>
                  <a:pt x="1349829" y="1567544"/>
                </a:cubicBezTo>
                <a:lnTo>
                  <a:pt x="1349829" y="1567544"/>
                </a:lnTo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 rot="10800000">
            <a:off x="6964078" y="3819484"/>
            <a:ext cx="882279" cy="1200467"/>
          </a:xfrm>
          <a:custGeom>
            <a:avLst/>
            <a:gdLst>
              <a:gd name="connsiteX0" fmla="*/ 0 w 1349829"/>
              <a:gd name="connsiteY0" fmla="*/ 1582059 h 1582059"/>
              <a:gd name="connsiteX1" fmla="*/ 711200 w 1349829"/>
              <a:gd name="connsiteY1" fmla="*/ 2 h 1582059"/>
              <a:gd name="connsiteX2" fmla="*/ 1349829 w 1349829"/>
              <a:gd name="connsiteY2" fmla="*/ 1567544 h 1582059"/>
              <a:gd name="connsiteX3" fmla="*/ 1349829 w 1349829"/>
              <a:gd name="connsiteY3" fmla="*/ 1567544 h 1582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9829" h="1582059">
                <a:moveTo>
                  <a:pt x="0" y="1582059"/>
                </a:moveTo>
                <a:cubicBezTo>
                  <a:pt x="243114" y="792240"/>
                  <a:pt x="486229" y="2421"/>
                  <a:pt x="711200" y="2"/>
                </a:cubicBezTo>
                <a:cubicBezTo>
                  <a:pt x="936171" y="-2417"/>
                  <a:pt x="1349829" y="1567544"/>
                  <a:pt x="1349829" y="1567544"/>
                </a:cubicBezTo>
                <a:lnTo>
                  <a:pt x="1349829" y="1567544"/>
                </a:lnTo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>
            <a:off x="7843347" y="2633885"/>
            <a:ext cx="882279" cy="1200467"/>
          </a:xfrm>
          <a:custGeom>
            <a:avLst/>
            <a:gdLst>
              <a:gd name="connsiteX0" fmla="*/ 0 w 1349829"/>
              <a:gd name="connsiteY0" fmla="*/ 1582059 h 1582059"/>
              <a:gd name="connsiteX1" fmla="*/ 711200 w 1349829"/>
              <a:gd name="connsiteY1" fmla="*/ 2 h 1582059"/>
              <a:gd name="connsiteX2" fmla="*/ 1349829 w 1349829"/>
              <a:gd name="connsiteY2" fmla="*/ 1567544 h 1582059"/>
              <a:gd name="connsiteX3" fmla="*/ 1349829 w 1349829"/>
              <a:gd name="connsiteY3" fmla="*/ 1567544 h 1582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9829" h="1582059">
                <a:moveTo>
                  <a:pt x="0" y="1582059"/>
                </a:moveTo>
                <a:cubicBezTo>
                  <a:pt x="243114" y="792240"/>
                  <a:pt x="486229" y="2421"/>
                  <a:pt x="711200" y="2"/>
                </a:cubicBezTo>
                <a:cubicBezTo>
                  <a:pt x="936171" y="-2417"/>
                  <a:pt x="1349829" y="1567544"/>
                  <a:pt x="1349829" y="1567544"/>
                </a:cubicBezTo>
                <a:lnTo>
                  <a:pt x="1349829" y="1567544"/>
                </a:lnTo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 rot="10800000">
            <a:off x="8720859" y="3809369"/>
            <a:ext cx="882279" cy="1200467"/>
          </a:xfrm>
          <a:custGeom>
            <a:avLst/>
            <a:gdLst>
              <a:gd name="connsiteX0" fmla="*/ 0 w 1349829"/>
              <a:gd name="connsiteY0" fmla="*/ 1582059 h 1582059"/>
              <a:gd name="connsiteX1" fmla="*/ 711200 w 1349829"/>
              <a:gd name="connsiteY1" fmla="*/ 2 h 1582059"/>
              <a:gd name="connsiteX2" fmla="*/ 1349829 w 1349829"/>
              <a:gd name="connsiteY2" fmla="*/ 1567544 h 1582059"/>
              <a:gd name="connsiteX3" fmla="*/ 1349829 w 1349829"/>
              <a:gd name="connsiteY3" fmla="*/ 1567544 h 1582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9829" h="1582059">
                <a:moveTo>
                  <a:pt x="0" y="1582059"/>
                </a:moveTo>
                <a:cubicBezTo>
                  <a:pt x="243114" y="792240"/>
                  <a:pt x="486229" y="2421"/>
                  <a:pt x="711200" y="2"/>
                </a:cubicBezTo>
                <a:cubicBezTo>
                  <a:pt x="936171" y="-2417"/>
                  <a:pt x="1349829" y="1567544"/>
                  <a:pt x="1349829" y="1567544"/>
                </a:cubicBezTo>
                <a:lnTo>
                  <a:pt x="1349829" y="1567544"/>
                </a:lnTo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>
            <a:off x="9592027" y="2631613"/>
            <a:ext cx="882279" cy="1200467"/>
          </a:xfrm>
          <a:custGeom>
            <a:avLst/>
            <a:gdLst>
              <a:gd name="connsiteX0" fmla="*/ 0 w 1349829"/>
              <a:gd name="connsiteY0" fmla="*/ 1582059 h 1582059"/>
              <a:gd name="connsiteX1" fmla="*/ 711200 w 1349829"/>
              <a:gd name="connsiteY1" fmla="*/ 2 h 1582059"/>
              <a:gd name="connsiteX2" fmla="*/ 1349829 w 1349829"/>
              <a:gd name="connsiteY2" fmla="*/ 1567544 h 1582059"/>
              <a:gd name="connsiteX3" fmla="*/ 1349829 w 1349829"/>
              <a:gd name="connsiteY3" fmla="*/ 1567544 h 1582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9829" h="1582059">
                <a:moveTo>
                  <a:pt x="0" y="1582059"/>
                </a:moveTo>
                <a:cubicBezTo>
                  <a:pt x="243114" y="792240"/>
                  <a:pt x="486229" y="2421"/>
                  <a:pt x="711200" y="2"/>
                </a:cubicBezTo>
                <a:cubicBezTo>
                  <a:pt x="936171" y="-2417"/>
                  <a:pt x="1349829" y="1567544"/>
                  <a:pt x="1349829" y="1567544"/>
                </a:cubicBezTo>
                <a:lnTo>
                  <a:pt x="1349829" y="1567544"/>
                </a:lnTo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50"/>
              <p:cNvSpPr txBox="1"/>
              <p:nvPr/>
            </p:nvSpPr>
            <p:spPr>
              <a:xfrm>
                <a:off x="6612699" y="3853181"/>
                <a:ext cx="405880" cy="609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1" i="1" dirty="0" smtClean="0">
                              <a:latin typeface="Cambria Math" panose="02040503050406030204" pitchFamily="18" charset="0"/>
                              <a:ea typeface="方正正中黑简体" panose="02000000000000000000" pitchFamily="2" charset="-122"/>
                            </a:rPr>
                          </m:ctrlPr>
                        </m:fPr>
                        <m:num>
                          <m:r>
                            <a:rPr lang="en-US" altLang="zh-CN" b="1" i="1" dirty="0" smtClean="0">
                              <a:latin typeface="Cambria Math"/>
                              <a:ea typeface="方正正中黑简体" panose="02000000000000000000" pitchFamily="2" charset="-122"/>
                            </a:rPr>
                            <m:t>𝑻</m:t>
                          </m:r>
                        </m:num>
                        <m:den>
                          <m:r>
                            <a:rPr lang="en-US" altLang="zh-CN" b="1" i="1" dirty="0" smtClean="0">
                              <a:latin typeface="Cambria Math"/>
                              <a:ea typeface="方正正中黑简体" panose="02000000000000000000" pitchFamily="2" charset="-122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latin typeface="方正正中黑简体" panose="02000000000000000000" pitchFamily="2" charset="-122"/>
                  <a:ea typeface="方正正中黑简体" panose="02000000000000000000" pitchFamily="2" charset="-122"/>
                </a:endParaRPr>
              </a:p>
            </p:txBody>
          </p:sp>
        </mc:Choice>
        <mc:Fallback xmlns="">
          <p:sp>
            <p:nvSpPr>
              <p:cNvPr id="38" name="文本框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699" y="3853181"/>
                <a:ext cx="405880" cy="6090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50"/>
              <p:cNvSpPr txBox="1"/>
              <p:nvPr/>
            </p:nvSpPr>
            <p:spPr>
              <a:xfrm>
                <a:off x="7493959" y="3487111"/>
                <a:ext cx="405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dirty="0">
                          <a:latin typeface="Cambria Math"/>
                          <a:ea typeface="方正正中黑简体" panose="02000000000000000000" pitchFamily="2" charset="-122"/>
                        </a:rPr>
                        <m:t>𝑻</m:t>
                      </m:r>
                    </m:oMath>
                  </m:oMathPara>
                </a14:m>
                <a:endParaRPr lang="zh-CN" altLang="en-US" sz="2400" b="1" dirty="0">
                  <a:latin typeface="方正正中黑简体" panose="02000000000000000000" pitchFamily="2" charset="-122"/>
                  <a:ea typeface="方正正中黑简体" panose="02000000000000000000" pitchFamily="2" charset="-122"/>
                </a:endParaRPr>
              </a:p>
            </p:txBody>
          </p:sp>
        </mc:Choice>
        <mc:Fallback xmlns="">
          <p:sp>
            <p:nvSpPr>
              <p:cNvPr id="39" name="文本框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959" y="3487111"/>
                <a:ext cx="40588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组合 41"/>
          <p:cNvGrpSpPr/>
          <p:nvPr/>
        </p:nvGrpSpPr>
        <p:grpSpPr>
          <a:xfrm>
            <a:off x="6076883" y="2631023"/>
            <a:ext cx="1766464" cy="2378812"/>
            <a:chOff x="1621921" y="2630153"/>
            <a:chExt cx="1766464" cy="2378812"/>
          </a:xfrm>
        </p:grpSpPr>
        <p:sp>
          <p:nvSpPr>
            <p:cNvPr id="40" name="任意多边形 39"/>
            <p:cNvSpPr/>
            <p:nvPr/>
          </p:nvSpPr>
          <p:spPr>
            <a:xfrm>
              <a:off x="1621921" y="2630153"/>
              <a:ext cx="882279" cy="1200467"/>
            </a:xfrm>
            <a:custGeom>
              <a:avLst/>
              <a:gdLst>
                <a:gd name="connsiteX0" fmla="*/ 0 w 1349829"/>
                <a:gd name="connsiteY0" fmla="*/ 1582059 h 1582059"/>
                <a:gd name="connsiteX1" fmla="*/ 711200 w 1349829"/>
                <a:gd name="connsiteY1" fmla="*/ 2 h 1582059"/>
                <a:gd name="connsiteX2" fmla="*/ 1349829 w 1349829"/>
                <a:gd name="connsiteY2" fmla="*/ 1567544 h 1582059"/>
                <a:gd name="connsiteX3" fmla="*/ 1349829 w 1349829"/>
                <a:gd name="connsiteY3" fmla="*/ 1567544 h 158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9829" h="1582059">
                  <a:moveTo>
                    <a:pt x="0" y="1582059"/>
                  </a:moveTo>
                  <a:cubicBezTo>
                    <a:pt x="243114" y="792240"/>
                    <a:pt x="486229" y="2421"/>
                    <a:pt x="711200" y="2"/>
                  </a:cubicBezTo>
                  <a:cubicBezTo>
                    <a:pt x="936171" y="-2417"/>
                    <a:pt x="1349829" y="1567544"/>
                    <a:pt x="1349829" y="1567544"/>
                  </a:cubicBezTo>
                  <a:lnTo>
                    <a:pt x="1349829" y="1567544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 rot="10800000">
              <a:off x="2506106" y="3808498"/>
              <a:ext cx="882279" cy="1200467"/>
            </a:xfrm>
            <a:custGeom>
              <a:avLst/>
              <a:gdLst>
                <a:gd name="connsiteX0" fmla="*/ 0 w 1349829"/>
                <a:gd name="connsiteY0" fmla="*/ 1582059 h 1582059"/>
                <a:gd name="connsiteX1" fmla="*/ 711200 w 1349829"/>
                <a:gd name="connsiteY1" fmla="*/ 2 h 1582059"/>
                <a:gd name="connsiteX2" fmla="*/ 1349829 w 1349829"/>
                <a:gd name="connsiteY2" fmla="*/ 1567544 h 1582059"/>
                <a:gd name="connsiteX3" fmla="*/ 1349829 w 1349829"/>
                <a:gd name="connsiteY3" fmla="*/ 1567544 h 158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9829" h="1582059">
                  <a:moveTo>
                    <a:pt x="0" y="1582059"/>
                  </a:moveTo>
                  <a:cubicBezTo>
                    <a:pt x="243114" y="792240"/>
                    <a:pt x="486229" y="2421"/>
                    <a:pt x="711200" y="2"/>
                  </a:cubicBezTo>
                  <a:cubicBezTo>
                    <a:pt x="936171" y="-2417"/>
                    <a:pt x="1349829" y="1567544"/>
                    <a:pt x="1349829" y="1567544"/>
                  </a:cubicBezTo>
                  <a:lnTo>
                    <a:pt x="1349829" y="1567544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6" name="直接箭头连接符 45"/>
          <p:cNvCxnSpPr/>
          <p:nvPr/>
        </p:nvCxnSpPr>
        <p:spPr>
          <a:xfrm>
            <a:off x="6079893" y="5216733"/>
            <a:ext cx="1766464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7843347" y="2297515"/>
            <a:ext cx="0" cy="291719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0"/>
              <p:cNvSpPr txBox="1"/>
              <p:nvPr/>
            </p:nvSpPr>
            <p:spPr>
              <a:xfrm>
                <a:off x="6363814" y="5214712"/>
                <a:ext cx="5774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dirty="0" smtClean="0">
                          <a:latin typeface="Cambria Math"/>
                          <a:ea typeface="方正正中黑简体" panose="02000000000000000000" pitchFamily="2" charset="-122"/>
                        </a:rPr>
                        <m:t>𝑻</m:t>
                      </m:r>
                    </m:oMath>
                  </m:oMathPara>
                </a14:m>
                <a:endParaRPr lang="zh-CN" altLang="en-US" sz="3200" b="1" dirty="0">
                  <a:latin typeface="方正正中黑简体" panose="02000000000000000000" pitchFamily="2" charset="-122"/>
                  <a:ea typeface="方正正中黑简体" panose="02000000000000000000" pitchFamily="2" charset="-122"/>
                </a:endParaRPr>
              </a:p>
            </p:txBody>
          </p:sp>
        </mc:Choice>
        <mc:Fallback xmlns="">
          <p:sp>
            <p:nvSpPr>
              <p:cNvPr id="53" name="文本框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814" y="5214712"/>
                <a:ext cx="577401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0"/>
              <p:cNvSpPr txBox="1"/>
              <p:nvPr/>
            </p:nvSpPr>
            <p:spPr>
              <a:xfrm>
                <a:off x="9186147" y="3438462"/>
                <a:ext cx="5437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dirty="0" smtClean="0">
                          <a:latin typeface="Cambria Math"/>
                          <a:ea typeface="方正正中黑简体" panose="02000000000000000000" pitchFamily="2" charset="-122"/>
                        </a:rPr>
                        <m:t>𝟐</m:t>
                      </m:r>
                      <m:r>
                        <a:rPr lang="en-US" altLang="zh-CN" b="1" i="1" dirty="0">
                          <a:latin typeface="Cambria Math"/>
                          <a:ea typeface="方正正中黑简体" panose="02000000000000000000" pitchFamily="2" charset="-122"/>
                        </a:rPr>
                        <m:t>𝑻</m:t>
                      </m:r>
                    </m:oMath>
                  </m:oMathPara>
                </a14:m>
                <a:endParaRPr lang="zh-CN" altLang="en-US" sz="2400" b="1" dirty="0">
                  <a:latin typeface="方正正中黑简体" panose="02000000000000000000" pitchFamily="2" charset="-122"/>
                  <a:ea typeface="方正正中黑简体" panose="02000000000000000000" pitchFamily="2" charset="-122"/>
                </a:endParaRPr>
              </a:p>
            </p:txBody>
          </p:sp>
        </mc:Choice>
        <mc:Fallback xmlns="">
          <p:sp>
            <p:nvSpPr>
              <p:cNvPr id="56" name="文本框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147" y="3438462"/>
                <a:ext cx="543739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0"/>
              <p:cNvSpPr txBox="1"/>
              <p:nvPr/>
            </p:nvSpPr>
            <p:spPr>
              <a:xfrm>
                <a:off x="8236479" y="3806985"/>
                <a:ext cx="543739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CN" b="1" i="1" dirty="0" smtClean="0">
                              <a:latin typeface="Cambria Math" panose="02040503050406030204" pitchFamily="18" charset="0"/>
                              <a:ea typeface="方正正中黑简体" panose="02000000000000000000" pitchFamily="2" charset="-122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en-US" altLang="zh-CN" b="1" i="1" dirty="0" smtClean="0">
                                  <a:latin typeface="Cambria Math" panose="02040503050406030204" pitchFamily="18" charset="0"/>
                                  <a:ea typeface="方正正中黑简体" panose="02000000000000000000" pitchFamily="2" charset="-122"/>
                                </a:rPr>
                              </m:ctrlPr>
                            </m:fPr>
                            <m:num>
                              <m:r>
                                <a:rPr lang="en-US" altLang="zh-CN" b="1" i="1" dirty="0" smtClean="0">
                                  <a:latin typeface="Cambria Math"/>
                                  <a:ea typeface="方正正中黑简体" panose="02000000000000000000" pitchFamily="2" charset="-122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altLang="zh-CN" b="1" i="1" dirty="0" smtClean="0">
                                  <a:latin typeface="Cambria Math"/>
                                  <a:ea typeface="方正正中黑简体" panose="02000000000000000000" pitchFamily="2" charset="-122"/>
                                </a:rPr>
                                <m:t>𝟐</m:t>
                              </m:r>
                            </m:den>
                          </m:f>
                        </m:e>
                      </m:box>
                      <m:r>
                        <a:rPr lang="en-US" altLang="zh-CN" b="1" i="1" dirty="0">
                          <a:latin typeface="Cambria Math"/>
                          <a:ea typeface="方正正中黑简体" panose="02000000000000000000" pitchFamily="2" charset="-122"/>
                        </a:rPr>
                        <m:t>𝑻</m:t>
                      </m:r>
                    </m:oMath>
                  </m:oMathPara>
                </a14:m>
                <a:endParaRPr lang="zh-CN" altLang="en-US" sz="2400" b="1" dirty="0">
                  <a:latin typeface="方正正中黑简体" panose="02000000000000000000" pitchFamily="2" charset="-122"/>
                  <a:ea typeface="方正正中黑简体" panose="02000000000000000000" pitchFamily="2" charset="-122"/>
                </a:endParaRPr>
              </a:p>
            </p:txBody>
          </p:sp>
        </mc:Choice>
        <mc:Fallback xmlns="">
          <p:sp>
            <p:nvSpPr>
              <p:cNvPr id="57" name="文本框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6479" y="3806985"/>
                <a:ext cx="543739" cy="6127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1262213" y="1843228"/>
            <a:ext cx="39583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/>
              <a:t>周期（</a:t>
            </a:r>
            <a:r>
              <a:rPr lang="en-US" altLang="zh-CN" sz="2400" b="1" dirty="0"/>
              <a:t>T</a:t>
            </a:r>
            <a:r>
              <a:rPr lang="zh-CN" altLang="en-US" sz="2400" b="1" dirty="0"/>
              <a:t>）：</a:t>
            </a:r>
            <a:endParaRPr lang="en-US" altLang="zh-CN" sz="2400" b="1" dirty="0"/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+mn-ea"/>
              </a:rPr>
              <a:t> </a:t>
            </a:r>
            <a:r>
              <a:rPr lang="zh-CN" altLang="en-US" dirty="0">
                <a:latin typeface="+mn-ea"/>
              </a:rPr>
              <a:t>   </a:t>
            </a:r>
            <a:r>
              <a:rPr lang="zh-CN" altLang="en-US" sz="2000" b="1" dirty="0">
                <a:latin typeface="+mn-ea"/>
              </a:rPr>
              <a:t>正弦交流电完成一次周期性变化所需要的时间，称为正弦交流电的周期，国际单位为秒（</a:t>
            </a:r>
            <a:r>
              <a:rPr lang="en-US" altLang="zh-CN" sz="2000" b="1" dirty="0">
                <a:latin typeface="+mn-ea"/>
              </a:rPr>
              <a:t>s</a:t>
            </a:r>
            <a:r>
              <a:rPr lang="zh-CN" altLang="en-US" sz="2000" b="1" dirty="0">
                <a:latin typeface="+mn-ea"/>
              </a:rPr>
              <a:t>）。</a:t>
            </a:r>
          </a:p>
        </p:txBody>
      </p:sp>
      <p:sp>
        <p:nvSpPr>
          <p:cNvPr id="59" name="文本框 4"/>
          <p:cNvSpPr txBox="1"/>
          <p:nvPr/>
        </p:nvSpPr>
        <p:spPr>
          <a:xfrm>
            <a:off x="1058969" y="549275"/>
            <a:ext cx="5540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仿宋" pitchFamily="49" charset="-122"/>
                <a:ea typeface="仿宋" pitchFamily="49" charset="-122"/>
              </a:defRPr>
            </a:lvl1pPr>
          </a:lstStyle>
          <a:p>
            <a:r>
              <a:rPr lang="zh-CN" altLang="en-US" dirty="0"/>
              <a:t>交流电的周期、频率和角频率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617287" y="4222513"/>
                <a:ext cx="3248167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latin typeface="+mn-ea"/>
                  </a:rPr>
                  <a:t>1s=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altLang="zh-CN" sz="2000" b="1" i="1" smtClean="0">
                        <a:latin typeface="Cambria Math"/>
                      </a:rPr>
                      <m:t>𝒎𝒔</m:t>
                    </m:r>
                    <m:r>
                      <a:rPr lang="en-US" altLang="zh-CN" sz="2000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/>
                          </a:rPr>
                          <m:t>𝟔</m:t>
                        </m:r>
                      </m:sup>
                    </m:sSup>
                    <m:r>
                      <a:rPr lang="en-US" altLang="zh-CN" sz="2000" b="1" i="1" smtClean="0">
                        <a:latin typeface="Cambria Math"/>
                      </a:rPr>
                      <m:t>𝒖𝒔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287" y="4222513"/>
                <a:ext cx="3248167" cy="407099"/>
              </a:xfrm>
              <a:prstGeom prst="rect">
                <a:avLst/>
              </a:prstGeom>
              <a:blipFill rotWithShape="1">
                <a:blip r:embed="rId7"/>
                <a:stretch>
                  <a:fillRect l="-1876" t="-10606" b="-2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61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7" grpId="0" animBg="1"/>
      <p:bldP spid="38" grpId="0"/>
      <p:bldP spid="39" grpId="0"/>
      <p:bldP spid="53" grpId="0"/>
      <p:bldP spid="56" grpId="0"/>
      <p:bldP spid="57" grpId="0"/>
      <p:bldP spid="58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5690" y="1126214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826477" y="3911121"/>
            <a:ext cx="4093832" cy="2368286"/>
            <a:chOff x="5766355" y="2107155"/>
            <a:chExt cx="4093832" cy="2368286"/>
          </a:xfrm>
        </p:grpSpPr>
        <p:cxnSp>
          <p:nvCxnSpPr>
            <p:cNvPr id="27" name="直接箭头连接符 26"/>
            <p:cNvCxnSpPr/>
            <p:nvPr/>
          </p:nvCxnSpPr>
          <p:spPr>
            <a:xfrm flipV="1">
              <a:off x="6564822" y="2281115"/>
              <a:ext cx="0" cy="2194326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文本框 50"/>
            <p:cNvSpPr txBox="1"/>
            <p:nvPr/>
          </p:nvSpPr>
          <p:spPr>
            <a:xfrm>
              <a:off x="6653352" y="2107155"/>
              <a:ext cx="237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u</a:t>
              </a:r>
              <a:endParaRPr lang="zh-CN" altLang="en-US" dirty="0"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  <p:sp>
          <p:nvSpPr>
            <p:cNvPr id="29" name="文本框 50"/>
            <p:cNvSpPr txBox="1"/>
            <p:nvPr/>
          </p:nvSpPr>
          <p:spPr>
            <a:xfrm>
              <a:off x="9635211" y="3560340"/>
              <a:ext cx="200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t</a:t>
              </a:r>
              <a:endParaRPr lang="zh-CN" altLang="en-US" b="1" dirty="0"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  <p:sp>
          <p:nvSpPr>
            <p:cNvPr id="36" name="文本框 50"/>
            <p:cNvSpPr txBox="1"/>
            <p:nvPr/>
          </p:nvSpPr>
          <p:spPr>
            <a:xfrm>
              <a:off x="6148807" y="3462210"/>
              <a:ext cx="245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0</a:t>
              </a:r>
              <a:endParaRPr lang="zh-CN" altLang="en-US" dirty="0"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  <p:cxnSp>
          <p:nvCxnSpPr>
            <p:cNvPr id="37" name="直接箭头连接符 36"/>
            <p:cNvCxnSpPr/>
            <p:nvPr/>
          </p:nvCxnSpPr>
          <p:spPr>
            <a:xfrm flipV="1">
              <a:off x="5766355" y="3406320"/>
              <a:ext cx="4093832" cy="1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>
              <a:endCxn id="31" idx="1"/>
            </p:cNvCxnSpPr>
            <p:nvPr/>
          </p:nvCxnSpPr>
          <p:spPr>
            <a:xfrm flipV="1">
              <a:off x="6549352" y="2475522"/>
              <a:ext cx="177858" cy="1930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文本框 50"/>
            <p:cNvSpPr txBox="1"/>
            <p:nvPr/>
          </p:nvSpPr>
          <p:spPr>
            <a:xfrm>
              <a:off x="5861709" y="2127226"/>
              <a:ext cx="5030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5V</a:t>
              </a:r>
              <a:endParaRPr lang="zh-CN" altLang="en-US" b="1" dirty="0"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6564822" y="2454278"/>
              <a:ext cx="3070389" cy="1907496"/>
              <a:chOff x="6564822" y="2454278"/>
              <a:chExt cx="3070389" cy="190749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6564822" y="2454278"/>
                <a:ext cx="1531625" cy="1904084"/>
                <a:chOff x="2489992" y="2910017"/>
                <a:chExt cx="4384467" cy="2388338"/>
              </a:xfrm>
              <a:noFill/>
            </p:grpSpPr>
            <p:sp>
              <p:nvSpPr>
                <p:cNvPr id="31" name="任意多边形 30"/>
                <p:cNvSpPr/>
                <p:nvPr/>
              </p:nvSpPr>
              <p:spPr>
                <a:xfrm>
                  <a:off x="2489992" y="2936663"/>
                  <a:ext cx="882279" cy="1200467"/>
                </a:xfrm>
                <a:custGeom>
                  <a:avLst/>
                  <a:gdLst>
                    <a:gd name="connsiteX0" fmla="*/ 0 w 1349829"/>
                    <a:gd name="connsiteY0" fmla="*/ 1582059 h 1582059"/>
                    <a:gd name="connsiteX1" fmla="*/ 711200 w 1349829"/>
                    <a:gd name="connsiteY1" fmla="*/ 2 h 1582059"/>
                    <a:gd name="connsiteX2" fmla="*/ 1349829 w 1349829"/>
                    <a:gd name="connsiteY2" fmla="*/ 1567544 h 1582059"/>
                    <a:gd name="connsiteX3" fmla="*/ 1349829 w 1349829"/>
                    <a:gd name="connsiteY3" fmla="*/ 1567544 h 1582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49829" h="1582059">
                      <a:moveTo>
                        <a:pt x="0" y="1582059"/>
                      </a:moveTo>
                      <a:cubicBezTo>
                        <a:pt x="243114" y="792240"/>
                        <a:pt x="486229" y="2421"/>
                        <a:pt x="711200" y="2"/>
                      </a:cubicBezTo>
                      <a:cubicBezTo>
                        <a:pt x="936171" y="-2417"/>
                        <a:pt x="1349829" y="1567544"/>
                        <a:pt x="1349829" y="1567544"/>
                      </a:cubicBezTo>
                      <a:lnTo>
                        <a:pt x="1349829" y="1567544"/>
                      </a:lnTo>
                    </a:path>
                  </a:pathLst>
                </a:cu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" name="任意多边形 31"/>
                <p:cNvSpPr/>
                <p:nvPr/>
              </p:nvSpPr>
              <p:spPr>
                <a:xfrm rot="10800000">
                  <a:off x="3354706" y="4097888"/>
                  <a:ext cx="882279" cy="1200467"/>
                </a:xfrm>
                <a:custGeom>
                  <a:avLst/>
                  <a:gdLst>
                    <a:gd name="connsiteX0" fmla="*/ 0 w 1349829"/>
                    <a:gd name="connsiteY0" fmla="*/ 1582059 h 1582059"/>
                    <a:gd name="connsiteX1" fmla="*/ 711200 w 1349829"/>
                    <a:gd name="connsiteY1" fmla="*/ 2 h 1582059"/>
                    <a:gd name="connsiteX2" fmla="*/ 1349829 w 1349829"/>
                    <a:gd name="connsiteY2" fmla="*/ 1567544 h 1582059"/>
                    <a:gd name="connsiteX3" fmla="*/ 1349829 w 1349829"/>
                    <a:gd name="connsiteY3" fmla="*/ 1567544 h 1582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49829" h="1582059">
                      <a:moveTo>
                        <a:pt x="0" y="1582059"/>
                      </a:moveTo>
                      <a:cubicBezTo>
                        <a:pt x="243114" y="792240"/>
                        <a:pt x="486229" y="2421"/>
                        <a:pt x="711200" y="2"/>
                      </a:cubicBezTo>
                      <a:cubicBezTo>
                        <a:pt x="936171" y="-2417"/>
                        <a:pt x="1349829" y="1567544"/>
                        <a:pt x="1349829" y="1567544"/>
                      </a:cubicBezTo>
                      <a:lnTo>
                        <a:pt x="1349829" y="1567544"/>
                      </a:lnTo>
                    </a:path>
                  </a:pathLst>
                </a:cu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任意多边形 32"/>
                <p:cNvSpPr/>
                <p:nvPr/>
              </p:nvSpPr>
              <p:spPr>
                <a:xfrm>
                  <a:off x="4233975" y="2912289"/>
                  <a:ext cx="882279" cy="1200467"/>
                </a:xfrm>
                <a:custGeom>
                  <a:avLst/>
                  <a:gdLst>
                    <a:gd name="connsiteX0" fmla="*/ 0 w 1349829"/>
                    <a:gd name="connsiteY0" fmla="*/ 1582059 h 1582059"/>
                    <a:gd name="connsiteX1" fmla="*/ 711200 w 1349829"/>
                    <a:gd name="connsiteY1" fmla="*/ 2 h 1582059"/>
                    <a:gd name="connsiteX2" fmla="*/ 1349829 w 1349829"/>
                    <a:gd name="connsiteY2" fmla="*/ 1567544 h 1582059"/>
                    <a:gd name="connsiteX3" fmla="*/ 1349829 w 1349829"/>
                    <a:gd name="connsiteY3" fmla="*/ 1567544 h 1582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49829" h="1582059">
                      <a:moveTo>
                        <a:pt x="0" y="1582059"/>
                      </a:moveTo>
                      <a:cubicBezTo>
                        <a:pt x="243114" y="792240"/>
                        <a:pt x="486229" y="2421"/>
                        <a:pt x="711200" y="2"/>
                      </a:cubicBezTo>
                      <a:cubicBezTo>
                        <a:pt x="936171" y="-2417"/>
                        <a:pt x="1349829" y="1567544"/>
                        <a:pt x="1349829" y="1567544"/>
                      </a:cubicBezTo>
                      <a:lnTo>
                        <a:pt x="1349829" y="1567544"/>
                      </a:lnTo>
                    </a:path>
                  </a:pathLst>
                </a:cu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任意多边形 33"/>
                <p:cNvSpPr/>
                <p:nvPr/>
              </p:nvSpPr>
              <p:spPr>
                <a:xfrm rot="10800000">
                  <a:off x="5116250" y="4092536"/>
                  <a:ext cx="882279" cy="1200467"/>
                </a:xfrm>
                <a:custGeom>
                  <a:avLst/>
                  <a:gdLst>
                    <a:gd name="connsiteX0" fmla="*/ 0 w 1349829"/>
                    <a:gd name="connsiteY0" fmla="*/ 1582059 h 1582059"/>
                    <a:gd name="connsiteX1" fmla="*/ 711200 w 1349829"/>
                    <a:gd name="connsiteY1" fmla="*/ 2 h 1582059"/>
                    <a:gd name="connsiteX2" fmla="*/ 1349829 w 1349829"/>
                    <a:gd name="connsiteY2" fmla="*/ 1567544 h 1582059"/>
                    <a:gd name="connsiteX3" fmla="*/ 1349829 w 1349829"/>
                    <a:gd name="connsiteY3" fmla="*/ 1567544 h 1582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49829" h="1582059">
                      <a:moveTo>
                        <a:pt x="0" y="1582059"/>
                      </a:moveTo>
                      <a:cubicBezTo>
                        <a:pt x="243114" y="792240"/>
                        <a:pt x="486229" y="2421"/>
                        <a:pt x="711200" y="2"/>
                      </a:cubicBezTo>
                      <a:cubicBezTo>
                        <a:pt x="936171" y="-2417"/>
                        <a:pt x="1349829" y="1567544"/>
                        <a:pt x="1349829" y="1567544"/>
                      </a:cubicBezTo>
                      <a:lnTo>
                        <a:pt x="1349829" y="1567544"/>
                      </a:lnTo>
                    </a:path>
                  </a:pathLst>
                </a:cu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任意多边形 34"/>
                <p:cNvSpPr/>
                <p:nvPr/>
              </p:nvSpPr>
              <p:spPr>
                <a:xfrm>
                  <a:off x="5992180" y="2910017"/>
                  <a:ext cx="882279" cy="1200467"/>
                </a:xfrm>
                <a:custGeom>
                  <a:avLst/>
                  <a:gdLst>
                    <a:gd name="connsiteX0" fmla="*/ 0 w 1349829"/>
                    <a:gd name="connsiteY0" fmla="*/ 1582059 h 1582059"/>
                    <a:gd name="connsiteX1" fmla="*/ 711200 w 1349829"/>
                    <a:gd name="connsiteY1" fmla="*/ 2 h 1582059"/>
                    <a:gd name="connsiteX2" fmla="*/ 1349829 w 1349829"/>
                    <a:gd name="connsiteY2" fmla="*/ 1567544 h 1582059"/>
                    <a:gd name="connsiteX3" fmla="*/ 1349829 w 1349829"/>
                    <a:gd name="connsiteY3" fmla="*/ 1567544 h 1582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49829" h="1582059">
                      <a:moveTo>
                        <a:pt x="0" y="1582059"/>
                      </a:moveTo>
                      <a:cubicBezTo>
                        <a:pt x="243114" y="792240"/>
                        <a:pt x="486229" y="2421"/>
                        <a:pt x="711200" y="2"/>
                      </a:cubicBezTo>
                      <a:cubicBezTo>
                        <a:pt x="936171" y="-2417"/>
                        <a:pt x="1349829" y="1567544"/>
                        <a:pt x="1349829" y="1567544"/>
                      </a:cubicBezTo>
                      <a:lnTo>
                        <a:pt x="1349829" y="1567544"/>
                      </a:lnTo>
                    </a:path>
                  </a:pathLst>
                </a:cu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0" name="组合 39"/>
              <p:cNvGrpSpPr/>
              <p:nvPr/>
            </p:nvGrpSpPr>
            <p:grpSpPr>
              <a:xfrm rot="10800000">
                <a:off x="8103586" y="2457690"/>
                <a:ext cx="1531625" cy="1904084"/>
                <a:chOff x="2489992" y="2910017"/>
                <a:chExt cx="4384467" cy="2388338"/>
              </a:xfrm>
              <a:noFill/>
            </p:grpSpPr>
            <p:sp>
              <p:nvSpPr>
                <p:cNvPr id="41" name="任意多边形 40"/>
                <p:cNvSpPr/>
                <p:nvPr/>
              </p:nvSpPr>
              <p:spPr>
                <a:xfrm>
                  <a:off x="2489992" y="2936663"/>
                  <a:ext cx="882279" cy="1200467"/>
                </a:xfrm>
                <a:custGeom>
                  <a:avLst/>
                  <a:gdLst>
                    <a:gd name="connsiteX0" fmla="*/ 0 w 1349829"/>
                    <a:gd name="connsiteY0" fmla="*/ 1582059 h 1582059"/>
                    <a:gd name="connsiteX1" fmla="*/ 711200 w 1349829"/>
                    <a:gd name="connsiteY1" fmla="*/ 2 h 1582059"/>
                    <a:gd name="connsiteX2" fmla="*/ 1349829 w 1349829"/>
                    <a:gd name="connsiteY2" fmla="*/ 1567544 h 1582059"/>
                    <a:gd name="connsiteX3" fmla="*/ 1349829 w 1349829"/>
                    <a:gd name="connsiteY3" fmla="*/ 1567544 h 1582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49829" h="1582059">
                      <a:moveTo>
                        <a:pt x="0" y="1582059"/>
                      </a:moveTo>
                      <a:cubicBezTo>
                        <a:pt x="243114" y="792240"/>
                        <a:pt x="486229" y="2421"/>
                        <a:pt x="711200" y="2"/>
                      </a:cubicBezTo>
                      <a:cubicBezTo>
                        <a:pt x="936171" y="-2417"/>
                        <a:pt x="1349829" y="1567544"/>
                        <a:pt x="1349829" y="1567544"/>
                      </a:cubicBezTo>
                      <a:lnTo>
                        <a:pt x="1349829" y="1567544"/>
                      </a:lnTo>
                    </a:path>
                  </a:pathLst>
                </a:cu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" name="任意多边形 41"/>
                <p:cNvSpPr/>
                <p:nvPr/>
              </p:nvSpPr>
              <p:spPr>
                <a:xfrm rot="10800000">
                  <a:off x="3354706" y="4097888"/>
                  <a:ext cx="882279" cy="1200467"/>
                </a:xfrm>
                <a:custGeom>
                  <a:avLst/>
                  <a:gdLst>
                    <a:gd name="connsiteX0" fmla="*/ 0 w 1349829"/>
                    <a:gd name="connsiteY0" fmla="*/ 1582059 h 1582059"/>
                    <a:gd name="connsiteX1" fmla="*/ 711200 w 1349829"/>
                    <a:gd name="connsiteY1" fmla="*/ 2 h 1582059"/>
                    <a:gd name="connsiteX2" fmla="*/ 1349829 w 1349829"/>
                    <a:gd name="connsiteY2" fmla="*/ 1567544 h 1582059"/>
                    <a:gd name="connsiteX3" fmla="*/ 1349829 w 1349829"/>
                    <a:gd name="connsiteY3" fmla="*/ 1567544 h 1582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49829" h="1582059">
                      <a:moveTo>
                        <a:pt x="0" y="1582059"/>
                      </a:moveTo>
                      <a:cubicBezTo>
                        <a:pt x="243114" y="792240"/>
                        <a:pt x="486229" y="2421"/>
                        <a:pt x="711200" y="2"/>
                      </a:cubicBezTo>
                      <a:cubicBezTo>
                        <a:pt x="936171" y="-2417"/>
                        <a:pt x="1349829" y="1567544"/>
                        <a:pt x="1349829" y="1567544"/>
                      </a:cubicBezTo>
                      <a:lnTo>
                        <a:pt x="1349829" y="1567544"/>
                      </a:lnTo>
                    </a:path>
                  </a:pathLst>
                </a:cu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任意多边形 42"/>
                <p:cNvSpPr/>
                <p:nvPr/>
              </p:nvSpPr>
              <p:spPr>
                <a:xfrm>
                  <a:off x="4233975" y="2912289"/>
                  <a:ext cx="882279" cy="1200467"/>
                </a:xfrm>
                <a:custGeom>
                  <a:avLst/>
                  <a:gdLst>
                    <a:gd name="connsiteX0" fmla="*/ 0 w 1349829"/>
                    <a:gd name="connsiteY0" fmla="*/ 1582059 h 1582059"/>
                    <a:gd name="connsiteX1" fmla="*/ 711200 w 1349829"/>
                    <a:gd name="connsiteY1" fmla="*/ 2 h 1582059"/>
                    <a:gd name="connsiteX2" fmla="*/ 1349829 w 1349829"/>
                    <a:gd name="connsiteY2" fmla="*/ 1567544 h 1582059"/>
                    <a:gd name="connsiteX3" fmla="*/ 1349829 w 1349829"/>
                    <a:gd name="connsiteY3" fmla="*/ 1567544 h 1582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49829" h="1582059">
                      <a:moveTo>
                        <a:pt x="0" y="1582059"/>
                      </a:moveTo>
                      <a:cubicBezTo>
                        <a:pt x="243114" y="792240"/>
                        <a:pt x="486229" y="2421"/>
                        <a:pt x="711200" y="2"/>
                      </a:cubicBezTo>
                      <a:cubicBezTo>
                        <a:pt x="936171" y="-2417"/>
                        <a:pt x="1349829" y="1567544"/>
                        <a:pt x="1349829" y="1567544"/>
                      </a:cubicBezTo>
                      <a:lnTo>
                        <a:pt x="1349829" y="1567544"/>
                      </a:lnTo>
                    </a:path>
                  </a:pathLst>
                </a:cu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任意多边形 43"/>
                <p:cNvSpPr/>
                <p:nvPr/>
              </p:nvSpPr>
              <p:spPr>
                <a:xfrm rot="10800000">
                  <a:off x="5116250" y="4092536"/>
                  <a:ext cx="882279" cy="1200467"/>
                </a:xfrm>
                <a:custGeom>
                  <a:avLst/>
                  <a:gdLst>
                    <a:gd name="connsiteX0" fmla="*/ 0 w 1349829"/>
                    <a:gd name="connsiteY0" fmla="*/ 1582059 h 1582059"/>
                    <a:gd name="connsiteX1" fmla="*/ 711200 w 1349829"/>
                    <a:gd name="connsiteY1" fmla="*/ 2 h 1582059"/>
                    <a:gd name="connsiteX2" fmla="*/ 1349829 w 1349829"/>
                    <a:gd name="connsiteY2" fmla="*/ 1567544 h 1582059"/>
                    <a:gd name="connsiteX3" fmla="*/ 1349829 w 1349829"/>
                    <a:gd name="connsiteY3" fmla="*/ 1567544 h 1582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49829" h="1582059">
                      <a:moveTo>
                        <a:pt x="0" y="1582059"/>
                      </a:moveTo>
                      <a:cubicBezTo>
                        <a:pt x="243114" y="792240"/>
                        <a:pt x="486229" y="2421"/>
                        <a:pt x="711200" y="2"/>
                      </a:cubicBezTo>
                      <a:cubicBezTo>
                        <a:pt x="936171" y="-2417"/>
                        <a:pt x="1349829" y="1567544"/>
                        <a:pt x="1349829" y="1567544"/>
                      </a:cubicBezTo>
                      <a:lnTo>
                        <a:pt x="1349829" y="1567544"/>
                      </a:lnTo>
                    </a:path>
                  </a:pathLst>
                </a:cu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任意多边形 44"/>
                <p:cNvSpPr/>
                <p:nvPr/>
              </p:nvSpPr>
              <p:spPr>
                <a:xfrm>
                  <a:off x="5992180" y="2910017"/>
                  <a:ext cx="882279" cy="1200467"/>
                </a:xfrm>
                <a:custGeom>
                  <a:avLst/>
                  <a:gdLst>
                    <a:gd name="connsiteX0" fmla="*/ 0 w 1349829"/>
                    <a:gd name="connsiteY0" fmla="*/ 1582059 h 1582059"/>
                    <a:gd name="connsiteX1" fmla="*/ 711200 w 1349829"/>
                    <a:gd name="connsiteY1" fmla="*/ 2 h 1582059"/>
                    <a:gd name="connsiteX2" fmla="*/ 1349829 w 1349829"/>
                    <a:gd name="connsiteY2" fmla="*/ 1567544 h 1582059"/>
                    <a:gd name="connsiteX3" fmla="*/ 1349829 w 1349829"/>
                    <a:gd name="connsiteY3" fmla="*/ 1567544 h 1582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49829" h="1582059">
                      <a:moveTo>
                        <a:pt x="0" y="1582059"/>
                      </a:moveTo>
                      <a:cubicBezTo>
                        <a:pt x="243114" y="792240"/>
                        <a:pt x="486229" y="2421"/>
                        <a:pt x="711200" y="2"/>
                      </a:cubicBezTo>
                      <a:cubicBezTo>
                        <a:pt x="936171" y="-2417"/>
                        <a:pt x="1349829" y="1567544"/>
                        <a:pt x="1349829" y="1567544"/>
                      </a:cubicBezTo>
                      <a:lnTo>
                        <a:pt x="1349829" y="1567544"/>
                      </a:lnTo>
                    </a:path>
                  </a:pathLst>
                </a:cu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grpSp>
        <p:nvGrpSpPr>
          <p:cNvPr id="53" name="组合 52"/>
          <p:cNvGrpSpPr/>
          <p:nvPr/>
        </p:nvGrpSpPr>
        <p:grpSpPr>
          <a:xfrm>
            <a:off x="826477" y="1381010"/>
            <a:ext cx="4093832" cy="2332794"/>
            <a:chOff x="973716" y="2046784"/>
            <a:chExt cx="4093832" cy="2332794"/>
          </a:xfrm>
        </p:grpSpPr>
        <p:cxnSp>
          <p:nvCxnSpPr>
            <p:cNvPr id="5" name="直接箭头连接符 4"/>
            <p:cNvCxnSpPr/>
            <p:nvPr/>
          </p:nvCxnSpPr>
          <p:spPr>
            <a:xfrm flipV="1">
              <a:off x="1772183" y="2148440"/>
              <a:ext cx="0" cy="2231138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文本框 50"/>
            <p:cNvSpPr txBox="1"/>
            <p:nvPr/>
          </p:nvSpPr>
          <p:spPr>
            <a:xfrm>
              <a:off x="1853122" y="2046784"/>
              <a:ext cx="237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u</a:t>
              </a:r>
              <a:endParaRPr lang="zh-CN" altLang="en-US" dirty="0"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  <p:sp>
          <p:nvSpPr>
            <p:cNvPr id="7" name="文本框 50"/>
            <p:cNvSpPr txBox="1"/>
            <p:nvPr/>
          </p:nvSpPr>
          <p:spPr>
            <a:xfrm>
              <a:off x="4842572" y="3581554"/>
              <a:ext cx="200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t</a:t>
              </a:r>
              <a:endParaRPr lang="zh-CN" altLang="en-US" b="1" dirty="0"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772183" y="2475492"/>
              <a:ext cx="3073220" cy="1904084"/>
              <a:chOff x="2489992" y="2910017"/>
              <a:chExt cx="4384467" cy="2388338"/>
            </a:xfrm>
            <a:noFill/>
          </p:grpSpPr>
          <p:sp>
            <p:nvSpPr>
              <p:cNvPr id="9" name="任意多边形 8"/>
              <p:cNvSpPr/>
              <p:nvPr/>
            </p:nvSpPr>
            <p:spPr>
              <a:xfrm>
                <a:off x="2489992" y="2936663"/>
                <a:ext cx="882279" cy="1200467"/>
              </a:xfrm>
              <a:custGeom>
                <a:avLst/>
                <a:gdLst>
                  <a:gd name="connsiteX0" fmla="*/ 0 w 1349829"/>
                  <a:gd name="connsiteY0" fmla="*/ 1582059 h 1582059"/>
                  <a:gd name="connsiteX1" fmla="*/ 711200 w 1349829"/>
                  <a:gd name="connsiteY1" fmla="*/ 2 h 1582059"/>
                  <a:gd name="connsiteX2" fmla="*/ 1349829 w 1349829"/>
                  <a:gd name="connsiteY2" fmla="*/ 1567544 h 1582059"/>
                  <a:gd name="connsiteX3" fmla="*/ 1349829 w 1349829"/>
                  <a:gd name="connsiteY3" fmla="*/ 1567544 h 158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9829" h="1582059">
                    <a:moveTo>
                      <a:pt x="0" y="1582059"/>
                    </a:moveTo>
                    <a:cubicBezTo>
                      <a:pt x="243114" y="792240"/>
                      <a:pt x="486229" y="2421"/>
                      <a:pt x="711200" y="2"/>
                    </a:cubicBezTo>
                    <a:cubicBezTo>
                      <a:pt x="936171" y="-2417"/>
                      <a:pt x="1349829" y="1567544"/>
                      <a:pt x="1349829" y="1567544"/>
                    </a:cubicBezTo>
                    <a:lnTo>
                      <a:pt x="1349829" y="1567544"/>
                    </a:lnTo>
                  </a:path>
                </a:pathLst>
              </a:custGeom>
              <a:grpFill/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 rot="10800000">
                <a:off x="3354706" y="4097888"/>
                <a:ext cx="882279" cy="1200467"/>
              </a:xfrm>
              <a:custGeom>
                <a:avLst/>
                <a:gdLst>
                  <a:gd name="connsiteX0" fmla="*/ 0 w 1349829"/>
                  <a:gd name="connsiteY0" fmla="*/ 1582059 h 1582059"/>
                  <a:gd name="connsiteX1" fmla="*/ 711200 w 1349829"/>
                  <a:gd name="connsiteY1" fmla="*/ 2 h 1582059"/>
                  <a:gd name="connsiteX2" fmla="*/ 1349829 w 1349829"/>
                  <a:gd name="connsiteY2" fmla="*/ 1567544 h 1582059"/>
                  <a:gd name="connsiteX3" fmla="*/ 1349829 w 1349829"/>
                  <a:gd name="connsiteY3" fmla="*/ 1567544 h 158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9829" h="1582059">
                    <a:moveTo>
                      <a:pt x="0" y="1582059"/>
                    </a:moveTo>
                    <a:cubicBezTo>
                      <a:pt x="243114" y="792240"/>
                      <a:pt x="486229" y="2421"/>
                      <a:pt x="711200" y="2"/>
                    </a:cubicBezTo>
                    <a:cubicBezTo>
                      <a:pt x="936171" y="-2417"/>
                      <a:pt x="1349829" y="1567544"/>
                      <a:pt x="1349829" y="1567544"/>
                    </a:cubicBezTo>
                    <a:lnTo>
                      <a:pt x="1349829" y="1567544"/>
                    </a:lnTo>
                  </a:path>
                </a:pathLst>
              </a:custGeom>
              <a:grpFill/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4233975" y="2912289"/>
                <a:ext cx="882279" cy="1200467"/>
              </a:xfrm>
              <a:custGeom>
                <a:avLst/>
                <a:gdLst>
                  <a:gd name="connsiteX0" fmla="*/ 0 w 1349829"/>
                  <a:gd name="connsiteY0" fmla="*/ 1582059 h 1582059"/>
                  <a:gd name="connsiteX1" fmla="*/ 711200 w 1349829"/>
                  <a:gd name="connsiteY1" fmla="*/ 2 h 1582059"/>
                  <a:gd name="connsiteX2" fmla="*/ 1349829 w 1349829"/>
                  <a:gd name="connsiteY2" fmla="*/ 1567544 h 1582059"/>
                  <a:gd name="connsiteX3" fmla="*/ 1349829 w 1349829"/>
                  <a:gd name="connsiteY3" fmla="*/ 1567544 h 158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9829" h="1582059">
                    <a:moveTo>
                      <a:pt x="0" y="1582059"/>
                    </a:moveTo>
                    <a:cubicBezTo>
                      <a:pt x="243114" y="792240"/>
                      <a:pt x="486229" y="2421"/>
                      <a:pt x="711200" y="2"/>
                    </a:cubicBezTo>
                    <a:cubicBezTo>
                      <a:pt x="936171" y="-2417"/>
                      <a:pt x="1349829" y="1567544"/>
                      <a:pt x="1349829" y="1567544"/>
                    </a:cubicBezTo>
                    <a:lnTo>
                      <a:pt x="1349829" y="1567544"/>
                    </a:lnTo>
                  </a:path>
                </a:pathLst>
              </a:custGeom>
              <a:grpFill/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 rot="10800000">
                <a:off x="5116250" y="4092536"/>
                <a:ext cx="882279" cy="1200467"/>
              </a:xfrm>
              <a:custGeom>
                <a:avLst/>
                <a:gdLst>
                  <a:gd name="connsiteX0" fmla="*/ 0 w 1349829"/>
                  <a:gd name="connsiteY0" fmla="*/ 1582059 h 1582059"/>
                  <a:gd name="connsiteX1" fmla="*/ 711200 w 1349829"/>
                  <a:gd name="connsiteY1" fmla="*/ 2 h 1582059"/>
                  <a:gd name="connsiteX2" fmla="*/ 1349829 w 1349829"/>
                  <a:gd name="connsiteY2" fmla="*/ 1567544 h 1582059"/>
                  <a:gd name="connsiteX3" fmla="*/ 1349829 w 1349829"/>
                  <a:gd name="connsiteY3" fmla="*/ 1567544 h 158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9829" h="1582059">
                    <a:moveTo>
                      <a:pt x="0" y="1582059"/>
                    </a:moveTo>
                    <a:cubicBezTo>
                      <a:pt x="243114" y="792240"/>
                      <a:pt x="486229" y="2421"/>
                      <a:pt x="711200" y="2"/>
                    </a:cubicBezTo>
                    <a:cubicBezTo>
                      <a:pt x="936171" y="-2417"/>
                      <a:pt x="1349829" y="1567544"/>
                      <a:pt x="1349829" y="1567544"/>
                    </a:cubicBezTo>
                    <a:lnTo>
                      <a:pt x="1349829" y="1567544"/>
                    </a:lnTo>
                  </a:path>
                </a:pathLst>
              </a:custGeom>
              <a:grpFill/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5992180" y="2910017"/>
                <a:ext cx="882279" cy="1200467"/>
              </a:xfrm>
              <a:custGeom>
                <a:avLst/>
                <a:gdLst>
                  <a:gd name="connsiteX0" fmla="*/ 0 w 1349829"/>
                  <a:gd name="connsiteY0" fmla="*/ 1582059 h 1582059"/>
                  <a:gd name="connsiteX1" fmla="*/ 711200 w 1349829"/>
                  <a:gd name="connsiteY1" fmla="*/ 2 h 1582059"/>
                  <a:gd name="connsiteX2" fmla="*/ 1349829 w 1349829"/>
                  <a:gd name="connsiteY2" fmla="*/ 1567544 h 1582059"/>
                  <a:gd name="connsiteX3" fmla="*/ 1349829 w 1349829"/>
                  <a:gd name="connsiteY3" fmla="*/ 1567544 h 158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9829" h="1582059">
                    <a:moveTo>
                      <a:pt x="0" y="1582059"/>
                    </a:moveTo>
                    <a:cubicBezTo>
                      <a:pt x="243114" y="792240"/>
                      <a:pt x="486229" y="2421"/>
                      <a:pt x="711200" y="2"/>
                    </a:cubicBezTo>
                    <a:cubicBezTo>
                      <a:pt x="936171" y="-2417"/>
                      <a:pt x="1349829" y="1567544"/>
                      <a:pt x="1349829" y="1567544"/>
                    </a:cubicBezTo>
                    <a:lnTo>
                      <a:pt x="1349829" y="1567544"/>
                    </a:lnTo>
                  </a:path>
                </a:pathLst>
              </a:custGeom>
              <a:grpFill/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50"/>
            <p:cNvSpPr txBox="1"/>
            <p:nvPr/>
          </p:nvSpPr>
          <p:spPr>
            <a:xfrm>
              <a:off x="1356168" y="3483424"/>
              <a:ext cx="245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0</a:t>
              </a:r>
              <a:endParaRPr lang="zh-CN" altLang="en-US" dirty="0"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  <p:cxnSp>
          <p:nvCxnSpPr>
            <p:cNvPr id="15" name="直接箭头连接符 14"/>
            <p:cNvCxnSpPr/>
            <p:nvPr/>
          </p:nvCxnSpPr>
          <p:spPr>
            <a:xfrm flipV="1">
              <a:off x="973716" y="3427534"/>
              <a:ext cx="4093832" cy="1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>
              <a:endCxn id="9" idx="1"/>
            </p:cNvCxnSpPr>
            <p:nvPr/>
          </p:nvCxnSpPr>
          <p:spPr>
            <a:xfrm flipV="1">
              <a:off x="1756713" y="2496736"/>
              <a:ext cx="341304" cy="1930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文本框 50"/>
            <p:cNvSpPr txBox="1"/>
            <p:nvPr/>
          </p:nvSpPr>
          <p:spPr>
            <a:xfrm>
              <a:off x="1233325" y="2299225"/>
              <a:ext cx="5030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5V</a:t>
              </a:r>
              <a:endParaRPr lang="zh-CN" altLang="en-US" b="1" dirty="0"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  <p:sp>
          <p:nvSpPr>
            <p:cNvPr id="46" name="文本框 50"/>
            <p:cNvSpPr txBox="1"/>
            <p:nvPr/>
          </p:nvSpPr>
          <p:spPr>
            <a:xfrm>
              <a:off x="1955288" y="3467729"/>
              <a:ext cx="6803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0.5S</a:t>
              </a:r>
              <a:endParaRPr lang="zh-CN" altLang="en-US" sz="1100" dirty="0"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  <p:sp>
          <p:nvSpPr>
            <p:cNvPr id="47" name="文本框 50"/>
            <p:cNvSpPr txBox="1"/>
            <p:nvPr/>
          </p:nvSpPr>
          <p:spPr>
            <a:xfrm>
              <a:off x="2649243" y="3156749"/>
              <a:ext cx="44829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1S</a:t>
              </a:r>
              <a:endParaRPr lang="zh-CN" altLang="en-US" sz="1100" dirty="0"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  <p:sp>
          <p:nvSpPr>
            <p:cNvPr id="48" name="文本框 50"/>
            <p:cNvSpPr txBox="1"/>
            <p:nvPr/>
          </p:nvSpPr>
          <p:spPr>
            <a:xfrm>
              <a:off x="3164727" y="3432147"/>
              <a:ext cx="6157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1.5S</a:t>
              </a:r>
              <a:endParaRPr lang="zh-CN" altLang="en-US" sz="1100" dirty="0"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  <p:sp>
          <p:nvSpPr>
            <p:cNvPr id="49" name="文本框 50"/>
            <p:cNvSpPr txBox="1"/>
            <p:nvPr/>
          </p:nvSpPr>
          <p:spPr>
            <a:xfrm>
              <a:off x="3807726" y="3149731"/>
              <a:ext cx="4147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2S</a:t>
              </a:r>
              <a:endParaRPr lang="zh-CN" altLang="en-US" sz="1100" dirty="0"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  <p:sp>
          <p:nvSpPr>
            <p:cNvPr id="50" name="文本框 50"/>
            <p:cNvSpPr txBox="1"/>
            <p:nvPr/>
          </p:nvSpPr>
          <p:spPr>
            <a:xfrm>
              <a:off x="4427095" y="3479917"/>
              <a:ext cx="6157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2.5S</a:t>
              </a:r>
              <a:endParaRPr lang="zh-CN" altLang="en-US" sz="1100" dirty="0"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</p:grpSp>
      <p:cxnSp>
        <p:nvCxnSpPr>
          <p:cNvPr id="56" name="直接连接符 55"/>
          <p:cNvCxnSpPr/>
          <p:nvPr/>
        </p:nvCxnSpPr>
        <p:spPr>
          <a:xfrm>
            <a:off x="2847360" y="1565676"/>
            <a:ext cx="26033" cy="4713731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2235220" y="1578859"/>
            <a:ext cx="26033" cy="4713731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4092761" y="1570337"/>
            <a:ext cx="26033" cy="4713731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3480621" y="1583520"/>
            <a:ext cx="26033" cy="4713731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4679754" y="1589066"/>
            <a:ext cx="26033" cy="4713731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文本框 50"/>
          <p:cNvSpPr txBox="1"/>
          <p:nvPr/>
        </p:nvSpPr>
        <p:spPr>
          <a:xfrm>
            <a:off x="1827630" y="4876830"/>
            <a:ext cx="6803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0.5S</a:t>
            </a:r>
            <a:endParaRPr lang="zh-CN" altLang="en-US" sz="1100" dirty="0"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70" name="文本框 50"/>
          <p:cNvSpPr txBox="1"/>
          <p:nvPr/>
        </p:nvSpPr>
        <p:spPr>
          <a:xfrm>
            <a:off x="2654404" y="2643375"/>
            <a:ext cx="4482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1S</a:t>
            </a:r>
            <a:endParaRPr lang="zh-CN" altLang="en-US" sz="1100" dirty="0"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71" name="文本框 50"/>
          <p:cNvSpPr txBox="1"/>
          <p:nvPr/>
        </p:nvSpPr>
        <p:spPr>
          <a:xfrm>
            <a:off x="2545803" y="4875679"/>
            <a:ext cx="4482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1S</a:t>
            </a:r>
            <a:endParaRPr lang="zh-CN" altLang="en-US" sz="1100" dirty="0"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72" name="文本框 50"/>
          <p:cNvSpPr txBox="1"/>
          <p:nvPr/>
        </p:nvSpPr>
        <p:spPr>
          <a:xfrm>
            <a:off x="3089047" y="4876830"/>
            <a:ext cx="615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1.5S</a:t>
            </a:r>
            <a:endParaRPr lang="zh-CN" altLang="en-US" sz="1100" dirty="0"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73" name="文本框 50"/>
          <p:cNvSpPr txBox="1"/>
          <p:nvPr/>
        </p:nvSpPr>
        <p:spPr>
          <a:xfrm>
            <a:off x="3724623" y="4876830"/>
            <a:ext cx="414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2S</a:t>
            </a:r>
            <a:endParaRPr lang="zh-CN" altLang="en-US" sz="1100" dirty="0"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74" name="文本框 50"/>
          <p:cNvSpPr txBox="1"/>
          <p:nvPr/>
        </p:nvSpPr>
        <p:spPr>
          <a:xfrm>
            <a:off x="4352546" y="4845853"/>
            <a:ext cx="615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2.5S</a:t>
            </a:r>
            <a:endParaRPr lang="zh-CN" altLang="en-US" sz="1100" dirty="0"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158853" y="2752472"/>
                <a:ext cx="22928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i="0" smtClean="0">
                        <a:solidFill>
                          <a:srgbClr val="FF0000"/>
                        </a:solidFill>
                        <a:latin typeface="Cambria Math"/>
                      </a:rPr>
                      <m:t>T</m:t>
                    </m:r>
                    <m:r>
                      <a:rPr lang="en-US" altLang="zh-CN" sz="32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3200" dirty="0">
                    <a:solidFill>
                      <a:srgbClr val="FF0000"/>
                    </a:solidFill>
                  </a:rPr>
                  <a:t>=1S</a:t>
                </a:r>
                <a:endParaRPr lang="zh-CN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853" y="2752472"/>
                <a:ext cx="2292824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12632" b="-357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158853" y="5222986"/>
                <a:ext cx="22928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i="0" smtClean="0">
                        <a:solidFill>
                          <a:srgbClr val="FF0000"/>
                        </a:solidFill>
                        <a:latin typeface="Cambria Math"/>
                      </a:rPr>
                      <m:t>T</m:t>
                    </m:r>
                    <m:r>
                      <a:rPr lang="en-US" altLang="zh-CN" sz="32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3200" dirty="0">
                    <a:solidFill>
                      <a:srgbClr val="FF0000"/>
                    </a:solidFill>
                  </a:rPr>
                  <a:t>=0.5S</a:t>
                </a:r>
                <a:endParaRPr lang="zh-CN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853" y="5222986"/>
                <a:ext cx="2292824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629526" y="1633451"/>
                <a:ext cx="4876674" cy="2593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900"/>
                  </a:lnSpc>
                </a:pPr>
                <a:r>
                  <a:rPr lang="zh-CN" altLang="en-US" sz="2400" b="1" dirty="0">
                    <a:latin typeface="华文楷体" pitchFamily="2" charset="-122"/>
                    <a:ea typeface="华文楷体" pitchFamily="2" charset="-122"/>
                  </a:rPr>
                  <a:t>频率（</a:t>
                </a:r>
                <a:r>
                  <a:rPr lang="en-US" altLang="zh-CN" sz="2800" dirty="0">
                    <a:latin typeface="华文楷体" pitchFamily="2" charset="-122"/>
                    <a:ea typeface="华文楷体" pitchFamily="2" charset="-122"/>
                  </a:rPr>
                  <a:t>ƒ</a:t>
                </a:r>
                <a:r>
                  <a:rPr lang="zh-CN" altLang="en-US" sz="2400" b="1" dirty="0">
                    <a:latin typeface="华文楷体" pitchFamily="2" charset="-122"/>
                    <a:ea typeface="华文楷体" pitchFamily="2" charset="-122"/>
                  </a:rPr>
                  <a:t>）：</a:t>
                </a:r>
                <a:endParaRPr lang="en-US" altLang="zh-CN" sz="2400" b="1" dirty="0">
                  <a:latin typeface="华文楷体" pitchFamily="2" charset="-122"/>
                  <a:ea typeface="华文楷体" pitchFamily="2" charset="-122"/>
                </a:endParaRPr>
              </a:p>
              <a:p>
                <a:pPr>
                  <a:lnSpc>
                    <a:spcPts val="3900"/>
                  </a:lnSpc>
                </a:pPr>
                <a:r>
                  <a:rPr lang="en-US" altLang="zh-CN" dirty="0">
                    <a:latin typeface="华文楷体" pitchFamily="2" charset="-122"/>
                    <a:ea typeface="华文楷体" pitchFamily="2" charset="-122"/>
                  </a:rPr>
                  <a:t> </a:t>
                </a:r>
                <a:r>
                  <a:rPr lang="zh-CN" altLang="en-US" dirty="0">
                    <a:latin typeface="华文楷体" pitchFamily="2" charset="-122"/>
                    <a:ea typeface="华文楷体" pitchFamily="2" charset="-122"/>
                  </a:rPr>
                  <a:t>   </a:t>
                </a:r>
                <a:r>
                  <a:rPr lang="zh-CN" altLang="en-US" sz="2000" b="1" dirty="0">
                    <a:latin typeface="华文楷体" pitchFamily="2" charset="-122"/>
                    <a:ea typeface="华文楷体" pitchFamily="2" charset="-122"/>
                  </a:rPr>
                  <a:t>正弦交流电在</a:t>
                </a:r>
                <a:r>
                  <a:rPr lang="en-US" altLang="zh-CN" sz="2000" b="1" dirty="0">
                    <a:latin typeface="华文楷体" pitchFamily="2" charset="-122"/>
                    <a:ea typeface="华文楷体" pitchFamily="2" charset="-122"/>
                  </a:rPr>
                  <a:t>1S</a:t>
                </a:r>
                <a:r>
                  <a:rPr lang="zh-CN" altLang="en-US" sz="2000" b="1" dirty="0">
                    <a:latin typeface="华文楷体" pitchFamily="2" charset="-122"/>
                    <a:ea typeface="华文楷体" pitchFamily="2" charset="-122"/>
                  </a:rPr>
                  <a:t>内完成周期性变化的次数，称为正弦交流电的频率，国际单位是赫兹（</a:t>
                </a:r>
                <a:r>
                  <a:rPr lang="en-US" altLang="zh-CN" sz="2000" b="1" dirty="0">
                    <a:latin typeface="华文楷体" pitchFamily="2" charset="-122"/>
                    <a:ea typeface="华文楷体" pitchFamily="2" charset="-122"/>
                  </a:rPr>
                  <a:t>Hz</a:t>
                </a:r>
                <a:r>
                  <a:rPr lang="zh-CN" altLang="en-US" sz="2000" b="1" dirty="0">
                    <a:latin typeface="华文楷体" pitchFamily="2" charset="-122"/>
                    <a:ea typeface="华文楷体" pitchFamily="2" charset="-122"/>
                  </a:rPr>
                  <a:t>）千赫（</a:t>
                </a:r>
                <a:r>
                  <a:rPr lang="en-US" altLang="zh-CN" sz="2000" b="1" dirty="0">
                    <a:latin typeface="华文楷体" pitchFamily="2" charset="-122"/>
                    <a:ea typeface="华文楷体" pitchFamily="2" charset="-122"/>
                  </a:rPr>
                  <a:t> KHz</a:t>
                </a:r>
                <a:r>
                  <a:rPr lang="zh-CN" altLang="en-US" sz="2000" b="1" dirty="0">
                    <a:latin typeface="华文楷体" pitchFamily="2" charset="-122"/>
                    <a:ea typeface="华文楷体" pitchFamily="2" charset="-122"/>
                  </a:rPr>
                  <a:t>）兆赫（</a:t>
                </a:r>
                <a:r>
                  <a:rPr lang="en-US" altLang="zh-CN" sz="2000" b="1" dirty="0">
                    <a:latin typeface="华文楷体" pitchFamily="2" charset="-122"/>
                    <a:ea typeface="华文楷体" pitchFamily="2" charset="-122"/>
                  </a:rPr>
                  <a:t>MHz</a:t>
                </a:r>
                <a:r>
                  <a:rPr lang="zh-CN" altLang="en-US" sz="2000" b="1" dirty="0">
                    <a:latin typeface="华文楷体" pitchFamily="2" charset="-122"/>
                    <a:ea typeface="华文楷体" pitchFamily="2" charset="-122"/>
                  </a:rPr>
                  <a:t>）</a:t>
                </a:r>
                <a:endParaRPr lang="en-US" altLang="zh-CN" sz="2000" b="1" dirty="0">
                  <a:latin typeface="华文楷体" pitchFamily="2" charset="-122"/>
                  <a:ea typeface="华文楷体" pitchFamily="2" charset="-122"/>
                </a:endParaRPr>
              </a:p>
              <a:p>
                <a:pPr>
                  <a:lnSpc>
                    <a:spcPts val="3900"/>
                  </a:lnSpc>
                </a:pPr>
                <a:r>
                  <a:rPr lang="en-US" altLang="zh-CN" sz="2000" b="1" dirty="0">
                    <a:latin typeface="华文楷体" pitchFamily="2" charset="-122"/>
                    <a:ea typeface="华文楷体" pitchFamily="2" charset="-122"/>
                  </a:rPr>
                  <a:t> 1 KHz=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zh-CN" sz="2000" b="1" dirty="0">
                    <a:latin typeface="华文楷体" pitchFamily="2" charset="-122"/>
                    <a:ea typeface="华文楷体" pitchFamily="2" charset="-122"/>
                  </a:rPr>
                  <a:t>Hz     1 MHz=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altLang="zh-CN" sz="2000" b="1" dirty="0">
                    <a:latin typeface="华文楷体" pitchFamily="2" charset="-122"/>
                    <a:ea typeface="华文楷体" pitchFamily="2" charset="-122"/>
                  </a:rPr>
                  <a:t> Hz</a:t>
                </a:r>
                <a:endParaRPr lang="zh-CN" altLang="en-US" sz="2000" b="1" dirty="0">
                  <a:latin typeface="华文楷体" pitchFamily="2" charset="-122"/>
                  <a:ea typeface="华文楷体" pitchFamily="2" charset="-122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526" y="1633451"/>
                <a:ext cx="4876674" cy="2593018"/>
              </a:xfrm>
              <a:prstGeom prst="rect">
                <a:avLst/>
              </a:prstGeom>
              <a:blipFill rotWithShape="1">
                <a:blip r:embed="rId4"/>
                <a:stretch>
                  <a:fillRect l="-2000" t="-706" b="-14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矩形 79"/>
              <p:cNvSpPr/>
              <p:nvPr/>
            </p:nvSpPr>
            <p:spPr>
              <a:xfrm>
                <a:off x="7094682" y="4793576"/>
                <a:ext cx="2866331" cy="787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dirty="0"/>
                  <a:t>ƒ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CN" sz="3200" b="0" i="1" smtClean="0"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80" name="矩形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682" y="4793576"/>
                <a:ext cx="2866331" cy="787716"/>
              </a:xfrm>
              <a:prstGeom prst="rect">
                <a:avLst/>
              </a:prstGeom>
              <a:blipFill rotWithShape="1">
                <a:blip r:embed="rId5"/>
                <a:stretch>
                  <a:fillRect l="-5532" b="-1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矩形 80"/>
              <p:cNvSpPr/>
              <p:nvPr/>
            </p:nvSpPr>
            <p:spPr>
              <a:xfrm>
                <a:off x="8621841" y="4845853"/>
                <a:ext cx="819327" cy="764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altLang="zh-CN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dirty="0"/>
                          <m:t>ƒ</m:t>
                        </m:r>
                      </m:den>
                    </m:f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1" name="矩形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841" y="4845853"/>
                <a:ext cx="819327" cy="764697"/>
              </a:xfrm>
              <a:prstGeom prst="rect">
                <a:avLst/>
              </a:prstGeom>
              <a:blipFill rotWithShape="1">
                <a:blip r:embed="rId6"/>
                <a:stretch>
                  <a:fillRect b="-32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" name="组合 91"/>
          <p:cNvGrpSpPr/>
          <p:nvPr/>
        </p:nvGrpSpPr>
        <p:grpSpPr>
          <a:xfrm>
            <a:off x="4901324" y="1578859"/>
            <a:ext cx="1728202" cy="1166708"/>
            <a:chOff x="4901324" y="1578859"/>
            <a:chExt cx="1728202" cy="1166708"/>
          </a:xfrm>
        </p:grpSpPr>
        <p:sp>
          <p:nvSpPr>
            <p:cNvPr id="82" name="云形 81"/>
            <p:cNvSpPr/>
            <p:nvPr/>
          </p:nvSpPr>
          <p:spPr>
            <a:xfrm>
              <a:off x="5332988" y="1578859"/>
              <a:ext cx="1296538" cy="918281"/>
            </a:xfrm>
            <a:prstGeom prst="cloud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394403" y="1757797"/>
              <a:ext cx="11737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</a:rPr>
                <a:t>ƒ =1Hz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>
              <a:off x="5181184" y="2293082"/>
              <a:ext cx="151035" cy="15694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椭圆 84"/>
            <p:cNvSpPr/>
            <p:nvPr/>
          </p:nvSpPr>
          <p:spPr>
            <a:xfrm>
              <a:off x="5093241" y="2497140"/>
              <a:ext cx="133849" cy="1565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椭圆 85"/>
            <p:cNvSpPr/>
            <p:nvPr/>
          </p:nvSpPr>
          <p:spPr>
            <a:xfrm>
              <a:off x="4901324" y="2589056"/>
              <a:ext cx="133849" cy="1565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4885178" y="3927572"/>
            <a:ext cx="1728202" cy="1166708"/>
            <a:chOff x="4885178" y="3927572"/>
            <a:chExt cx="1728202" cy="1166708"/>
          </a:xfrm>
        </p:grpSpPr>
        <p:sp>
          <p:nvSpPr>
            <p:cNvPr id="87" name="云形 86"/>
            <p:cNvSpPr/>
            <p:nvPr/>
          </p:nvSpPr>
          <p:spPr>
            <a:xfrm>
              <a:off x="5316842" y="3927572"/>
              <a:ext cx="1296538" cy="918281"/>
            </a:xfrm>
            <a:prstGeom prst="cloud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8" name="椭圆 87"/>
            <p:cNvSpPr/>
            <p:nvPr/>
          </p:nvSpPr>
          <p:spPr>
            <a:xfrm>
              <a:off x="5165038" y="4641795"/>
              <a:ext cx="151035" cy="15694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>
            <a:xfrm>
              <a:off x="5077095" y="4845853"/>
              <a:ext cx="133849" cy="1565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椭圆 89"/>
            <p:cNvSpPr/>
            <p:nvPr/>
          </p:nvSpPr>
          <p:spPr>
            <a:xfrm>
              <a:off x="4885178" y="4937769"/>
              <a:ext cx="133849" cy="1565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379744" y="4125102"/>
              <a:ext cx="11737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</a:rPr>
                <a:t>ƒ =2Hz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94" name="文本框 4"/>
          <p:cNvSpPr txBox="1"/>
          <p:nvPr/>
        </p:nvSpPr>
        <p:spPr>
          <a:xfrm>
            <a:off x="1058969" y="549275"/>
            <a:ext cx="5540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仿宋" pitchFamily="49" charset="-122"/>
                <a:ea typeface="仿宋" pitchFamily="49" charset="-122"/>
              </a:defRPr>
            </a:lvl1pPr>
          </a:lstStyle>
          <a:p>
            <a:r>
              <a:rPr lang="zh-CN" altLang="en-US" dirty="0"/>
              <a:t>交流电的周期、频率和角频率</a:t>
            </a:r>
          </a:p>
        </p:txBody>
      </p:sp>
    </p:spTree>
    <p:extLst>
      <p:ext uri="{BB962C8B-B14F-4D97-AF65-F5344CB8AC3E}">
        <p14:creationId xmlns:p14="http://schemas.microsoft.com/office/powerpoint/2010/main" val="362161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7" grpId="0"/>
      <p:bldP spid="79" grpId="0"/>
      <p:bldP spid="80" grpId="0"/>
      <p:bldP spid="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5690" y="1126214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8820" y="1417549"/>
                <a:ext cx="10874525" cy="1592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900"/>
                  </a:lnSpc>
                </a:pPr>
                <a:r>
                  <a:rPr lang="zh-CN" altLang="en-US" sz="2800" dirty="0">
                    <a:latin typeface="华文楷体" pitchFamily="2" charset="-122"/>
                    <a:ea typeface="华文楷体" pitchFamily="2" charset="-122"/>
                  </a:rPr>
                  <a:t>角频率（</a:t>
                </a:r>
                <a14:m>
                  <m:oMath xmlns:m="http://schemas.openxmlformats.org/officeDocument/2006/math">
                    <m:r>
                      <a:rPr lang="zh-CN" altLang="en-US" sz="2800" b="0" i="1" smtClean="0">
                        <a:latin typeface="Cambria Math"/>
                      </a:rPr>
                      <m:t>𝜔</m:t>
                    </m:r>
                  </m:oMath>
                </a14:m>
                <a:r>
                  <a:rPr lang="zh-CN" altLang="en-US" sz="2800" dirty="0">
                    <a:latin typeface="华文楷体" pitchFamily="2" charset="-122"/>
                    <a:ea typeface="华文楷体" pitchFamily="2" charset="-122"/>
                  </a:rPr>
                  <a:t>）：</a:t>
                </a:r>
                <a:endParaRPr lang="en-US" altLang="zh-CN" sz="2800" dirty="0">
                  <a:latin typeface="华文楷体" pitchFamily="2" charset="-122"/>
                  <a:ea typeface="华文楷体" pitchFamily="2" charset="-122"/>
                </a:endParaRPr>
              </a:p>
              <a:p>
                <a:pPr>
                  <a:lnSpc>
                    <a:spcPts val="3900"/>
                  </a:lnSpc>
                </a:pPr>
                <a:r>
                  <a:rPr lang="en-US" altLang="zh-CN" sz="2000" dirty="0">
                    <a:latin typeface="华文楷体" pitchFamily="2" charset="-122"/>
                    <a:ea typeface="华文楷体" pitchFamily="2" charset="-122"/>
                  </a:rPr>
                  <a:t> </a:t>
                </a:r>
                <a:r>
                  <a:rPr lang="zh-CN" altLang="en-US" sz="2000" dirty="0">
                    <a:latin typeface="华文楷体" pitchFamily="2" charset="-122"/>
                    <a:ea typeface="华文楷体" pitchFamily="2" charset="-122"/>
                  </a:rPr>
                  <a:t>   </a:t>
                </a:r>
                <a:r>
                  <a:rPr lang="zh-CN" altLang="en-US" sz="2400" dirty="0">
                    <a:latin typeface="华文楷体" pitchFamily="2" charset="-122"/>
                    <a:ea typeface="华文楷体" pitchFamily="2" charset="-122"/>
                  </a:rPr>
                  <a:t>正弦交流电在</a:t>
                </a:r>
                <a:r>
                  <a:rPr lang="en-US" altLang="zh-CN" sz="2400" dirty="0">
                    <a:latin typeface="华文楷体" pitchFamily="2" charset="-122"/>
                    <a:ea typeface="华文楷体" pitchFamily="2" charset="-122"/>
                  </a:rPr>
                  <a:t>1S</a:t>
                </a:r>
                <a:r>
                  <a:rPr lang="zh-CN" altLang="en-US" sz="2400" dirty="0">
                    <a:latin typeface="华文楷体" pitchFamily="2" charset="-122"/>
                    <a:ea typeface="华文楷体" pitchFamily="2" charset="-122"/>
                  </a:rPr>
                  <a:t>内所变化的角度（电角度），称为正弦交流电的角频率，单位是弧度</a:t>
                </a:r>
                <a:r>
                  <a:rPr lang="en-US" altLang="zh-CN" sz="2400" dirty="0">
                    <a:latin typeface="华文楷体" pitchFamily="2" charset="-122"/>
                    <a:ea typeface="华文楷体" pitchFamily="2" charset="-122"/>
                  </a:rPr>
                  <a:t>/</a:t>
                </a:r>
                <a:r>
                  <a:rPr lang="zh-CN" altLang="en-US" sz="2400" dirty="0">
                    <a:latin typeface="华文楷体" pitchFamily="2" charset="-122"/>
                    <a:ea typeface="华文楷体" pitchFamily="2" charset="-122"/>
                  </a:rPr>
                  <a:t>秒（</a:t>
                </a:r>
                <a:r>
                  <a:rPr lang="en-US" altLang="zh-CN" sz="2400" dirty="0">
                    <a:latin typeface="华文楷体" pitchFamily="2" charset="-122"/>
                    <a:ea typeface="华文楷体" pitchFamily="2" charset="-122"/>
                  </a:rPr>
                  <a:t>rad/s</a:t>
                </a:r>
                <a:r>
                  <a:rPr lang="zh-CN" altLang="en-US" sz="2400" dirty="0">
                    <a:latin typeface="华文楷体" pitchFamily="2" charset="-122"/>
                    <a:ea typeface="华文楷体" pitchFamily="2" charset="-122"/>
                  </a:rPr>
                  <a:t>）。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20" y="1417549"/>
                <a:ext cx="10874525" cy="1592744"/>
              </a:xfrm>
              <a:prstGeom prst="rect">
                <a:avLst/>
              </a:prstGeom>
              <a:blipFill rotWithShape="1">
                <a:blip r:embed="rId2"/>
                <a:stretch>
                  <a:fillRect l="-1177" t="-1149" b="-5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2" name="Picture 6" descr="C:\Users\Administrator\Desktop\交流电课PPT\交流电图\11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593" y="3299704"/>
            <a:ext cx="7929349" cy="212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109993" y="5196258"/>
                <a:ext cx="9553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2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/>
                      </a:rPr>
                      <m:t>𝜋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993" y="5196258"/>
                <a:ext cx="95534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9554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4387438" y="5202681"/>
            <a:ext cx="335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T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85146" y="5827594"/>
                <a:ext cx="3985147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       </m:t>
                    </m:r>
                    <m:r>
                      <a:rPr lang="zh-CN" altLang="en-US" sz="28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𝜔</m:t>
                    </m:r>
                    <m:r>
                      <a:rPr lang="en-US" altLang="zh-CN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zh-CN" alt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CN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altLang="zh-CN" sz="2800" dirty="0">
                    <a:solidFill>
                      <a:schemeClr val="accent1">
                        <a:lumMod val="7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2</m:t>
                    </m:r>
                    <m:r>
                      <a:rPr lang="zh-CN" alt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m:rPr>
                        <m:nor/>
                      </m:rPr>
                      <a:rPr lang="en-US" altLang="zh-CN" sz="280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ƒ</m:t>
                    </m:r>
                  </m:oMath>
                </a14:m>
                <a:endParaRPr lang="zh-CN" alt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146" y="5827594"/>
                <a:ext cx="3985147" cy="701602"/>
              </a:xfrm>
              <a:prstGeom prst="rect">
                <a:avLst/>
              </a:prstGeom>
              <a:blipFill rotWithShape="1">
                <a:blip r:embed="rId5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4"/>
          <p:cNvSpPr txBox="1"/>
          <p:nvPr/>
        </p:nvSpPr>
        <p:spPr>
          <a:xfrm>
            <a:off x="1058969" y="549275"/>
            <a:ext cx="5540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仿宋" pitchFamily="49" charset="-122"/>
                <a:ea typeface="仿宋" pitchFamily="49" charset="-122"/>
              </a:defRPr>
            </a:lvl1pPr>
          </a:lstStyle>
          <a:p>
            <a:r>
              <a:rPr lang="zh-CN" altLang="en-US" dirty="0"/>
              <a:t>交流电的周期、频率和角频率</a:t>
            </a:r>
          </a:p>
        </p:txBody>
      </p:sp>
    </p:spTree>
    <p:extLst>
      <p:ext uri="{BB962C8B-B14F-4D97-AF65-F5344CB8AC3E}">
        <p14:creationId xmlns:p14="http://schemas.microsoft.com/office/powerpoint/2010/main" val="362161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5690" y="1126214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4039656" y="3295023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 dirty="0"/>
              <a:t>我国采用</a:t>
            </a:r>
            <a:r>
              <a:rPr lang="en-US" altLang="zh-CN" sz="2000" dirty="0"/>
              <a:t>50Hz</a:t>
            </a:r>
            <a:r>
              <a:rPr lang="zh-CN" altLang="en-US" sz="2000" dirty="0"/>
              <a:t>作为电力工业标准频率（简称</a:t>
            </a:r>
            <a:r>
              <a:rPr lang="zh-CN" altLang="en-US" sz="2000" b="1" dirty="0"/>
              <a:t>工频</a:t>
            </a:r>
            <a:r>
              <a:rPr lang="zh-CN" altLang="en-US" sz="2000" dirty="0"/>
              <a:t>）。</a:t>
            </a: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6533392" y="1551991"/>
            <a:ext cx="3192830" cy="1227144"/>
          </a:xfrm>
          <a:prstGeom prst="cloudCallout">
            <a:avLst>
              <a:gd name="adj1" fmla="val 32449"/>
              <a:gd name="adj2" fmla="val 96208"/>
            </a:avLst>
          </a:prstGeom>
          <a:noFill/>
          <a:ln w="952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kumimoji="1" lang="zh-CN" altLang="en-US" sz="2000" b="1" dirty="0">
                <a:latin typeface="楷体_GB2312" pitchFamily="49" charset="-122"/>
                <a:ea typeface="楷体_GB2312" pitchFamily="49" charset="-122"/>
              </a:rPr>
              <a:t>你会根据工频计算周期和角频率吗？</a:t>
            </a: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627802"/>
              </p:ext>
            </p:extLst>
          </p:nvPr>
        </p:nvGraphicFramePr>
        <p:xfrm>
          <a:off x="4183384" y="3863964"/>
          <a:ext cx="2881313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9" name="公式" r:id="rId3" imgW="1320227" imgH="418918" progId="Equation.3">
                  <p:embed/>
                </p:oleObj>
              </mc:Choice>
              <mc:Fallback>
                <p:oleObj name="公式" r:id="rId3" imgW="1320227" imgH="418918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3384" y="3863964"/>
                        <a:ext cx="2881313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901996"/>
              </p:ext>
            </p:extLst>
          </p:nvPr>
        </p:nvGraphicFramePr>
        <p:xfrm>
          <a:off x="4148459" y="4864089"/>
          <a:ext cx="334486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0" name="公式" r:id="rId5" imgW="1358310" imgH="203112" progId="Equation.3">
                  <p:embed/>
                </p:oleObj>
              </mc:Choice>
              <mc:Fallback>
                <p:oleObj name="公式" r:id="rId5" imgW="1358310" imgH="203112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8459" y="4864089"/>
                        <a:ext cx="3344863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4"/>
          <p:cNvSpPr txBox="1"/>
          <p:nvPr/>
        </p:nvSpPr>
        <p:spPr>
          <a:xfrm>
            <a:off x="1058969" y="549275"/>
            <a:ext cx="5540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仿宋" pitchFamily="49" charset="-122"/>
                <a:ea typeface="仿宋" pitchFamily="49" charset="-122"/>
              </a:defRPr>
            </a:lvl1pPr>
          </a:lstStyle>
          <a:p>
            <a:r>
              <a:rPr lang="zh-CN" altLang="en-US" dirty="0"/>
              <a:t>交流电的周期、频率和角频率</a:t>
            </a:r>
          </a:p>
        </p:txBody>
      </p:sp>
      <p:pic>
        <p:nvPicPr>
          <p:cNvPr id="5238" name="Picture 1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6" y="1555524"/>
            <a:ext cx="3038361" cy="427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61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28475"/>
              </p:ext>
            </p:extLst>
          </p:nvPr>
        </p:nvGraphicFramePr>
        <p:xfrm>
          <a:off x="1358152" y="1936377"/>
          <a:ext cx="9525748" cy="276262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16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1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1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16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16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23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388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                </a:t>
                      </a:r>
                      <a:r>
                        <a:rPr lang="zh-CN" sz="2000" kern="100" dirty="0">
                          <a:effectLst/>
                        </a:rPr>
                        <a:t>物理量</a:t>
                      </a:r>
                      <a:endParaRPr lang="zh-CN" sz="1050" kern="100" dirty="0">
                        <a:effectLst/>
                      </a:endParaRPr>
                    </a:p>
                    <a:p>
                      <a:pPr indent="125095"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信号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振幅</a:t>
                      </a:r>
                      <a:r>
                        <a:rPr lang="en-US" altLang="zh-CN" sz="2000" kern="100" dirty="0">
                          <a:effectLst/>
                        </a:rPr>
                        <a:t>(V)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频率</a:t>
                      </a:r>
                      <a:r>
                        <a:rPr lang="en-US" altLang="zh-CN" sz="2000" kern="100" dirty="0">
                          <a:effectLst/>
                        </a:rPr>
                        <a:t>(HZ)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有效值</a:t>
                      </a:r>
                      <a:r>
                        <a:rPr lang="en-US" altLang="zh-CN" sz="2000" kern="100" dirty="0">
                          <a:effectLst/>
                        </a:rPr>
                        <a:t>(V)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周期</a:t>
                      </a:r>
                      <a:r>
                        <a:rPr lang="en-US" altLang="zh-CN" sz="2000" kern="100" dirty="0">
                          <a:effectLst/>
                        </a:rPr>
                        <a:t>(S)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角频率</a:t>
                      </a:r>
                      <a:r>
                        <a:rPr lang="en-US" altLang="zh-CN" sz="2000" kern="100" dirty="0">
                          <a:effectLst/>
                        </a:rPr>
                        <a:t>(rad/s)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9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信号发生器</a:t>
                      </a:r>
                      <a:r>
                        <a:rPr lang="en-US" sz="20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1</a:t>
                      </a:r>
                      <a:endParaRPr lang="zh-CN" sz="105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10</a:t>
                      </a:r>
                      <a:endParaRPr lang="zh-CN" sz="105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100</a:t>
                      </a:r>
                      <a:endParaRPr lang="zh-CN" sz="105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9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信号发生器</a:t>
                      </a:r>
                      <a:r>
                        <a:rPr lang="en-US" sz="2000" b="1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2</a:t>
                      </a:r>
                      <a:endParaRPr lang="zh-CN" sz="1050" b="1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6</a:t>
                      </a:r>
                      <a:endParaRPr lang="zh-CN" sz="105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200</a:t>
                      </a:r>
                      <a:endParaRPr lang="zh-CN" sz="105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3" name="直接连接符 2"/>
          <p:cNvCxnSpPr/>
          <p:nvPr/>
        </p:nvCxnSpPr>
        <p:spPr>
          <a:xfrm>
            <a:off x="1382302" y="1948473"/>
            <a:ext cx="2160998" cy="99792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1055690" y="1126214"/>
            <a:ext cx="10080625" cy="103239"/>
            <a:chOff x="6618518" y="1126210"/>
            <a:chExt cx="10080625" cy="103239"/>
          </a:xfrm>
        </p:grpSpPr>
        <p:sp>
          <p:nvSpPr>
            <p:cNvPr id="5" name="矩形 4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" name="直接连接符 5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4"/>
          <p:cNvSpPr txBox="1"/>
          <p:nvPr/>
        </p:nvSpPr>
        <p:spPr>
          <a:xfrm>
            <a:off x="1058969" y="549275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仿宋" pitchFamily="49" charset="-122"/>
                <a:ea typeface="仿宋" pitchFamily="49" charset="-122"/>
              </a:defRPr>
            </a:lvl1pPr>
          </a:lstStyle>
          <a:p>
            <a:r>
              <a:rPr lang="zh-CN" altLang="en-US" dirty="0"/>
              <a:t>课堂练习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6893638" y="3079334"/>
            <a:ext cx="3825162" cy="1577927"/>
            <a:chOff x="6893638" y="3079334"/>
            <a:chExt cx="3825162" cy="15779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/>
                <p:cNvSpPr/>
                <p:nvPr/>
              </p:nvSpPr>
              <p:spPr>
                <a:xfrm>
                  <a:off x="6906338" y="3177429"/>
                  <a:ext cx="627223" cy="4301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en-US" altLang="zh-CN" sz="2000" b="1" kern="10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华文楷体" pitchFamily="2" charset="-122"/>
                      <a:ea typeface="华文楷体" pitchFamily="2" charset="-122"/>
                    </a:rPr>
                    <a:t>5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zh-CN" altLang="en-US" sz="2000" b="1" i="1" kern="10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b="1" kern="10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rad>
                    </m:oMath>
                  </a14:m>
                  <a:endParaRPr lang="zh-CN" altLang="en-US" sz="1050" b="1" kern="1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华文楷体" pitchFamily="2" charset="-122"/>
                    <a:ea typeface="华文楷体" pitchFamily="2" charset="-122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2" name="矩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6338" y="3177429"/>
                  <a:ext cx="627223" cy="43011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9709" r="-971" b="-2535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/>
                <p:cNvSpPr/>
                <p:nvPr/>
              </p:nvSpPr>
              <p:spPr>
                <a:xfrm>
                  <a:off x="6893638" y="4069037"/>
                  <a:ext cx="627224" cy="4301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altLang="zh-CN" sz="2000" b="1" kern="10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华文楷体" pitchFamily="2" charset="-122"/>
                      <a:ea typeface="华文楷体" pitchFamily="2" charset="-122"/>
                    </a:rPr>
                    <a:t>3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zh-CN" altLang="zh-CN" sz="2000" b="1" i="1" kern="10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  <a:ea typeface="华文楷体" pitchFamily="2" charset="-122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b="1" kern="10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/>
                              <a:ea typeface="华文楷体" pitchFamily="2" charset="-122"/>
                            </a:rPr>
                            <m:t>𝟐</m:t>
                          </m:r>
                        </m:e>
                      </m:rad>
                    </m:oMath>
                  </a14:m>
                  <a:endParaRPr lang="zh-CN" altLang="zh-CN" sz="2000" b="1" kern="1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华文楷体" pitchFamily="2" charset="-122"/>
                    <a:ea typeface="华文楷体" pitchFamily="2" charset="-122"/>
                  </a:endParaRPr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3638" y="4069037"/>
                  <a:ext cx="627224" cy="43011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680" b="-2535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矩形 14"/>
            <p:cNvSpPr/>
            <p:nvPr/>
          </p:nvSpPr>
          <p:spPr>
            <a:xfrm>
              <a:off x="8405128" y="3207822"/>
              <a:ext cx="6014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sz="2000" b="1" kern="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0.01</a:t>
              </a:r>
              <a:endParaRPr lang="zh-CN" altLang="zh-CN" sz="1000" b="1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楷体" pitchFamily="2" charset="-122"/>
                <a:ea typeface="华文楷体" pitchFamily="2" charset="-122"/>
                <a:cs typeface="Times New Roman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8370417" y="4052091"/>
              <a:ext cx="72167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sz="2000" b="1" kern="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0.005</a:t>
              </a:r>
              <a:endParaRPr lang="zh-CN" altLang="zh-CN" sz="1050" b="1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楷体" pitchFamily="2" charset="-122"/>
                <a:ea typeface="华文楷体" pitchFamily="2" charset="-122"/>
                <a:cs typeface="Times New Roman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9689557" y="3079334"/>
              <a:ext cx="1029243" cy="7463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kern="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200</a:t>
              </a:r>
              <a:r>
                <a:rPr lang="el-GR" altLang="zh-CN" sz="3200" b="1" kern="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π</a:t>
              </a:r>
              <a:endParaRPr lang="zh-CN" altLang="zh-CN" sz="2400" b="1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楷体" pitchFamily="2" charset="-122"/>
                <a:ea typeface="华文楷体" pitchFamily="2" charset="-122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endParaRPr lang="zh-CN" altLang="zh-CN" sz="1050" b="1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楷体" pitchFamily="2" charset="-122"/>
                <a:ea typeface="华文楷体" pitchFamily="2" charset="-122"/>
                <a:cs typeface="Times New Roman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9689557" y="3910903"/>
              <a:ext cx="1029243" cy="7463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kern="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400</a:t>
              </a:r>
              <a:r>
                <a:rPr lang="el-GR" altLang="zh-CN" sz="3200" b="1" kern="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π</a:t>
              </a:r>
              <a:endParaRPr lang="zh-CN" altLang="zh-CN" sz="2400" b="1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楷体" pitchFamily="2" charset="-122"/>
                <a:ea typeface="华文楷体" pitchFamily="2" charset="-122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endParaRPr lang="zh-CN" altLang="zh-CN" sz="1050" b="1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楷体" pitchFamily="2" charset="-122"/>
                <a:ea typeface="华文楷体" pitchFamily="2" charset="-122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083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5690" y="1126214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1037895" y="494038"/>
            <a:ext cx="4049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    总   结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945201" y="1851268"/>
            <a:ext cx="3812034" cy="3461287"/>
            <a:chOff x="945199" y="1851264"/>
            <a:chExt cx="5014130" cy="4349541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945199" y="3046291"/>
              <a:ext cx="891818" cy="891818"/>
              <a:chOff x="1993" y="313"/>
              <a:chExt cx="1846" cy="1846"/>
            </a:xfrm>
          </p:grpSpPr>
          <p:sp>
            <p:nvSpPr>
              <p:cNvPr id="97" name="Oval 5"/>
              <p:cNvSpPr>
                <a:spLocks noChangeArrowheads="1"/>
              </p:cNvSpPr>
              <p:nvPr/>
            </p:nvSpPr>
            <p:spPr bwMode="auto">
              <a:xfrm>
                <a:off x="2017" y="337"/>
                <a:ext cx="1798" cy="1798"/>
              </a:xfrm>
              <a:prstGeom prst="ellipse">
                <a:avLst/>
              </a:prstGeom>
              <a:solidFill>
                <a:srgbClr val="74B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Freeform 6"/>
              <p:cNvSpPr>
                <a:spLocks noEditPoints="1"/>
              </p:cNvSpPr>
              <p:nvPr/>
            </p:nvSpPr>
            <p:spPr bwMode="auto">
              <a:xfrm>
                <a:off x="1993" y="313"/>
                <a:ext cx="1846" cy="1846"/>
              </a:xfrm>
              <a:custGeom>
                <a:avLst/>
                <a:gdLst>
                  <a:gd name="T0" fmla="*/ 780 w 1560"/>
                  <a:gd name="T1" fmla="*/ 1560 h 1560"/>
                  <a:gd name="T2" fmla="*/ 0 w 1560"/>
                  <a:gd name="T3" fmla="*/ 780 h 1560"/>
                  <a:gd name="T4" fmla="*/ 780 w 1560"/>
                  <a:gd name="T5" fmla="*/ 0 h 1560"/>
                  <a:gd name="T6" fmla="*/ 1560 w 1560"/>
                  <a:gd name="T7" fmla="*/ 780 h 1560"/>
                  <a:gd name="T8" fmla="*/ 780 w 1560"/>
                  <a:gd name="T9" fmla="*/ 1560 h 1560"/>
                  <a:gd name="T10" fmla="*/ 780 w 1560"/>
                  <a:gd name="T11" fmla="*/ 40 h 1560"/>
                  <a:gd name="T12" fmla="*/ 40 w 1560"/>
                  <a:gd name="T13" fmla="*/ 780 h 1560"/>
                  <a:gd name="T14" fmla="*/ 780 w 1560"/>
                  <a:gd name="T15" fmla="*/ 1520 h 1560"/>
                  <a:gd name="T16" fmla="*/ 1520 w 1560"/>
                  <a:gd name="T17" fmla="*/ 780 h 1560"/>
                  <a:gd name="T18" fmla="*/ 780 w 1560"/>
                  <a:gd name="T19" fmla="*/ 40 h 1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0" h="1560">
                    <a:moveTo>
                      <a:pt x="780" y="1560"/>
                    </a:moveTo>
                    <a:cubicBezTo>
                      <a:pt x="350" y="1560"/>
                      <a:pt x="0" y="1210"/>
                      <a:pt x="0" y="780"/>
                    </a:cubicBezTo>
                    <a:cubicBezTo>
                      <a:pt x="0" y="350"/>
                      <a:pt x="350" y="0"/>
                      <a:pt x="780" y="0"/>
                    </a:cubicBezTo>
                    <a:cubicBezTo>
                      <a:pt x="1210" y="0"/>
                      <a:pt x="1560" y="350"/>
                      <a:pt x="1560" y="780"/>
                    </a:cubicBezTo>
                    <a:cubicBezTo>
                      <a:pt x="1560" y="1210"/>
                      <a:pt x="1210" y="1560"/>
                      <a:pt x="780" y="1560"/>
                    </a:cubicBezTo>
                    <a:close/>
                    <a:moveTo>
                      <a:pt x="780" y="40"/>
                    </a:moveTo>
                    <a:cubicBezTo>
                      <a:pt x="372" y="40"/>
                      <a:pt x="40" y="372"/>
                      <a:pt x="40" y="780"/>
                    </a:cubicBezTo>
                    <a:cubicBezTo>
                      <a:pt x="40" y="1188"/>
                      <a:pt x="372" y="1520"/>
                      <a:pt x="780" y="1520"/>
                    </a:cubicBezTo>
                    <a:cubicBezTo>
                      <a:pt x="1188" y="1520"/>
                      <a:pt x="1520" y="1188"/>
                      <a:pt x="1520" y="780"/>
                    </a:cubicBezTo>
                    <a:cubicBezTo>
                      <a:pt x="1520" y="372"/>
                      <a:pt x="1188" y="40"/>
                      <a:pt x="780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7"/>
              <p:cNvSpPr>
                <a:spLocks/>
              </p:cNvSpPr>
              <p:nvPr/>
            </p:nvSpPr>
            <p:spPr bwMode="auto">
              <a:xfrm>
                <a:off x="2467" y="681"/>
                <a:ext cx="899" cy="1109"/>
              </a:xfrm>
              <a:custGeom>
                <a:avLst/>
                <a:gdLst>
                  <a:gd name="T0" fmla="*/ 630 w 899"/>
                  <a:gd name="T1" fmla="*/ 0 h 1109"/>
                  <a:gd name="T2" fmla="*/ 0 w 899"/>
                  <a:gd name="T3" fmla="*/ 0 h 1109"/>
                  <a:gd name="T4" fmla="*/ 0 w 899"/>
                  <a:gd name="T5" fmla="*/ 1109 h 1109"/>
                  <a:gd name="T6" fmla="*/ 899 w 899"/>
                  <a:gd name="T7" fmla="*/ 1109 h 1109"/>
                  <a:gd name="T8" fmla="*/ 899 w 899"/>
                  <a:gd name="T9" fmla="*/ 269 h 1109"/>
                  <a:gd name="T10" fmla="*/ 630 w 899"/>
                  <a:gd name="T11" fmla="*/ 0 h 1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9" h="1109">
                    <a:moveTo>
                      <a:pt x="630" y="0"/>
                    </a:moveTo>
                    <a:lnTo>
                      <a:pt x="0" y="0"/>
                    </a:lnTo>
                    <a:lnTo>
                      <a:pt x="0" y="1109"/>
                    </a:lnTo>
                    <a:lnTo>
                      <a:pt x="899" y="1109"/>
                    </a:lnTo>
                    <a:lnTo>
                      <a:pt x="899" y="269"/>
                    </a:lnTo>
                    <a:lnTo>
                      <a:pt x="630" y="0"/>
                    </a:lnTo>
                    <a:close/>
                  </a:path>
                </a:pathLst>
              </a:custGeom>
              <a:solidFill>
                <a:srgbClr val="F0F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8"/>
              <p:cNvSpPr>
                <a:spLocks/>
              </p:cNvSpPr>
              <p:nvPr/>
            </p:nvSpPr>
            <p:spPr bwMode="auto">
              <a:xfrm>
                <a:off x="3097" y="681"/>
                <a:ext cx="269" cy="269"/>
              </a:xfrm>
              <a:custGeom>
                <a:avLst/>
                <a:gdLst>
                  <a:gd name="T0" fmla="*/ 0 w 269"/>
                  <a:gd name="T1" fmla="*/ 269 h 269"/>
                  <a:gd name="T2" fmla="*/ 269 w 269"/>
                  <a:gd name="T3" fmla="*/ 269 h 269"/>
                  <a:gd name="T4" fmla="*/ 0 w 269"/>
                  <a:gd name="T5" fmla="*/ 0 h 269"/>
                  <a:gd name="T6" fmla="*/ 0 w 269"/>
                  <a:gd name="T7" fmla="*/ 2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9" h="269">
                    <a:moveTo>
                      <a:pt x="0" y="269"/>
                    </a:moveTo>
                    <a:lnTo>
                      <a:pt x="269" y="269"/>
                    </a:lnTo>
                    <a:lnTo>
                      <a:pt x="0" y="0"/>
                    </a:lnTo>
                    <a:lnTo>
                      <a:pt x="0" y="269"/>
                    </a:lnTo>
                    <a:close/>
                  </a:path>
                </a:pathLst>
              </a:cu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Rectangle 9"/>
              <p:cNvSpPr>
                <a:spLocks noChangeArrowheads="1"/>
              </p:cNvSpPr>
              <p:nvPr/>
            </p:nvSpPr>
            <p:spPr bwMode="auto">
              <a:xfrm>
                <a:off x="2575" y="783"/>
                <a:ext cx="522" cy="17"/>
              </a:xfrm>
              <a:prstGeom prst="rect">
                <a:avLst/>
              </a:prstGeom>
              <a:solidFill>
                <a:srgbClr val="CCAA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Rectangle 10"/>
              <p:cNvSpPr>
                <a:spLocks noChangeArrowheads="1"/>
              </p:cNvSpPr>
              <p:nvPr/>
            </p:nvSpPr>
            <p:spPr bwMode="auto">
              <a:xfrm>
                <a:off x="2498" y="819"/>
                <a:ext cx="599" cy="18"/>
              </a:xfrm>
              <a:prstGeom prst="rect">
                <a:avLst/>
              </a:prstGeom>
              <a:solidFill>
                <a:srgbClr val="CCAA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Rectangle 11"/>
              <p:cNvSpPr>
                <a:spLocks noChangeArrowheads="1"/>
              </p:cNvSpPr>
              <p:nvPr/>
            </p:nvSpPr>
            <p:spPr bwMode="auto">
              <a:xfrm>
                <a:off x="2498" y="855"/>
                <a:ext cx="208" cy="18"/>
              </a:xfrm>
              <a:prstGeom prst="rect">
                <a:avLst/>
              </a:prstGeom>
              <a:solidFill>
                <a:srgbClr val="CCAA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Rectangle 12"/>
              <p:cNvSpPr>
                <a:spLocks noChangeArrowheads="1"/>
              </p:cNvSpPr>
              <p:nvPr/>
            </p:nvSpPr>
            <p:spPr bwMode="auto">
              <a:xfrm>
                <a:off x="2495" y="1011"/>
                <a:ext cx="843" cy="6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Rectangle 13"/>
              <p:cNvSpPr>
                <a:spLocks noChangeArrowheads="1"/>
              </p:cNvSpPr>
              <p:nvPr/>
            </p:nvSpPr>
            <p:spPr bwMode="auto">
              <a:xfrm>
                <a:off x="2495" y="923"/>
                <a:ext cx="843" cy="6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Rectangle 14"/>
              <p:cNvSpPr>
                <a:spLocks noChangeArrowheads="1"/>
              </p:cNvSpPr>
              <p:nvPr/>
            </p:nvSpPr>
            <p:spPr bwMode="auto">
              <a:xfrm>
                <a:off x="2495" y="1106"/>
                <a:ext cx="843" cy="6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" name="Rectangle 15"/>
              <p:cNvSpPr>
                <a:spLocks noChangeArrowheads="1"/>
              </p:cNvSpPr>
              <p:nvPr/>
            </p:nvSpPr>
            <p:spPr bwMode="auto">
              <a:xfrm>
                <a:off x="2495" y="1200"/>
                <a:ext cx="843" cy="6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Rectangle 16"/>
              <p:cNvSpPr>
                <a:spLocks noChangeArrowheads="1"/>
              </p:cNvSpPr>
              <p:nvPr/>
            </p:nvSpPr>
            <p:spPr bwMode="auto">
              <a:xfrm>
                <a:off x="2495" y="1295"/>
                <a:ext cx="843" cy="6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Rectangle 17"/>
              <p:cNvSpPr>
                <a:spLocks noChangeArrowheads="1"/>
              </p:cNvSpPr>
              <p:nvPr/>
            </p:nvSpPr>
            <p:spPr bwMode="auto">
              <a:xfrm>
                <a:off x="2495" y="1390"/>
                <a:ext cx="843" cy="6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" name="Rectangle 18"/>
              <p:cNvSpPr>
                <a:spLocks noChangeArrowheads="1"/>
              </p:cNvSpPr>
              <p:nvPr/>
            </p:nvSpPr>
            <p:spPr bwMode="auto">
              <a:xfrm>
                <a:off x="2495" y="1484"/>
                <a:ext cx="843" cy="6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Rectangle 19"/>
              <p:cNvSpPr>
                <a:spLocks noChangeArrowheads="1"/>
              </p:cNvSpPr>
              <p:nvPr/>
            </p:nvSpPr>
            <p:spPr bwMode="auto">
              <a:xfrm>
                <a:off x="2495" y="1579"/>
                <a:ext cx="843" cy="6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Rectangle 20"/>
              <p:cNvSpPr>
                <a:spLocks noChangeArrowheads="1"/>
              </p:cNvSpPr>
              <p:nvPr/>
            </p:nvSpPr>
            <p:spPr bwMode="auto">
              <a:xfrm>
                <a:off x="2495" y="1674"/>
                <a:ext cx="843" cy="6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Rectangle 21"/>
              <p:cNvSpPr>
                <a:spLocks noChangeArrowheads="1"/>
              </p:cNvSpPr>
              <p:nvPr/>
            </p:nvSpPr>
            <p:spPr bwMode="auto">
              <a:xfrm>
                <a:off x="2495" y="1761"/>
                <a:ext cx="843" cy="6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Rectangle 22"/>
              <p:cNvSpPr>
                <a:spLocks noChangeArrowheads="1"/>
              </p:cNvSpPr>
              <p:nvPr/>
            </p:nvSpPr>
            <p:spPr bwMode="auto">
              <a:xfrm>
                <a:off x="3245" y="923"/>
                <a:ext cx="6" cy="844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" name="Rectangle 23"/>
              <p:cNvSpPr>
                <a:spLocks noChangeArrowheads="1"/>
              </p:cNvSpPr>
              <p:nvPr/>
            </p:nvSpPr>
            <p:spPr bwMode="auto">
              <a:xfrm>
                <a:off x="3331" y="923"/>
                <a:ext cx="7" cy="844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" name="Rectangle 24"/>
              <p:cNvSpPr>
                <a:spLocks noChangeArrowheads="1"/>
              </p:cNvSpPr>
              <p:nvPr/>
            </p:nvSpPr>
            <p:spPr bwMode="auto">
              <a:xfrm>
                <a:off x="3150" y="923"/>
                <a:ext cx="6" cy="844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" name="Rectangle 25"/>
              <p:cNvSpPr>
                <a:spLocks noChangeArrowheads="1"/>
              </p:cNvSpPr>
              <p:nvPr/>
            </p:nvSpPr>
            <p:spPr bwMode="auto">
              <a:xfrm>
                <a:off x="3056" y="923"/>
                <a:ext cx="5" cy="844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" name="Rectangle 26"/>
              <p:cNvSpPr>
                <a:spLocks noChangeArrowheads="1"/>
              </p:cNvSpPr>
              <p:nvPr/>
            </p:nvSpPr>
            <p:spPr bwMode="auto">
              <a:xfrm>
                <a:off x="2961" y="923"/>
                <a:ext cx="6" cy="844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" name="Rectangle 27"/>
              <p:cNvSpPr>
                <a:spLocks noChangeArrowheads="1"/>
              </p:cNvSpPr>
              <p:nvPr/>
            </p:nvSpPr>
            <p:spPr bwMode="auto">
              <a:xfrm>
                <a:off x="2866" y="923"/>
                <a:ext cx="6" cy="844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Rectangle 28"/>
              <p:cNvSpPr>
                <a:spLocks noChangeArrowheads="1"/>
              </p:cNvSpPr>
              <p:nvPr/>
            </p:nvSpPr>
            <p:spPr bwMode="auto">
              <a:xfrm>
                <a:off x="2772" y="923"/>
                <a:ext cx="5" cy="844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Rectangle 29"/>
              <p:cNvSpPr>
                <a:spLocks noChangeArrowheads="1"/>
              </p:cNvSpPr>
              <p:nvPr/>
            </p:nvSpPr>
            <p:spPr bwMode="auto">
              <a:xfrm>
                <a:off x="2677" y="923"/>
                <a:ext cx="6" cy="844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30"/>
              <p:cNvSpPr>
                <a:spLocks noChangeArrowheads="1"/>
              </p:cNvSpPr>
              <p:nvPr/>
            </p:nvSpPr>
            <p:spPr bwMode="auto">
              <a:xfrm>
                <a:off x="2582" y="923"/>
                <a:ext cx="6" cy="844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Rectangle 31"/>
              <p:cNvSpPr>
                <a:spLocks noChangeArrowheads="1"/>
              </p:cNvSpPr>
              <p:nvPr/>
            </p:nvSpPr>
            <p:spPr bwMode="auto">
              <a:xfrm>
                <a:off x="2495" y="923"/>
                <a:ext cx="6" cy="844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32"/>
              <p:cNvSpPr>
                <a:spLocks/>
              </p:cNvSpPr>
              <p:nvPr/>
            </p:nvSpPr>
            <p:spPr bwMode="auto">
              <a:xfrm>
                <a:off x="2575" y="1004"/>
                <a:ext cx="683" cy="683"/>
              </a:xfrm>
              <a:custGeom>
                <a:avLst/>
                <a:gdLst>
                  <a:gd name="T0" fmla="*/ 8 w 577"/>
                  <a:gd name="T1" fmla="*/ 577 h 577"/>
                  <a:gd name="T2" fmla="*/ 6 w 577"/>
                  <a:gd name="T3" fmla="*/ 576 h 577"/>
                  <a:gd name="T4" fmla="*/ 1 w 577"/>
                  <a:gd name="T5" fmla="*/ 567 h 577"/>
                  <a:gd name="T6" fmla="*/ 81 w 577"/>
                  <a:gd name="T7" fmla="*/ 247 h 577"/>
                  <a:gd name="T8" fmla="*/ 88 w 577"/>
                  <a:gd name="T9" fmla="*/ 241 h 577"/>
                  <a:gd name="T10" fmla="*/ 96 w 577"/>
                  <a:gd name="T11" fmla="*/ 246 h 577"/>
                  <a:gd name="T12" fmla="*/ 166 w 577"/>
                  <a:gd name="T13" fmla="*/ 459 h 577"/>
                  <a:gd name="T14" fmla="*/ 241 w 577"/>
                  <a:gd name="T15" fmla="*/ 87 h 577"/>
                  <a:gd name="T16" fmla="*/ 248 w 577"/>
                  <a:gd name="T17" fmla="*/ 81 h 577"/>
                  <a:gd name="T18" fmla="*/ 256 w 577"/>
                  <a:gd name="T19" fmla="*/ 86 h 577"/>
                  <a:gd name="T20" fmla="*/ 329 w 577"/>
                  <a:gd name="T21" fmla="*/ 381 h 577"/>
                  <a:gd name="T22" fmla="*/ 401 w 577"/>
                  <a:gd name="T23" fmla="*/ 166 h 577"/>
                  <a:gd name="T24" fmla="*/ 408 w 577"/>
                  <a:gd name="T25" fmla="*/ 161 h 577"/>
                  <a:gd name="T26" fmla="*/ 415 w 577"/>
                  <a:gd name="T27" fmla="*/ 165 h 577"/>
                  <a:gd name="T28" fmla="*/ 486 w 577"/>
                  <a:gd name="T29" fmla="*/ 306 h 577"/>
                  <a:gd name="T30" fmla="*/ 561 w 577"/>
                  <a:gd name="T31" fmla="*/ 6 h 577"/>
                  <a:gd name="T32" fmla="*/ 570 w 577"/>
                  <a:gd name="T33" fmla="*/ 1 h 577"/>
                  <a:gd name="T34" fmla="*/ 576 w 577"/>
                  <a:gd name="T35" fmla="*/ 10 h 577"/>
                  <a:gd name="T36" fmla="*/ 496 w 577"/>
                  <a:gd name="T37" fmla="*/ 330 h 577"/>
                  <a:gd name="T38" fmla="*/ 489 w 577"/>
                  <a:gd name="T39" fmla="*/ 336 h 577"/>
                  <a:gd name="T40" fmla="*/ 482 w 577"/>
                  <a:gd name="T41" fmla="*/ 332 h 577"/>
                  <a:gd name="T42" fmla="*/ 410 w 577"/>
                  <a:gd name="T43" fmla="*/ 189 h 577"/>
                  <a:gd name="T44" fmla="*/ 336 w 577"/>
                  <a:gd name="T45" fmla="*/ 411 h 577"/>
                  <a:gd name="T46" fmla="*/ 328 w 577"/>
                  <a:gd name="T47" fmla="*/ 416 h 577"/>
                  <a:gd name="T48" fmla="*/ 321 w 577"/>
                  <a:gd name="T49" fmla="*/ 411 h 577"/>
                  <a:gd name="T50" fmla="*/ 249 w 577"/>
                  <a:gd name="T51" fmla="*/ 124 h 577"/>
                  <a:gd name="T52" fmla="*/ 176 w 577"/>
                  <a:gd name="T53" fmla="*/ 490 h 577"/>
                  <a:gd name="T54" fmla="*/ 169 w 577"/>
                  <a:gd name="T55" fmla="*/ 496 h 577"/>
                  <a:gd name="T56" fmla="*/ 161 w 577"/>
                  <a:gd name="T57" fmla="*/ 491 h 577"/>
                  <a:gd name="T58" fmla="*/ 89 w 577"/>
                  <a:gd name="T59" fmla="*/ 276 h 577"/>
                  <a:gd name="T60" fmla="*/ 16 w 577"/>
                  <a:gd name="T61" fmla="*/ 571 h 577"/>
                  <a:gd name="T62" fmla="*/ 8 w 577"/>
                  <a:gd name="T63" fmla="*/ 577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77" h="577">
                    <a:moveTo>
                      <a:pt x="8" y="577"/>
                    </a:moveTo>
                    <a:cubicBezTo>
                      <a:pt x="8" y="577"/>
                      <a:pt x="7" y="576"/>
                      <a:pt x="6" y="576"/>
                    </a:cubicBezTo>
                    <a:cubicBezTo>
                      <a:pt x="2" y="575"/>
                      <a:pt x="0" y="571"/>
                      <a:pt x="1" y="567"/>
                    </a:cubicBezTo>
                    <a:cubicBezTo>
                      <a:pt x="81" y="247"/>
                      <a:pt x="81" y="247"/>
                      <a:pt x="81" y="247"/>
                    </a:cubicBezTo>
                    <a:cubicBezTo>
                      <a:pt x="82" y="243"/>
                      <a:pt x="84" y="241"/>
                      <a:pt x="88" y="241"/>
                    </a:cubicBezTo>
                    <a:cubicBezTo>
                      <a:pt x="91" y="241"/>
                      <a:pt x="94" y="243"/>
                      <a:pt x="96" y="246"/>
                    </a:cubicBezTo>
                    <a:cubicBezTo>
                      <a:pt x="166" y="459"/>
                      <a:pt x="166" y="459"/>
                      <a:pt x="166" y="459"/>
                    </a:cubicBezTo>
                    <a:cubicBezTo>
                      <a:pt x="241" y="87"/>
                      <a:pt x="241" y="87"/>
                      <a:pt x="241" y="87"/>
                    </a:cubicBezTo>
                    <a:cubicBezTo>
                      <a:pt x="241" y="83"/>
                      <a:pt x="245" y="81"/>
                      <a:pt x="248" y="81"/>
                    </a:cubicBezTo>
                    <a:cubicBezTo>
                      <a:pt x="252" y="80"/>
                      <a:pt x="255" y="83"/>
                      <a:pt x="256" y="86"/>
                    </a:cubicBezTo>
                    <a:cubicBezTo>
                      <a:pt x="329" y="381"/>
                      <a:pt x="329" y="381"/>
                      <a:pt x="329" y="381"/>
                    </a:cubicBezTo>
                    <a:cubicBezTo>
                      <a:pt x="401" y="166"/>
                      <a:pt x="401" y="166"/>
                      <a:pt x="401" y="166"/>
                    </a:cubicBezTo>
                    <a:cubicBezTo>
                      <a:pt x="402" y="163"/>
                      <a:pt x="405" y="161"/>
                      <a:pt x="408" y="161"/>
                    </a:cubicBezTo>
                    <a:cubicBezTo>
                      <a:pt x="411" y="160"/>
                      <a:pt x="414" y="162"/>
                      <a:pt x="415" y="165"/>
                    </a:cubicBezTo>
                    <a:cubicBezTo>
                      <a:pt x="486" y="306"/>
                      <a:pt x="486" y="306"/>
                      <a:pt x="486" y="306"/>
                    </a:cubicBezTo>
                    <a:cubicBezTo>
                      <a:pt x="561" y="6"/>
                      <a:pt x="561" y="6"/>
                      <a:pt x="561" y="6"/>
                    </a:cubicBezTo>
                    <a:cubicBezTo>
                      <a:pt x="562" y="2"/>
                      <a:pt x="566" y="0"/>
                      <a:pt x="570" y="1"/>
                    </a:cubicBezTo>
                    <a:cubicBezTo>
                      <a:pt x="575" y="2"/>
                      <a:pt x="577" y="6"/>
                      <a:pt x="576" y="10"/>
                    </a:cubicBezTo>
                    <a:cubicBezTo>
                      <a:pt x="496" y="330"/>
                      <a:pt x="496" y="330"/>
                      <a:pt x="496" y="330"/>
                    </a:cubicBezTo>
                    <a:cubicBezTo>
                      <a:pt x="495" y="334"/>
                      <a:pt x="493" y="336"/>
                      <a:pt x="489" y="336"/>
                    </a:cubicBezTo>
                    <a:cubicBezTo>
                      <a:pt x="486" y="337"/>
                      <a:pt x="483" y="335"/>
                      <a:pt x="482" y="332"/>
                    </a:cubicBezTo>
                    <a:cubicBezTo>
                      <a:pt x="410" y="189"/>
                      <a:pt x="410" y="189"/>
                      <a:pt x="410" y="189"/>
                    </a:cubicBezTo>
                    <a:cubicBezTo>
                      <a:pt x="336" y="411"/>
                      <a:pt x="336" y="411"/>
                      <a:pt x="336" y="411"/>
                    </a:cubicBezTo>
                    <a:cubicBezTo>
                      <a:pt x="335" y="414"/>
                      <a:pt x="331" y="416"/>
                      <a:pt x="328" y="416"/>
                    </a:cubicBezTo>
                    <a:cubicBezTo>
                      <a:pt x="325" y="416"/>
                      <a:pt x="322" y="414"/>
                      <a:pt x="321" y="411"/>
                    </a:cubicBezTo>
                    <a:cubicBezTo>
                      <a:pt x="249" y="124"/>
                      <a:pt x="249" y="124"/>
                      <a:pt x="249" y="124"/>
                    </a:cubicBezTo>
                    <a:cubicBezTo>
                      <a:pt x="176" y="490"/>
                      <a:pt x="176" y="490"/>
                      <a:pt x="176" y="490"/>
                    </a:cubicBezTo>
                    <a:cubicBezTo>
                      <a:pt x="175" y="494"/>
                      <a:pt x="172" y="496"/>
                      <a:pt x="169" y="496"/>
                    </a:cubicBezTo>
                    <a:cubicBezTo>
                      <a:pt x="165" y="497"/>
                      <a:pt x="162" y="494"/>
                      <a:pt x="161" y="491"/>
                    </a:cubicBezTo>
                    <a:cubicBezTo>
                      <a:pt x="89" y="276"/>
                      <a:pt x="89" y="276"/>
                      <a:pt x="89" y="276"/>
                    </a:cubicBezTo>
                    <a:cubicBezTo>
                      <a:pt x="16" y="571"/>
                      <a:pt x="16" y="571"/>
                      <a:pt x="16" y="571"/>
                    </a:cubicBezTo>
                    <a:cubicBezTo>
                      <a:pt x="15" y="574"/>
                      <a:pt x="12" y="577"/>
                      <a:pt x="8" y="577"/>
                    </a:cubicBezTo>
                    <a:close/>
                  </a:path>
                </a:pathLst>
              </a:custGeom>
              <a:solidFill>
                <a:srgbClr val="616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Oval 33"/>
              <p:cNvSpPr>
                <a:spLocks noChangeArrowheads="1"/>
              </p:cNvSpPr>
              <p:nvPr/>
            </p:nvSpPr>
            <p:spPr bwMode="auto">
              <a:xfrm>
                <a:off x="2551" y="1643"/>
                <a:ext cx="68" cy="67"/>
              </a:xfrm>
              <a:prstGeom prst="ellipse">
                <a:avLst/>
              </a:prstGeom>
              <a:solidFill>
                <a:srgbClr val="616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Oval 34"/>
              <p:cNvSpPr>
                <a:spLocks noChangeArrowheads="1"/>
              </p:cNvSpPr>
              <p:nvPr/>
            </p:nvSpPr>
            <p:spPr bwMode="auto">
              <a:xfrm>
                <a:off x="2569" y="1662"/>
                <a:ext cx="31" cy="31"/>
              </a:xfrm>
              <a:prstGeom prst="ellipse">
                <a:avLst/>
              </a:prstGeom>
              <a:solidFill>
                <a:srgbClr val="FFB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Oval 35"/>
              <p:cNvSpPr>
                <a:spLocks noChangeArrowheads="1"/>
              </p:cNvSpPr>
              <p:nvPr/>
            </p:nvSpPr>
            <p:spPr bwMode="auto">
              <a:xfrm>
                <a:off x="2741" y="1548"/>
                <a:ext cx="67" cy="68"/>
              </a:xfrm>
              <a:prstGeom prst="ellipse">
                <a:avLst/>
              </a:prstGeom>
              <a:solidFill>
                <a:srgbClr val="616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Oval 36"/>
              <p:cNvSpPr>
                <a:spLocks noChangeArrowheads="1"/>
              </p:cNvSpPr>
              <p:nvPr/>
            </p:nvSpPr>
            <p:spPr bwMode="auto">
              <a:xfrm>
                <a:off x="2759" y="1567"/>
                <a:ext cx="30" cy="31"/>
              </a:xfrm>
              <a:prstGeom prst="ellipse">
                <a:avLst/>
              </a:prstGeom>
              <a:solidFill>
                <a:srgbClr val="FFB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Oval 37"/>
              <p:cNvSpPr>
                <a:spLocks noChangeArrowheads="1"/>
              </p:cNvSpPr>
              <p:nvPr/>
            </p:nvSpPr>
            <p:spPr bwMode="auto">
              <a:xfrm>
                <a:off x="2646" y="1264"/>
                <a:ext cx="68" cy="68"/>
              </a:xfrm>
              <a:prstGeom prst="ellipse">
                <a:avLst/>
              </a:prstGeom>
              <a:solidFill>
                <a:srgbClr val="616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Oval 38"/>
              <p:cNvSpPr>
                <a:spLocks noChangeArrowheads="1"/>
              </p:cNvSpPr>
              <p:nvPr/>
            </p:nvSpPr>
            <p:spPr bwMode="auto">
              <a:xfrm>
                <a:off x="2664" y="1283"/>
                <a:ext cx="31" cy="30"/>
              </a:xfrm>
              <a:prstGeom prst="ellipse">
                <a:avLst/>
              </a:prstGeom>
              <a:solidFill>
                <a:srgbClr val="FFB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Oval 39"/>
              <p:cNvSpPr>
                <a:spLocks noChangeArrowheads="1"/>
              </p:cNvSpPr>
              <p:nvPr/>
            </p:nvSpPr>
            <p:spPr bwMode="auto">
              <a:xfrm>
                <a:off x="2835" y="1075"/>
                <a:ext cx="68" cy="67"/>
              </a:xfrm>
              <a:prstGeom prst="ellipse">
                <a:avLst/>
              </a:prstGeom>
              <a:solidFill>
                <a:srgbClr val="616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Oval 40"/>
              <p:cNvSpPr>
                <a:spLocks noChangeArrowheads="1"/>
              </p:cNvSpPr>
              <p:nvPr/>
            </p:nvSpPr>
            <p:spPr bwMode="auto">
              <a:xfrm>
                <a:off x="2853" y="1093"/>
                <a:ext cx="31" cy="30"/>
              </a:xfrm>
              <a:prstGeom prst="ellipse">
                <a:avLst/>
              </a:prstGeom>
              <a:solidFill>
                <a:srgbClr val="FFB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Oval 41"/>
              <p:cNvSpPr>
                <a:spLocks noChangeArrowheads="1"/>
              </p:cNvSpPr>
              <p:nvPr/>
            </p:nvSpPr>
            <p:spPr bwMode="auto">
              <a:xfrm>
                <a:off x="2930" y="1454"/>
                <a:ext cx="68" cy="67"/>
              </a:xfrm>
              <a:prstGeom prst="ellipse">
                <a:avLst/>
              </a:prstGeom>
              <a:solidFill>
                <a:srgbClr val="616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Oval 42"/>
              <p:cNvSpPr>
                <a:spLocks noChangeArrowheads="1"/>
              </p:cNvSpPr>
              <p:nvPr/>
            </p:nvSpPr>
            <p:spPr bwMode="auto">
              <a:xfrm>
                <a:off x="2948" y="1473"/>
                <a:ext cx="31" cy="29"/>
              </a:xfrm>
              <a:prstGeom prst="ellipse">
                <a:avLst/>
              </a:prstGeom>
              <a:solidFill>
                <a:srgbClr val="FFB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Oval 43"/>
              <p:cNvSpPr>
                <a:spLocks noChangeArrowheads="1"/>
              </p:cNvSpPr>
              <p:nvPr/>
            </p:nvSpPr>
            <p:spPr bwMode="auto">
              <a:xfrm>
                <a:off x="3025" y="1170"/>
                <a:ext cx="67" cy="67"/>
              </a:xfrm>
              <a:prstGeom prst="ellipse">
                <a:avLst/>
              </a:prstGeom>
              <a:solidFill>
                <a:srgbClr val="616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Oval 44"/>
              <p:cNvSpPr>
                <a:spLocks noChangeArrowheads="1"/>
              </p:cNvSpPr>
              <p:nvPr/>
            </p:nvSpPr>
            <p:spPr bwMode="auto">
              <a:xfrm>
                <a:off x="3044" y="1189"/>
                <a:ext cx="29" cy="29"/>
              </a:xfrm>
              <a:prstGeom prst="ellipse">
                <a:avLst/>
              </a:prstGeom>
              <a:solidFill>
                <a:srgbClr val="FFB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Oval 45"/>
              <p:cNvSpPr>
                <a:spLocks noChangeArrowheads="1"/>
              </p:cNvSpPr>
              <p:nvPr/>
            </p:nvSpPr>
            <p:spPr bwMode="auto">
              <a:xfrm>
                <a:off x="3119" y="1359"/>
                <a:ext cx="68" cy="67"/>
              </a:xfrm>
              <a:prstGeom prst="ellipse">
                <a:avLst/>
              </a:prstGeom>
              <a:solidFill>
                <a:srgbClr val="616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Oval 46"/>
              <p:cNvSpPr>
                <a:spLocks noChangeArrowheads="1"/>
              </p:cNvSpPr>
              <p:nvPr/>
            </p:nvSpPr>
            <p:spPr bwMode="auto">
              <a:xfrm>
                <a:off x="3138" y="1378"/>
                <a:ext cx="30" cy="29"/>
              </a:xfrm>
              <a:prstGeom prst="ellipse">
                <a:avLst/>
              </a:prstGeom>
              <a:solidFill>
                <a:srgbClr val="FFB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Oval 47"/>
              <p:cNvSpPr>
                <a:spLocks noChangeArrowheads="1"/>
              </p:cNvSpPr>
              <p:nvPr/>
            </p:nvSpPr>
            <p:spPr bwMode="auto">
              <a:xfrm>
                <a:off x="3214" y="980"/>
                <a:ext cx="68" cy="68"/>
              </a:xfrm>
              <a:prstGeom prst="ellipse">
                <a:avLst/>
              </a:prstGeom>
              <a:solidFill>
                <a:srgbClr val="616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Oval 48"/>
              <p:cNvSpPr>
                <a:spLocks noChangeArrowheads="1"/>
              </p:cNvSpPr>
              <p:nvPr/>
            </p:nvSpPr>
            <p:spPr bwMode="auto">
              <a:xfrm>
                <a:off x="3233" y="998"/>
                <a:ext cx="31" cy="31"/>
              </a:xfrm>
              <a:prstGeom prst="ellipse">
                <a:avLst/>
              </a:prstGeom>
              <a:solidFill>
                <a:srgbClr val="FFB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9" name="Group 51"/>
            <p:cNvGrpSpPr>
              <a:grpSpLocks noChangeAspect="1"/>
            </p:cNvGrpSpPr>
            <p:nvPr/>
          </p:nvGrpSpPr>
          <p:grpSpPr bwMode="auto">
            <a:xfrm>
              <a:off x="4835394" y="2179435"/>
              <a:ext cx="955816" cy="955816"/>
              <a:chOff x="1994" y="315"/>
              <a:chExt cx="1752" cy="1752"/>
            </a:xfrm>
          </p:grpSpPr>
          <p:sp>
            <p:nvSpPr>
              <p:cNvPr id="82" name="Oval 52"/>
              <p:cNvSpPr>
                <a:spLocks noChangeArrowheads="1"/>
              </p:cNvSpPr>
              <p:nvPr/>
            </p:nvSpPr>
            <p:spPr bwMode="auto">
              <a:xfrm>
                <a:off x="2017" y="338"/>
                <a:ext cx="1707" cy="1707"/>
              </a:xfrm>
              <a:prstGeom prst="ellipse">
                <a:avLst/>
              </a:prstGeom>
              <a:solidFill>
                <a:srgbClr val="74B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53"/>
              <p:cNvSpPr>
                <a:spLocks noEditPoints="1"/>
              </p:cNvSpPr>
              <p:nvPr/>
            </p:nvSpPr>
            <p:spPr bwMode="auto">
              <a:xfrm>
                <a:off x="1994" y="315"/>
                <a:ext cx="1752" cy="1752"/>
              </a:xfrm>
              <a:custGeom>
                <a:avLst/>
                <a:gdLst>
                  <a:gd name="T0" fmla="*/ 780 w 1560"/>
                  <a:gd name="T1" fmla="*/ 1560 h 1560"/>
                  <a:gd name="T2" fmla="*/ 0 w 1560"/>
                  <a:gd name="T3" fmla="*/ 780 h 1560"/>
                  <a:gd name="T4" fmla="*/ 780 w 1560"/>
                  <a:gd name="T5" fmla="*/ 0 h 1560"/>
                  <a:gd name="T6" fmla="*/ 1560 w 1560"/>
                  <a:gd name="T7" fmla="*/ 780 h 1560"/>
                  <a:gd name="T8" fmla="*/ 780 w 1560"/>
                  <a:gd name="T9" fmla="*/ 1560 h 1560"/>
                  <a:gd name="T10" fmla="*/ 780 w 1560"/>
                  <a:gd name="T11" fmla="*/ 40 h 1560"/>
                  <a:gd name="T12" fmla="*/ 40 w 1560"/>
                  <a:gd name="T13" fmla="*/ 780 h 1560"/>
                  <a:gd name="T14" fmla="*/ 780 w 1560"/>
                  <a:gd name="T15" fmla="*/ 1520 h 1560"/>
                  <a:gd name="T16" fmla="*/ 1520 w 1560"/>
                  <a:gd name="T17" fmla="*/ 780 h 1560"/>
                  <a:gd name="T18" fmla="*/ 780 w 1560"/>
                  <a:gd name="T19" fmla="*/ 40 h 1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0" h="1560">
                    <a:moveTo>
                      <a:pt x="780" y="1560"/>
                    </a:moveTo>
                    <a:cubicBezTo>
                      <a:pt x="350" y="1560"/>
                      <a:pt x="0" y="1210"/>
                      <a:pt x="0" y="780"/>
                    </a:cubicBezTo>
                    <a:cubicBezTo>
                      <a:pt x="0" y="350"/>
                      <a:pt x="350" y="0"/>
                      <a:pt x="780" y="0"/>
                    </a:cubicBezTo>
                    <a:cubicBezTo>
                      <a:pt x="1210" y="0"/>
                      <a:pt x="1560" y="350"/>
                      <a:pt x="1560" y="780"/>
                    </a:cubicBezTo>
                    <a:cubicBezTo>
                      <a:pt x="1560" y="1210"/>
                      <a:pt x="1210" y="1560"/>
                      <a:pt x="780" y="1560"/>
                    </a:cubicBezTo>
                    <a:close/>
                    <a:moveTo>
                      <a:pt x="780" y="40"/>
                    </a:moveTo>
                    <a:cubicBezTo>
                      <a:pt x="372" y="40"/>
                      <a:pt x="40" y="372"/>
                      <a:pt x="40" y="780"/>
                    </a:cubicBezTo>
                    <a:cubicBezTo>
                      <a:pt x="40" y="1188"/>
                      <a:pt x="372" y="1520"/>
                      <a:pt x="780" y="1520"/>
                    </a:cubicBezTo>
                    <a:cubicBezTo>
                      <a:pt x="1188" y="1520"/>
                      <a:pt x="1520" y="1188"/>
                      <a:pt x="1520" y="780"/>
                    </a:cubicBezTo>
                    <a:cubicBezTo>
                      <a:pt x="1520" y="372"/>
                      <a:pt x="1188" y="40"/>
                      <a:pt x="780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54"/>
              <p:cNvSpPr>
                <a:spLocks/>
              </p:cNvSpPr>
              <p:nvPr/>
            </p:nvSpPr>
            <p:spPr bwMode="auto">
              <a:xfrm>
                <a:off x="2657" y="1498"/>
                <a:ext cx="440" cy="312"/>
              </a:xfrm>
              <a:custGeom>
                <a:avLst/>
                <a:gdLst>
                  <a:gd name="T0" fmla="*/ 389 w 392"/>
                  <a:gd name="T1" fmla="*/ 168 h 278"/>
                  <a:gd name="T2" fmla="*/ 389 w 392"/>
                  <a:gd name="T3" fmla="*/ 168 h 278"/>
                  <a:gd name="T4" fmla="*/ 355 w 392"/>
                  <a:gd name="T5" fmla="*/ 141 h 278"/>
                  <a:gd name="T6" fmla="*/ 347 w 392"/>
                  <a:gd name="T7" fmla="*/ 142 h 278"/>
                  <a:gd name="T8" fmla="*/ 347 w 392"/>
                  <a:gd name="T9" fmla="*/ 108 h 278"/>
                  <a:gd name="T10" fmla="*/ 363 w 392"/>
                  <a:gd name="T11" fmla="*/ 106 h 278"/>
                  <a:gd name="T12" fmla="*/ 390 w 392"/>
                  <a:gd name="T13" fmla="*/ 72 h 278"/>
                  <a:gd name="T14" fmla="*/ 389 w 392"/>
                  <a:gd name="T15" fmla="*/ 69 h 278"/>
                  <a:gd name="T16" fmla="*/ 389 w 392"/>
                  <a:gd name="T17" fmla="*/ 69 h 278"/>
                  <a:gd name="T18" fmla="*/ 389 w 392"/>
                  <a:gd name="T19" fmla="*/ 68 h 278"/>
                  <a:gd name="T20" fmla="*/ 355 w 392"/>
                  <a:gd name="T21" fmla="*/ 41 h 278"/>
                  <a:gd name="T22" fmla="*/ 346 w 392"/>
                  <a:gd name="T23" fmla="*/ 42 h 278"/>
                  <a:gd name="T24" fmla="*/ 298 w 392"/>
                  <a:gd name="T25" fmla="*/ 0 h 278"/>
                  <a:gd name="T26" fmla="*/ 94 w 392"/>
                  <a:gd name="T27" fmla="*/ 0 h 278"/>
                  <a:gd name="T28" fmla="*/ 45 w 392"/>
                  <a:gd name="T29" fmla="*/ 46 h 278"/>
                  <a:gd name="T30" fmla="*/ 45 w 392"/>
                  <a:gd name="T31" fmla="*/ 78 h 278"/>
                  <a:gd name="T32" fmla="*/ 30 w 392"/>
                  <a:gd name="T33" fmla="*/ 80 h 278"/>
                  <a:gd name="T34" fmla="*/ 3 w 392"/>
                  <a:gd name="T35" fmla="*/ 115 h 278"/>
                  <a:gd name="T36" fmla="*/ 3 w 392"/>
                  <a:gd name="T37" fmla="*/ 118 h 278"/>
                  <a:gd name="T38" fmla="*/ 3 w 392"/>
                  <a:gd name="T39" fmla="*/ 119 h 278"/>
                  <a:gd name="T40" fmla="*/ 38 w 392"/>
                  <a:gd name="T41" fmla="*/ 146 h 278"/>
                  <a:gd name="T42" fmla="*/ 45 w 392"/>
                  <a:gd name="T43" fmla="*/ 145 h 278"/>
                  <a:gd name="T44" fmla="*/ 45 w 392"/>
                  <a:gd name="T45" fmla="*/ 179 h 278"/>
                  <a:gd name="T46" fmla="*/ 30 w 392"/>
                  <a:gd name="T47" fmla="*/ 181 h 278"/>
                  <a:gd name="T48" fmla="*/ 3 w 392"/>
                  <a:gd name="T49" fmla="*/ 215 h 278"/>
                  <a:gd name="T50" fmla="*/ 3 w 392"/>
                  <a:gd name="T51" fmla="*/ 217 h 278"/>
                  <a:gd name="T52" fmla="*/ 3 w 392"/>
                  <a:gd name="T53" fmla="*/ 217 h 278"/>
                  <a:gd name="T54" fmla="*/ 3 w 392"/>
                  <a:gd name="T55" fmla="*/ 219 h 278"/>
                  <a:gd name="T56" fmla="*/ 38 w 392"/>
                  <a:gd name="T57" fmla="*/ 246 h 278"/>
                  <a:gd name="T58" fmla="*/ 48 w 392"/>
                  <a:gd name="T59" fmla="*/ 245 h 278"/>
                  <a:gd name="T60" fmla="*/ 94 w 392"/>
                  <a:gd name="T61" fmla="*/ 278 h 278"/>
                  <a:gd name="T62" fmla="*/ 298 w 392"/>
                  <a:gd name="T63" fmla="*/ 278 h 278"/>
                  <a:gd name="T64" fmla="*/ 347 w 392"/>
                  <a:gd name="T65" fmla="*/ 232 h 278"/>
                  <a:gd name="T66" fmla="*/ 347 w 392"/>
                  <a:gd name="T67" fmla="*/ 208 h 278"/>
                  <a:gd name="T68" fmla="*/ 363 w 392"/>
                  <a:gd name="T69" fmla="*/ 206 h 278"/>
                  <a:gd name="T70" fmla="*/ 390 w 392"/>
                  <a:gd name="T71" fmla="*/ 172 h 278"/>
                  <a:gd name="T72" fmla="*/ 389 w 392"/>
                  <a:gd name="T73" fmla="*/ 168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2" h="278">
                    <a:moveTo>
                      <a:pt x="389" y="168"/>
                    </a:moveTo>
                    <a:cubicBezTo>
                      <a:pt x="389" y="168"/>
                      <a:pt x="389" y="168"/>
                      <a:pt x="389" y="168"/>
                    </a:cubicBezTo>
                    <a:cubicBezTo>
                      <a:pt x="387" y="151"/>
                      <a:pt x="372" y="139"/>
                      <a:pt x="355" y="141"/>
                    </a:cubicBezTo>
                    <a:cubicBezTo>
                      <a:pt x="347" y="142"/>
                      <a:pt x="347" y="142"/>
                      <a:pt x="347" y="142"/>
                    </a:cubicBezTo>
                    <a:cubicBezTo>
                      <a:pt x="347" y="108"/>
                      <a:pt x="347" y="108"/>
                      <a:pt x="347" y="108"/>
                    </a:cubicBezTo>
                    <a:cubicBezTo>
                      <a:pt x="363" y="106"/>
                      <a:pt x="363" y="106"/>
                      <a:pt x="363" y="106"/>
                    </a:cubicBezTo>
                    <a:cubicBezTo>
                      <a:pt x="380" y="104"/>
                      <a:pt x="392" y="89"/>
                      <a:pt x="390" y="72"/>
                    </a:cubicBezTo>
                    <a:cubicBezTo>
                      <a:pt x="389" y="69"/>
                      <a:pt x="389" y="69"/>
                      <a:pt x="389" y="69"/>
                    </a:cubicBezTo>
                    <a:cubicBezTo>
                      <a:pt x="389" y="69"/>
                      <a:pt x="389" y="69"/>
                      <a:pt x="389" y="69"/>
                    </a:cubicBezTo>
                    <a:cubicBezTo>
                      <a:pt x="389" y="68"/>
                      <a:pt x="389" y="68"/>
                      <a:pt x="389" y="68"/>
                    </a:cubicBezTo>
                    <a:cubicBezTo>
                      <a:pt x="387" y="51"/>
                      <a:pt x="372" y="39"/>
                      <a:pt x="355" y="41"/>
                    </a:cubicBezTo>
                    <a:cubicBezTo>
                      <a:pt x="346" y="42"/>
                      <a:pt x="346" y="42"/>
                      <a:pt x="346" y="42"/>
                    </a:cubicBezTo>
                    <a:cubicBezTo>
                      <a:pt x="344" y="18"/>
                      <a:pt x="323" y="0"/>
                      <a:pt x="298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67" y="0"/>
                      <a:pt x="45" y="21"/>
                      <a:pt x="45" y="46"/>
                    </a:cubicBezTo>
                    <a:cubicBezTo>
                      <a:pt x="45" y="78"/>
                      <a:pt x="45" y="78"/>
                      <a:pt x="45" y="78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13" y="82"/>
                      <a:pt x="0" y="98"/>
                      <a:pt x="3" y="115"/>
                    </a:cubicBezTo>
                    <a:cubicBezTo>
                      <a:pt x="3" y="118"/>
                      <a:pt x="3" y="118"/>
                      <a:pt x="3" y="118"/>
                    </a:cubicBezTo>
                    <a:cubicBezTo>
                      <a:pt x="3" y="119"/>
                      <a:pt x="3" y="119"/>
                      <a:pt x="3" y="119"/>
                    </a:cubicBezTo>
                    <a:cubicBezTo>
                      <a:pt x="5" y="136"/>
                      <a:pt x="21" y="148"/>
                      <a:pt x="38" y="146"/>
                    </a:cubicBezTo>
                    <a:cubicBezTo>
                      <a:pt x="45" y="145"/>
                      <a:pt x="45" y="145"/>
                      <a:pt x="45" y="145"/>
                    </a:cubicBezTo>
                    <a:cubicBezTo>
                      <a:pt x="45" y="179"/>
                      <a:pt x="45" y="179"/>
                      <a:pt x="45" y="179"/>
                    </a:cubicBezTo>
                    <a:cubicBezTo>
                      <a:pt x="30" y="181"/>
                      <a:pt x="30" y="181"/>
                      <a:pt x="30" y="181"/>
                    </a:cubicBezTo>
                    <a:cubicBezTo>
                      <a:pt x="13" y="183"/>
                      <a:pt x="0" y="198"/>
                      <a:pt x="3" y="215"/>
                    </a:cubicBezTo>
                    <a:cubicBezTo>
                      <a:pt x="3" y="217"/>
                      <a:pt x="3" y="217"/>
                      <a:pt x="3" y="217"/>
                    </a:cubicBezTo>
                    <a:cubicBezTo>
                      <a:pt x="3" y="217"/>
                      <a:pt x="3" y="217"/>
                      <a:pt x="3" y="217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5" y="236"/>
                      <a:pt x="21" y="248"/>
                      <a:pt x="38" y="246"/>
                    </a:cubicBezTo>
                    <a:cubicBezTo>
                      <a:pt x="48" y="245"/>
                      <a:pt x="48" y="245"/>
                      <a:pt x="48" y="245"/>
                    </a:cubicBezTo>
                    <a:cubicBezTo>
                      <a:pt x="54" y="264"/>
                      <a:pt x="72" y="278"/>
                      <a:pt x="94" y="278"/>
                    </a:cubicBezTo>
                    <a:cubicBezTo>
                      <a:pt x="298" y="278"/>
                      <a:pt x="298" y="278"/>
                      <a:pt x="298" y="278"/>
                    </a:cubicBezTo>
                    <a:cubicBezTo>
                      <a:pt x="325" y="278"/>
                      <a:pt x="347" y="258"/>
                      <a:pt x="347" y="232"/>
                    </a:cubicBezTo>
                    <a:cubicBezTo>
                      <a:pt x="347" y="208"/>
                      <a:pt x="347" y="208"/>
                      <a:pt x="347" y="208"/>
                    </a:cubicBezTo>
                    <a:cubicBezTo>
                      <a:pt x="363" y="206"/>
                      <a:pt x="363" y="206"/>
                      <a:pt x="363" y="206"/>
                    </a:cubicBezTo>
                    <a:cubicBezTo>
                      <a:pt x="380" y="204"/>
                      <a:pt x="392" y="189"/>
                      <a:pt x="390" y="172"/>
                    </a:cubicBezTo>
                    <a:lnTo>
                      <a:pt x="389" y="168"/>
                    </a:lnTo>
                    <a:close/>
                  </a:path>
                </a:pathLst>
              </a:cu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55"/>
              <p:cNvSpPr>
                <a:spLocks/>
              </p:cNvSpPr>
              <p:nvPr/>
            </p:nvSpPr>
            <p:spPr bwMode="auto">
              <a:xfrm>
                <a:off x="2657" y="1654"/>
                <a:ext cx="437" cy="88"/>
              </a:xfrm>
              <a:custGeom>
                <a:avLst/>
                <a:gdLst>
                  <a:gd name="T0" fmla="*/ 355 w 389"/>
                  <a:gd name="T1" fmla="*/ 2 h 78"/>
                  <a:gd name="T2" fmla="*/ 347 w 389"/>
                  <a:gd name="T3" fmla="*/ 3 h 78"/>
                  <a:gd name="T4" fmla="*/ 45 w 389"/>
                  <a:gd name="T5" fmla="*/ 40 h 78"/>
                  <a:gd name="T6" fmla="*/ 30 w 389"/>
                  <a:gd name="T7" fmla="*/ 42 h 78"/>
                  <a:gd name="T8" fmla="*/ 3 w 389"/>
                  <a:gd name="T9" fmla="*/ 76 h 78"/>
                  <a:gd name="T10" fmla="*/ 3 w 389"/>
                  <a:gd name="T11" fmla="*/ 78 h 78"/>
                  <a:gd name="T12" fmla="*/ 45 w 389"/>
                  <a:gd name="T13" fmla="*/ 72 h 78"/>
                  <a:gd name="T14" fmla="*/ 389 w 389"/>
                  <a:gd name="T15" fmla="*/ 29 h 78"/>
                  <a:gd name="T16" fmla="*/ 389 w 389"/>
                  <a:gd name="T17" fmla="*/ 29 h 78"/>
                  <a:gd name="T18" fmla="*/ 355 w 389"/>
                  <a:gd name="T19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9" h="78">
                    <a:moveTo>
                      <a:pt x="355" y="2"/>
                    </a:moveTo>
                    <a:cubicBezTo>
                      <a:pt x="347" y="3"/>
                      <a:pt x="347" y="3"/>
                      <a:pt x="347" y="3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13" y="44"/>
                      <a:pt x="0" y="59"/>
                      <a:pt x="3" y="76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45" y="72"/>
                      <a:pt x="45" y="72"/>
                      <a:pt x="45" y="72"/>
                    </a:cubicBezTo>
                    <a:cubicBezTo>
                      <a:pt x="389" y="29"/>
                      <a:pt x="389" y="29"/>
                      <a:pt x="389" y="29"/>
                    </a:cubicBezTo>
                    <a:cubicBezTo>
                      <a:pt x="389" y="29"/>
                      <a:pt x="389" y="29"/>
                      <a:pt x="389" y="29"/>
                    </a:cubicBezTo>
                    <a:cubicBezTo>
                      <a:pt x="387" y="12"/>
                      <a:pt x="372" y="0"/>
                      <a:pt x="355" y="2"/>
                    </a:cubicBezTo>
                    <a:close/>
                  </a:path>
                </a:pathLst>
              </a:custGeom>
              <a:solidFill>
                <a:srgbClr val="937C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56"/>
              <p:cNvSpPr>
                <a:spLocks/>
              </p:cNvSpPr>
              <p:nvPr/>
            </p:nvSpPr>
            <p:spPr bwMode="auto">
              <a:xfrm>
                <a:off x="2657" y="1542"/>
                <a:ext cx="437" cy="88"/>
              </a:xfrm>
              <a:custGeom>
                <a:avLst/>
                <a:gdLst>
                  <a:gd name="T0" fmla="*/ 389 w 389"/>
                  <a:gd name="T1" fmla="*/ 29 h 79"/>
                  <a:gd name="T2" fmla="*/ 355 w 389"/>
                  <a:gd name="T3" fmla="*/ 2 h 79"/>
                  <a:gd name="T4" fmla="*/ 346 w 389"/>
                  <a:gd name="T5" fmla="*/ 3 h 79"/>
                  <a:gd name="T6" fmla="*/ 45 w 389"/>
                  <a:gd name="T7" fmla="*/ 39 h 79"/>
                  <a:gd name="T8" fmla="*/ 30 w 389"/>
                  <a:gd name="T9" fmla="*/ 41 h 79"/>
                  <a:gd name="T10" fmla="*/ 3 w 389"/>
                  <a:gd name="T11" fmla="*/ 76 h 79"/>
                  <a:gd name="T12" fmla="*/ 3 w 389"/>
                  <a:gd name="T13" fmla="*/ 79 h 79"/>
                  <a:gd name="T14" fmla="*/ 347 w 389"/>
                  <a:gd name="T15" fmla="*/ 36 h 79"/>
                  <a:gd name="T16" fmla="*/ 389 w 389"/>
                  <a:gd name="T17" fmla="*/ 30 h 79"/>
                  <a:gd name="T18" fmla="*/ 389 w 389"/>
                  <a:gd name="T19" fmla="*/ 2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9" h="79">
                    <a:moveTo>
                      <a:pt x="389" y="29"/>
                    </a:moveTo>
                    <a:cubicBezTo>
                      <a:pt x="387" y="12"/>
                      <a:pt x="372" y="0"/>
                      <a:pt x="355" y="2"/>
                    </a:cubicBezTo>
                    <a:cubicBezTo>
                      <a:pt x="346" y="3"/>
                      <a:pt x="346" y="3"/>
                      <a:pt x="346" y="3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13" y="43"/>
                      <a:pt x="0" y="59"/>
                      <a:pt x="3" y="76"/>
                    </a:cubicBezTo>
                    <a:cubicBezTo>
                      <a:pt x="3" y="79"/>
                      <a:pt x="3" y="79"/>
                      <a:pt x="3" y="79"/>
                    </a:cubicBezTo>
                    <a:cubicBezTo>
                      <a:pt x="347" y="36"/>
                      <a:pt x="347" y="36"/>
                      <a:pt x="347" y="36"/>
                    </a:cubicBezTo>
                    <a:cubicBezTo>
                      <a:pt x="389" y="30"/>
                      <a:pt x="389" y="30"/>
                      <a:pt x="389" y="30"/>
                    </a:cubicBezTo>
                    <a:lnTo>
                      <a:pt x="389" y="29"/>
                    </a:lnTo>
                    <a:close/>
                  </a:path>
                </a:pathLst>
              </a:custGeom>
              <a:solidFill>
                <a:srgbClr val="937C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57"/>
              <p:cNvSpPr>
                <a:spLocks/>
              </p:cNvSpPr>
              <p:nvPr/>
            </p:nvSpPr>
            <p:spPr bwMode="auto">
              <a:xfrm>
                <a:off x="2839" y="571"/>
                <a:ext cx="68" cy="162"/>
              </a:xfrm>
              <a:custGeom>
                <a:avLst/>
                <a:gdLst>
                  <a:gd name="T0" fmla="*/ 61 w 61"/>
                  <a:gd name="T1" fmla="*/ 112 h 144"/>
                  <a:gd name="T2" fmla="*/ 31 w 61"/>
                  <a:gd name="T3" fmla="*/ 144 h 144"/>
                  <a:gd name="T4" fmla="*/ 0 w 61"/>
                  <a:gd name="T5" fmla="*/ 112 h 144"/>
                  <a:gd name="T6" fmla="*/ 0 w 61"/>
                  <a:gd name="T7" fmla="*/ 32 h 144"/>
                  <a:gd name="T8" fmla="*/ 31 w 61"/>
                  <a:gd name="T9" fmla="*/ 0 h 144"/>
                  <a:gd name="T10" fmla="*/ 61 w 61"/>
                  <a:gd name="T11" fmla="*/ 32 h 144"/>
                  <a:gd name="T12" fmla="*/ 61 w 61"/>
                  <a:gd name="T13" fmla="*/ 11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144">
                    <a:moveTo>
                      <a:pt x="61" y="112"/>
                    </a:moveTo>
                    <a:cubicBezTo>
                      <a:pt x="61" y="129"/>
                      <a:pt x="48" y="144"/>
                      <a:pt x="31" y="144"/>
                    </a:cubicBezTo>
                    <a:cubicBezTo>
                      <a:pt x="14" y="144"/>
                      <a:pt x="0" y="129"/>
                      <a:pt x="0" y="11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5"/>
                      <a:pt x="14" y="0"/>
                      <a:pt x="31" y="0"/>
                    </a:cubicBezTo>
                    <a:cubicBezTo>
                      <a:pt x="48" y="0"/>
                      <a:pt x="61" y="15"/>
                      <a:pt x="61" y="32"/>
                    </a:cubicBezTo>
                    <a:lnTo>
                      <a:pt x="61" y="112"/>
                    </a:lnTo>
                    <a:close/>
                  </a:path>
                </a:pathLst>
              </a:custGeom>
              <a:solidFill>
                <a:srgbClr val="F0F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58"/>
              <p:cNvSpPr>
                <a:spLocks/>
              </p:cNvSpPr>
              <p:nvPr/>
            </p:nvSpPr>
            <p:spPr bwMode="auto">
              <a:xfrm>
                <a:off x="2324" y="1080"/>
                <a:ext cx="162" cy="69"/>
              </a:xfrm>
              <a:custGeom>
                <a:avLst/>
                <a:gdLst>
                  <a:gd name="T0" fmla="*/ 112 w 144"/>
                  <a:gd name="T1" fmla="*/ 0 h 61"/>
                  <a:gd name="T2" fmla="*/ 144 w 144"/>
                  <a:gd name="T3" fmla="*/ 31 h 61"/>
                  <a:gd name="T4" fmla="*/ 112 w 144"/>
                  <a:gd name="T5" fmla="*/ 61 h 61"/>
                  <a:gd name="T6" fmla="*/ 32 w 144"/>
                  <a:gd name="T7" fmla="*/ 61 h 61"/>
                  <a:gd name="T8" fmla="*/ 0 w 144"/>
                  <a:gd name="T9" fmla="*/ 31 h 61"/>
                  <a:gd name="T10" fmla="*/ 32 w 144"/>
                  <a:gd name="T11" fmla="*/ 0 h 61"/>
                  <a:gd name="T12" fmla="*/ 112 w 144"/>
                  <a:gd name="T1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61">
                    <a:moveTo>
                      <a:pt x="112" y="0"/>
                    </a:moveTo>
                    <a:cubicBezTo>
                      <a:pt x="129" y="0"/>
                      <a:pt x="144" y="14"/>
                      <a:pt x="144" y="31"/>
                    </a:cubicBezTo>
                    <a:cubicBezTo>
                      <a:pt x="144" y="47"/>
                      <a:pt x="129" y="61"/>
                      <a:pt x="112" y="61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15" y="61"/>
                      <a:pt x="0" y="47"/>
                      <a:pt x="0" y="31"/>
                    </a:cubicBezTo>
                    <a:cubicBezTo>
                      <a:pt x="0" y="14"/>
                      <a:pt x="15" y="0"/>
                      <a:pt x="32" y="0"/>
                    </a:cubicBez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0F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59"/>
              <p:cNvSpPr>
                <a:spLocks/>
              </p:cNvSpPr>
              <p:nvPr/>
            </p:nvSpPr>
            <p:spPr bwMode="auto">
              <a:xfrm>
                <a:off x="2473" y="716"/>
                <a:ext cx="141" cy="141"/>
              </a:xfrm>
              <a:custGeom>
                <a:avLst/>
                <a:gdLst>
                  <a:gd name="T0" fmla="*/ 113 w 126"/>
                  <a:gd name="T1" fmla="*/ 69 h 125"/>
                  <a:gd name="T2" fmla="*/ 114 w 126"/>
                  <a:gd name="T3" fmla="*/ 113 h 125"/>
                  <a:gd name="T4" fmla="*/ 70 w 126"/>
                  <a:gd name="T5" fmla="*/ 112 h 125"/>
                  <a:gd name="T6" fmla="*/ 13 w 126"/>
                  <a:gd name="T7" fmla="*/ 56 h 125"/>
                  <a:gd name="T8" fmla="*/ 12 w 126"/>
                  <a:gd name="T9" fmla="*/ 12 h 125"/>
                  <a:gd name="T10" fmla="*/ 56 w 126"/>
                  <a:gd name="T11" fmla="*/ 13 h 125"/>
                  <a:gd name="T12" fmla="*/ 113 w 126"/>
                  <a:gd name="T13" fmla="*/ 6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125">
                    <a:moveTo>
                      <a:pt x="113" y="69"/>
                    </a:moveTo>
                    <a:cubicBezTo>
                      <a:pt x="125" y="81"/>
                      <a:pt x="126" y="101"/>
                      <a:pt x="114" y="113"/>
                    </a:cubicBezTo>
                    <a:cubicBezTo>
                      <a:pt x="102" y="125"/>
                      <a:pt x="82" y="125"/>
                      <a:pt x="70" y="112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" y="43"/>
                      <a:pt x="0" y="24"/>
                      <a:pt x="12" y="12"/>
                    </a:cubicBezTo>
                    <a:cubicBezTo>
                      <a:pt x="24" y="0"/>
                      <a:pt x="44" y="0"/>
                      <a:pt x="56" y="13"/>
                    </a:cubicBezTo>
                    <a:lnTo>
                      <a:pt x="113" y="69"/>
                    </a:lnTo>
                    <a:close/>
                  </a:path>
                </a:pathLst>
              </a:custGeom>
              <a:solidFill>
                <a:srgbClr val="F0F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60"/>
              <p:cNvSpPr>
                <a:spLocks/>
              </p:cNvSpPr>
              <p:nvPr/>
            </p:nvSpPr>
            <p:spPr bwMode="auto">
              <a:xfrm>
                <a:off x="3131" y="721"/>
                <a:ext cx="140" cy="140"/>
              </a:xfrm>
              <a:custGeom>
                <a:avLst/>
                <a:gdLst>
                  <a:gd name="T0" fmla="*/ 56 w 125"/>
                  <a:gd name="T1" fmla="*/ 112 h 125"/>
                  <a:gd name="T2" fmla="*/ 12 w 125"/>
                  <a:gd name="T3" fmla="*/ 113 h 125"/>
                  <a:gd name="T4" fmla="*/ 13 w 125"/>
                  <a:gd name="T5" fmla="*/ 69 h 125"/>
                  <a:gd name="T6" fmla="*/ 69 w 125"/>
                  <a:gd name="T7" fmla="*/ 12 h 125"/>
                  <a:gd name="T8" fmla="*/ 114 w 125"/>
                  <a:gd name="T9" fmla="*/ 12 h 125"/>
                  <a:gd name="T10" fmla="*/ 113 w 125"/>
                  <a:gd name="T11" fmla="*/ 56 h 125"/>
                  <a:gd name="T12" fmla="*/ 56 w 125"/>
                  <a:gd name="T13" fmla="*/ 11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125">
                    <a:moveTo>
                      <a:pt x="56" y="112"/>
                    </a:moveTo>
                    <a:cubicBezTo>
                      <a:pt x="44" y="124"/>
                      <a:pt x="24" y="125"/>
                      <a:pt x="12" y="113"/>
                    </a:cubicBezTo>
                    <a:cubicBezTo>
                      <a:pt x="0" y="101"/>
                      <a:pt x="1" y="81"/>
                      <a:pt x="13" y="69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82" y="0"/>
                      <a:pt x="102" y="0"/>
                      <a:pt x="114" y="12"/>
                    </a:cubicBezTo>
                    <a:cubicBezTo>
                      <a:pt x="125" y="23"/>
                      <a:pt x="125" y="43"/>
                      <a:pt x="113" y="56"/>
                    </a:cubicBezTo>
                    <a:lnTo>
                      <a:pt x="56" y="112"/>
                    </a:lnTo>
                    <a:close/>
                  </a:path>
                </a:pathLst>
              </a:custGeom>
              <a:solidFill>
                <a:srgbClr val="F0F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Freeform 61"/>
              <p:cNvSpPr>
                <a:spLocks/>
              </p:cNvSpPr>
              <p:nvPr/>
            </p:nvSpPr>
            <p:spPr bwMode="auto">
              <a:xfrm>
                <a:off x="3255" y="1086"/>
                <a:ext cx="161" cy="68"/>
              </a:xfrm>
              <a:custGeom>
                <a:avLst/>
                <a:gdLst>
                  <a:gd name="T0" fmla="*/ 31 w 143"/>
                  <a:gd name="T1" fmla="*/ 61 h 61"/>
                  <a:gd name="T2" fmla="*/ 0 w 143"/>
                  <a:gd name="T3" fmla="*/ 31 h 61"/>
                  <a:gd name="T4" fmla="*/ 31 w 143"/>
                  <a:gd name="T5" fmla="*/ 0 h 61"/>
                  <a:gd name="T6" fmla="*/ 111 w 143"/>
                  <a:gd name="T7" fmla="*/ 0 h 61"/>
                  <a:gd name="T8" fmla="*/ 143 w 143"/>
                  <a:gd name="T9" fmla="*/ 31 h 61"/>
                  <a:gd name="T10" fmla="*/ 111 w 143"/>
                  <a:gd name="T11" fmla="*/ 61 h 61"/>
                  <a:gd name="T12" fmla="*/ 31 w 143"/>
                  <a:gd name="T1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61">
                    <a:moveTo>
                      <a:pt x="31" y="61"/>
                    </a:moveTo>
                    <a:cubicBezTo>
                      <a:pt x="14" y="61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29" y="0"/>
                      <a:pt x="143" y="14"/>
                      <a:pt x="143" y="31"/>
                    </a:cubicBezTo>
                    <a:cubicBezTo>
                      <a:pt x="143" y="48"/>
                      <a:pt x="129" y="61"/>
                      <a:pt x="111" y="61"/>
                    </a:cubicBezTo>
                    <a:lnTo>
                      <a:pt x="31" y="61"/>
                    </a:lnTo>
                    <a:close/>
                  </a:path>
                </a:pathLst>
              </a:custGeom>
              <a:solidFill>
                <a:srgbClr val="F0F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62"/>
              <p:cNvSpPr>
                <a:spLocks/>
              </p:cNvSpPr>
              <p:nvPr/>
            </p:nvSpPr>
            <p:spPr bwMode="auto">
              <a:xfrm>
                <a:off x="2570" y="782"/>
                <a:ext cx="613" cy="728"/>
              </a:xfrm>
              <a:custGeom>
                <a:avLst/>
                <a:gdLst>
                  <a:gd name="T0" fmla="*/ 273 w 546"/>
                  <a:gd name="T1" fmla="*/ 0 h 648"/>
                  <a:gd name="T2" fmla="*/ 0 w 546"/>
                  <a:gd name="T3" fmla="*/ 272 h 648"/>
                  <a:gd name="T4" fmla="*/ 107 w 546"/>
                  <a:gd name="T5" fmla="*/ 521 h 648"/>
                  <a:gd name="T6" fmla="*/ 141 w 546"/>
                  <a:gd name="T7" fmla="*/ 648 h 648"/>
                  <a:gd name="T8" fmla="*/ 171 w 546"/>
                  <a:gd name="T9" fmla="*/ 637 h 648"/>
                  <a:gd name="T10" fmla="*/ 375 w 546"/>
                  <a:gd name="T11" fmla="*/ 637 h 648"/>
                  <a:gd name="T12" fmla="*/ 405 w 546"/>
                  <a:gd name="T13" fmla="*/ 648 h 648"/>
                  <a:gd name="T14" fmla="*/ 439 w 546"/>
                  <a:gd name="T15" fmla="*/ 521 h 648"/>
                  <a:gd name="T16" fmla="*/ 546 w 546"/>
                  <a:gd name="T17" fmla="*/ 272 h 648"/>
                  <a:gd name="T18" fmla="*/ 273 w 546"/>
                  <a:gd name="T19" fmla="*/ 0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6" h="648">
                    <a:moveTo>
                      <a:pt x="273" y="0"/>
                    </a:moveTo>
                    <a:cubicBezTo>
                      <a:pt x="122" y="0"/>
                      <a:pt x="0" y="122"/>
                      <a:pt x="0" y="272"/>
                    </a:cubicBezTo>
                    <a:cubicBezTo>
                      <a:pt x="0" y="363"/>
                      <a:pt x="58" y="460"/>
                      <a:pt x="107" y="521"/>
                    </a:cubicBezTo>
                    <a:cubicBezTo>
                      <a:pt x="148" y="574"/>
                      <a:pt x="137" y="617"/>
                      <a:pt x="141" y="648"/>
                    </a:cubicBezTo>
                    <a:cubicBezTo>
                      <a:pt x="150" y="641"/>
                      <a:pt x="160" y="637"/>
                      <a:pt x="171" y="637"/>
                    </a:cubicBezTo>
                    <a:cubicBezTo>
                      <a:pt x="375" y="637"/>
                      <a:pt x="375" y="637"/>
                      <a:pt x="375" y="637"/>
                    </a:cubicBezTo>
                    <a:cubicBezTo>
                      <a:pt x="387" y="637"/>
                      <a:pt x="396" y="641"/>
                      <a:pt x="405" y="648"/>
                    </a:cubicBezTo>
                    <a:cubicBezTo>
                      <a:pt x="409" y="617"/>
                      <a:pt x="398" y="574"/>
                      <a:pt x="439" y="521"/>
                    </a:cubicBezTo>
                    <a:cubicBezTo>
                      <a:pt x="488" y="460"/>
                      <a:pt x="546" y="363"/>
                      <a:pt x="546" y="272"/>
                    </a:cubicBezTo>
                    <a:cubicBezTo>
                      <a:pt x="546" y="122"/>
                      <a:pt x="424" y="0"/>
                      <a:pt x="273" y="0"/>
                    </a:cubicBezTo>
                    <a:close/>
                  </a:path>
                </a:pathLst>
              </a:cu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63"/>
              <p:cNvSpPr>
                <a:spLocks/>
              </p:cNvSpPr>
              <p:nvPr/>
            </p:nvSpPr>
            <p:spPr bwMode="auto">
              <a:xfrm>
                <a:off x="2589" y="802"/>
                <a:ext cx="575" cy="698"/>
              </a:xfrm>
              <a:custGeom>
                <a:avLst/>
                <a:gdLst>
                  <a:gd name="T0" fmla="*/ 140 w 512"/>
                  <a:gd name="T1" fmla="*/ 622 h 622"/>
                  <a:gd name="T2" fmla="*/ 154 w 512"/>
                  <a:gd name="T3" fmla="*/ 620 h 622"/>
                  <a:gd name="T4" fmla="*/ 358 w 512"/>
                  <a:gd name="T5" fmla="*/ 620 h 622"/>
                  <a:gd name="T6" fmla="*/ 372 w 512"/>
                  <a:gd name="T7" fmla="*/ 622 h 622"/>
                  <a:gd name="T8" fmla="*/ 409 w 512"/>
                  <a:gd name="T9" fmla="*/ 494 h 622"/>
                  <a:gd name="T10" fmla="*/ 512 w 512"/>
                  <a:gd name="T11" fmla="*/ 255 h 622"/>
                  <a:gd name="T12" fmla="*/ 256 w 512"/>
                  <a:gd name="T13" fmla="*/ 0 h 622"/>
                  <a:gd name="T14" fmla="*/ 0 w 512"/>
                  <a:gd name="T15" fmla="*/ 255 h 622"/>
                  <a:gd name="T16" fmla="*/ 103 w 512"/>
                  <a:gd name="T17" fmla="*/ 494 h 622"/>
                  <a:gd name="T18" fmla="*/ 140 w 512"/>
                  <a:gd name="T19" fmla="*/ 622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622">
                    <a:moveTo>
                      <a:pt x="140" y="622"/>
                    </a:moveTo>
                    <a:cubicBezTo>
                      <a:pt x="145" y="621"/>
                      <a:pt x="149" y="620"/>
                      <a:pt x="154" y="620"/>
                    </a:cubicBezTo>
                    <a:cubicBezTo>
                      <a:pt x="358" y="620"/>
                      <a:pt x="358" y="620"/>
                      <a:pt x="358" y="620"/>
                    </a:cubicBezTo>
                    <a:cubicBezTo>
                      <a:pt x="363" y="620"/>
                      <a:pt x="368" y="621"/>
                      <a:pt x="372" y="622"/>
                    </a:cubicBezTo>
                    <a:cubicBezTo>
                      <a:pt x="372" y="576"/>
                      <a:pt x="376" y="536"/>
                      <a:pt x="409" y="494"/>
                    </a:cubicBezTo>
                    <a:cubicBezTo>
                      <a:pt x="440" y="455"/>
                      <a:pt x="512" y="354"/>
                      <a:pt x="512" y="255"/>
                    </a:cubicBezTo>
                    <a:cubicBezTo>
                      <a:pt x="512" y="114"/>
                      <a:pt x="397" y="0"/>
                      <a:pt x="256" y="0"/>
                    </a:cubicBezTo>
                    <a:cubicBezTo>
                      <a:pt x="115" y="0"/>
                      <a:pt x="0" y="114"/>
                      <a:pt x="0" y="255"/>
                    </a:cubicBezTo>
                    <a:cubicBezTo>
                      <a:pt x="0" y="354"/>
                      <a:pt x="72" y="455"/>
                      <a:pt x="103" y="494"/>
                    </a:cubicBezTo>
                    <a:cubicBezTo>
                      <a:pt x="136" y="536"/>
                      <a:pt x="142" y="575"/>
                      <a:pt x="140" y="622"/>
                    </a:cubicBezTo>
                    <a:close/>
                  </a:path>
                </a:pathLst>
              </a:custGeom>
              <a:solidFill>
                <a:srgbClr val="F0F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64"/>
              <p:cNvSpPr>
                <a:spLocks/>
              </p:cNvSpPr>
              <p:nvPr/>
            </p:nvSpPr>
            <p:spPr bwMode="auto">
              <a:xfrm>
                <a:off x="2757" y="942"/>
                <a:ext cx="227" cy="387"/>
              </a:xfrm>
              <a:custGeom>
                <a:avLst/>
                <a:gdLst>
                  <a:gd name="T0" fmla="*/ 101 w 202"/>
                  <a:gd name="T1" fmla="*/ 345 h 345"/>
                  <a:gd name="T2" fmla="*/ 0 w 202"/>
                  <a:gd name="T3" fmla="*/ 244 h 345"/>
                  <a:gd name="T4" fmla="*/ 59 w 202"/>
                  <a:gd name="T5" fmla="*/ 244 h 345"/>
                  <a:gd name="T6" fmla="*/ 101 w 202"/>
                  <a:gd name="T7" fmla="*/ 286 h 345"/>
                  <a:gd name="T8" fmla="*/ 143 w 202"/>
                  <a:gd name="T9" fmla="*/ 244 h 345"/>
                  <a:gd name="T10" fmla="*/ 97 w 202"/>
                  <a:gd name="T11" fmla="*/ 202 h 345"/>
                  <a:gd name="T12" fmla="*/ 0 w 202"/>
                  <a:gd name="T13" fmla="*/ 101 h 345"/>
                  <a:gd name="T14" fmla="*/ 101 w 202"/>
                  <a:gd name="T15" fmla="*/ 0 h 345"/>
                  <a:gd name="T16" fmla="*/ 202 w 202"/>
                  <a:gd name="T17" fmla="*/ 101 h 345"/>
                  <a:gd name="T18" fmla="*/ 143 w 202"/>
                  <a:gd name="T19" fmla="*/ 101 h 345"/>
                  <a:gd name="T20" fmla="*/ 101 w 202"/>
                  <a:gd name="T21" fmla="*/ 60 h 345"/>
                  <a:gd name="T22" fmla="*/ 59 w 202"/>
                  <a:gd name="T23" fmla="*/ 101 h 345"/>
                  <a:gd name="T24" fmla="*/ 105 w 202"/>
                  <a:gd name="T25" fmla="*/ 143 h 345"/>
                  <a:gd name="T26" fmla="*/ 202 w 202"/>
                  <a:gd name="T27" fmla="*/ 244 h 345"/>
                  <a:gd name="T28" fmla="*/ 101 w 202"/>
                  <a:gd name="T29" fmla="*/ 345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2" h="345">
                    <a:moveTo>
                      <a:pt x="101" y="345"/>
                    </a:moveTo>
                    <a:cubicBezTo>
                      <a:pt x="45" y="345"/>
                      <a:pt x="0" y="300"/>
                      <a:pt x="0" y="244"/>
                    </a:cubicBezTo>
                    <a:cubicBezTo>
                      <a:pt x="59" y="244"/>
                      <a:pt x="59" y="244"/>
                      <a:pt x="59" y="244"/>
                    </a:cubicBezTo>
                    <a:cubicBezTo>
                      <a:pt x="59" y="267"/>
                      <a:pt x="78" y="286"/>
                      <a:pt x="101" y="286"/>
                    </a:cubicBezTo>
                    <a:cubicBezTo>
                      <a:pt x="124" y="286"/>
                      <a:pt x="143" y="267"/>
                      <a:pt x="143" y="244"/>
                    </a:cubicBezTo>
                    <a:cubicBezTo>
                      <a:pt x="143" y="219"/>
                      <a:pt x="119" y="205"/>
                      <a:pt x="97" y="202"/>
                    </a:cubicBezTo>
                    <a:cubicBezTo>
                      <a:pt x="40" y="195"/>
                      <a:pt x="0" y="153"/>
                      <a:pt x="0" y="101"/>
                    </a:cubicBezTo>
                    <a:cubicBezTo>
                      <a:pt x="0" y="45"/>
                      <a:pt x="45" y="0"/>
                      <a:pt x="101" y="0"/>
                    </a:cubicBezTo>
                    <a:cubicBezTo>
                      <a:pt x="157" y="0"/>
                      <a:pt x="202" y="45"/>
                      <a:pt x="202" y="101"/>
                    </a:cubicBezTo>
                    <a:cubicBezTo>
                      <a:pt x="143" y="101"/>
                      <a:pt x="143" y="101"/>
                      <a:pt x="143" y="101"/>
                    </a:cubicBezTo>
                    <a:cubicBezTo>
                      <a:pt x="143" y="78"/>
                      <a:pt x="124" y="60"/>
                      <a:pt x="101" y="60"/>
                    </a:cubicBezTo>
                    <a:cubicBezTo>
                      <a:pt x="78" y="60"/>
                      <a:pt x="59" y="78"/>
                      <a:pt x="59" y="101"/>
                    </a:cubicBezTo>
                    <a:cubicBezTo>
                      <a:pt x="59" y="128"/>
                      <a:pt x="84" y="140"/>
                      <a:pt x="105" y="143"/>
                    </a:cubicBezTo>
                    <a:cubicBezTo>
                      <a:pt x="161" y="150"/>
                      <a:pt x="202" y="193"/>
                      <a:pt x="202" y="244"/>
                    </a:cubicBezTo>
                    <a:cubicBezTo>
                      <a:pt x="202" y="300"/>
                      <a:pt x="157" y="345"/>
                      <a:pt x="101" y="345"/>
                    </a:cubicBezTo>
                    <a:close/>
                  </a:path>
                </a:pathLst>
              </a:custGeom>
              <a:solidFill>
                <a:srgbClr val="FFB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65"/>
              <p:cNvSpPr>
                <a:spLocks/>
              </p:cNvSpPr>
              <p:nvPr/>
            </p:nvSpPr>
            <p:spPr bwMode="auto">
              <a:xfrm>
                <a:off x="2831" y="1323"/>
                <a:ext cx="78" cy="42"/>
              </a:xfrm>
              <a:custGeom>
                <a:avLst/>
                <a:gdLst>
                  <a:gd name="T0" fmla="*/ 35 w 70"/>
                  <a:gd name="T1" fmla="*/ 6 h 38"/>
                  <a:gd name="T2" fmla="*/ 0 w 70"/>
                  <a:gd name="T3" fmla="*/ 0 h 38"/>
                  <a:gd name="T4" fmla="*/ 0 w 70"/>
                  <a:gd name="T5" fmla="*/ 38 h 38"/>
                  <a:gd name="T6" fmla="*/ 70 w 70"/>
                  <a:gd name="T7" fmla="*/ 38 h 38"/>
                  <a:gd name="T8" fmla="*/ 70 w 70"/>
                  <a:gd name="T9" fmla="*/ 0 h 38"/>
                  <a:gd name="T10" fmla="*/ 35 w 70"/>
                  <a:gd name="T11" fmla="*/ 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38">
                    <a:moveTo>
                      <a:pt x="35" y="6"/>
                    </a:moveTo>
                    <a:cubicBezTo>
                      <a:pt x="23" y="6"/>
                      <a:pt x="11" y="4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70" y="38"/>
                      <a:pt x="70" y="38"/>
                      <a:pt x="70" y="38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59" y="4"/>
                      <a:pt x="48" y="6"/>
                      <a:pt x="35" y="6"/>
                    </a:cubicBezTo>
                    <a:close/>
                  </a:path>
                </a:pathLst>
              </a:custGeom>
              <a:solidFill>
                <a:srgbClr val="D59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Freeform 66"/>
              <p:cNvSpPr>
                <a:spLocks/>
              </p:cNvSpPr>
              <p:nvPr/>
            </p:nvSpPr>
            <p:spPr bwMode="auto">
              <a:xfrm>
                <a:off x="2831" y="906"/>
                <a:ext cx="78" cy="43"/>
              </a:xfrm>
              <a:custGeom>
                <a:avLst/>
                <a:gdLst>
                  <a:gd name="T0" fmla="*/ 35 w 70"/>
                  <a:gd name="T1" fmla="*/ 32 h 38"/>
                  <a:gd name="T2" fmla="*/ 70 w 70"/>
                  <a:gd name="T3" fmla="*/ 38 h 38"/>
                  <a:gd name="T4" fmla="*/ 70 w 70"/>
                  <a:gd name="T5" fmla="*/ 0 h 38"/>
                  <a:gd name="T6" fmla="*/ 0 w 70"/>
                  <a:gd name="T7" fmla="*/ 0 h 38"/>
                  <a:gd name="T8" fmla="*/ 0 w 70"/>
                  <a:gd name="T9" fmla="*/ 38 h 38"/>
                  <a:gd name="T10" fmla="*/ 35 w 70"/>
                  <a:gd name="T11" fmla="*/ 3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38">
                    <a:moveTo>
                      <a:pt x="35" y="32"/>
                    </a:moveTo>
                    <a:cubicBezTo>
                      <a:pt x="48" y="32"/>
                      <a:pt x="59" y="34"/>
                      <a:pt x="70" y="38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1" y="34"/>
                      <a:pt x="23" y="32"/>
                      <a:pt x="35" y="32"/>
                    </a:cubicBezTo>
                    <a:close/>
                  </a:path>
                </a:pathLst>
              </a:custGeom>
              <a:solidFill>
                <a:srgbClr val="D59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0" name="Group 69"/>
            <p:cNvGrpSpPr>
              <a:grpSpLocks noChangeAspect="1"/>
            </p:cNvGrpSpPr>
            <p:nvPr/>
          </p:nvGrpSpPr>
          <p:grpSpPr bwMode="auto">
            <a:xfrm>
              <a:off x="4126143" y="5348610"/>
              <a:ext cx="852195" cy="852195"/>
              <a:chOff x="3009" y="1329"/>
              <a:chExt cx="1322" cy="1322"/>
            </a:xfrm>
          </p:grpSpPr>
          <p:sp>
            <p:nvSpPr>
              <p:cNvPr id="75" name="Oval 70"/>
              <p:cNvSpPr>
                <a:spLocks noChangeArrowheads="1"/>
              </p:cNvSpPr>
              <p:nvPr/>
            </p:nvSpPr>
            <p:spPr bwMode="auto">
              <a:xfrm>
                <a:off x="3009" y="1329"/>
                <a:ext cx="1322" cy="1322"/>
              </a:xfrm>
              <a:prstGeom prst="ellipse">
                <a:avLst/>
              </a:prstGeom>
              <a:solidFill>
                <a:srgbClr val="788F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71"/>
              <p:cNvSpPr>
                <a:spLocks/>
              </p:cNvSpPr>
              <p:nvPr/>
            </p:nvSpPr>
            <p:spPr bwMode="auto">
              <a:xfrm>
                <a:off x="3351" y="1768"/>
                <a:ext cx="318" cy="444"/>
              </a:xfrm>
              <a:custGeom>
                <a:avLst/>
                <a:gdLst>
                  <a:gd name="T0" fmla="*/ 0 w 318"/>
                  <a:gd name="T1" fmla="*/ 0 h 444"/>
                  <a:gd name="T2" fmla="*/ 0 w 318"/>
                  <a:gd name="T3" fmla="*/ 444 h 444"/>
                  <a:gd name="T4" fmla="*/ 318 w 318"/>
                  <a:gd name="T5" fmla="*/ 221 h 444"/>
                  <a:gd name="T6" fmla="*/ 0 w 318"/>
                  <a:gd name="T7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8" h="444">
                    <a:moveTo>
                      <a:pt x="0" y="0"/>
                    </a:moveTo>
                    <a:lnTo>
                      <a:pt x="0" y="444"/>
                    </a:lnTo>
                    <a:lnTo>
                      <a:pt x="318" y="2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72"/>
              <p:cNvSpPr>
                <a:spLocks/>
              </p:cNvSpPr>
              <p:nvPr/>
            </p:nvSpPr>
            <p:spPr bwMode="auto">
              <a:xfrm>
                <a:off x="3351" y="1989"/>
                <a:ext cx="636" cy="223"/>
              </a:xfrm>
              <a:custGeom>
                <a:avLst/>
                <a:gdLst>
                  <a:gd name="T0" fmla="*/ 0 w 636"/>
                  <a:gd name="T1" fmla="*/ 223 h 223"/>
                  <a:gd name="T2" fmla="*/ 636 w 636"/>
                  <a:gd name="T3" fmla="*/ 223 h 223"/>
                  <a:gd name="T4" fmla="*/ 318 w 636"/>
                  <a:gd name="T5" fmla="*/ 0 h 223"/>
                  <a:gd name="T6" fmla="*/ 0 w 636"/>
                  <a:gd name="T7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6" h="223">
                    <a:moveTo>
                      <a:pt x="0" y="223"/>
                    </a:moveTo>
                    <a:lnTo>
                      <a:pt x="636" y="223"/>
                    </a:lnTo>
                    <a:lnTo>
                      <a:pt x="318" y="0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73"/>
              <p:cNvSpPr>
                <a:spLocks/>
              </p:cNvSpPr>
              <p:nvPr/>
            </p:nvSpPr>
            <p:spPr bwMode="auto">
              <a:xfrm>
                <a:off x="3669" y="1768"/>
                <a:ext cx="318" cy="444"/>
              </a:xfrm>
              <a:custGeom>
                <a:avLst/>
                <a:gdLst>
                  <a:gd name="T0" fmla="*/ 0 w 318"/>
                  <a:gd name="T1" fmla="*/ 221 h 444"/>
                  <a:gd name="T2" fmla="*/ 318 w 318"/>
                  <a:gd name="T3" fmla="*/ 444 h 444"/>
                  <a:gd name="T4" fmla="*/ 318 w 318"/>
                  <a:gd name="T5" fmla="*/ 0 h 444"/>
                  <a:gd name="T6" fmla="*/ 0 w 318"/>
                  <a:gd name="T7" fmla="*/ 221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8" h="444">
                    <a:moveTo>
                      <a:pt x="0" y="221"/>
                    </a:moveTo>
                    <a:lnTo>
                      <a:pt x="318" y="444"/>
                    </a:lnTo>
                    <a:lnTo>
                      <a:pt x="318" y="0"/>
                    </a:lnTo>
                    <a:lnTo>
                      <a:pt x="0" y="221"/>
                    </a:lnTo>
                    <a:close/>
                  </a:path>
                </a:pathLst>
              </a:custGeom>
              <a:solidFill>
                <a:srgbClr val="D8D8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74"/>
              <p:cNvSpPr>
                <a:spLocks/>
              </p:cNvSpPr>
              <p:nvPr/>
            </p:nvSpPr>
            <p:spPr bwMode="auto">
              <a:xfrm>
                <a:off x="3351" y="1768"/>
                <a:ext cx="636" cy="282"/>
              </a:xfrm>
              <a:custGeom>
                <a:avLst/>
                <a:gdLst>
                  <a:gd name="T0" fmla="*/ 636 w 636"/>
                  <a:gd name="T1" fmla="*/ 0 h 282"/>
                  <a:gd name="T2" fmla="*/ 0 w 636"/>
                  <a:gd name="T3" fmla="*/ 0 h 282"/>
                  <a:gd name="T4" fmla="*/ 318 w 636"/>
                  <a:gd name="T5" fmla="*/ 282 h 282"/>
                  <a:gd name="T6" fmla="*/ 636 w 636"/>
                  <a:gd name="T7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6" h="282">
                    <a:moveTo>
                      <a:pt x="636" y="0"/>
                    </a:moveTo>
                    <a:lnTo>
                      <a:pt x="0" y="0"/>
                    </a:lnTo>
                    <a:lnTo>
                      <a:pt x="318" y="282"/>
                    </a:lnTo>
                    <a:lnTo>
                      <a:pt x="636" y="0"/>
                    </a:lnTo>
                    <a:close/>
                  </a:path>
                </a:pathLst>
              </a:custGeom>
              <a:solidFill>
                <a:srgbClr val="9598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75"/>
              <p:cNvSpPr>
                <a:spLocks/>
              </p:cNvSpPr>
              <p:nvPr/>
            </p:nvSpPr>
            <p:spPr bwMode="auto">
              <a:xfrm>
                <a:off x="3351" y="1768"/>
                <a:ext cx="636" cy="261"/>
              </a:xfrm>
              <a:custGeom>
                <a:avLst/>
                <a:gdLst>
                  <a:gd name="T0" fmla="*/ 636 w 636"/>
                  <a:gd name="T1" fmla="*/ 0 h 261"/>
                  <a:gd name="T2" fmla="*/ 0 w 636"/>
                  <a:gd name="T3" fmla="*/ 0 h 261"/>
                  <a:gd name="T4" fmla="*/ 318 w 636"/>
                  <a:gd name="T5" fmla="*/ 261 h 261"/>
                  <a:gd name="T6" fmla="*/ 636 w 636"/>
                  <a:gd name="T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6" h="261">
                    <a:moveTo>
                      <a:pt x="636" y="0"/>
                    </a:moveTo>
                    <a:lnTo>
                      <a:pt x="0" y="0"/>
                    </a:lnTo>
                    <a:lnTo>
                      <a:pt x="318" y="261"/>
                    </a:lnTo>
                    <a:lnTo>
                      <a:pt x="63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Rectangle 76"/>
              <p:cNvSpPr>
                <a:spLocks noChangeArrowheads="1"/>
              </p:cNvSpPr>
              <p:nvPr/>
            </p:nvSpPr>
            <p:spPr bwMode="auto">
              <a:xfrm>
                <a:off x="3987" y="1768"/>
                <a:ext cx="1" cy="1"/>
              </a:xfrm>
              <a:prstGeom prst="rect">
                <a:avLst/>
              </a:prstGeom>
              <a:solidFill>
                <a:srgbClr val="F0B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" name="Group 79"/>
            <p:cNvGrpSpPr>
              <a:grpSpLocks noChangeAspect="1"/>
            </p:cNvGrpSpPr>
            <p:nvPr/>
          </p:nvGrpSpPr>
          <p:grpSpPr bwMode="auto">
            <a:xfrm>
              <a:off x="1837016" y="5113238"/>
              <a:ext cx="911850" cy="911850"/>
              <a:chOff x="1994" y="317"/>
              <a:chExt cx="3692" cy="3692"/>
            </a:xfrm>
          </p:grpSpPr>
          <p:sp>
            <p:nvSpPr>
              <p:cNvPr id="64" name="Oval 80"/>
              <p:cNvSpPr>
                <a:spLocks noChangeArrowheads="1"/>
              </p:cNvSpPr>
              <p:nvPr/>
            </p:nvSpPr>
            <p:spPr bwMode="auto">
              <a:xfrm>
                <a:off x="2042" y="364"/>
                <a:ext cx="3597" cy="3597"/>
              </a:xfrm>
              <a:prstGeom prst="ellipse">
                <a:avLst/>
              </a:prstGeom>
              <a:solidFill>
                <a:srgbClr val="74B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81"/>
              <p:cNvSpPr>
                <a:spLocks noEditPoints="1"/>
              </p:cNvSpPr>
              <p:nvPr/>
            </p:nvSpPr>
            <p:spPr bwMode="auto">
              <a:xfrm>
                <a:off x="1994" y="317"/>
                <a:ext cx="3692" cy="3692"/>
              </a:xfrm>
              <a:custGeom>
                <a:avLst/>
                <a:gdLst>
                  <a:gd name="T0" fmla="*/ 780 w 1560"/>
                  <a:gd name="T1" fmla="*/ 1560 h 1560"/>
                  <a:gd name="T2" fmla="*/ 0 w 1560"/>
                  <a:gd name="T3" fmla="*/ 780 h 1560"/>
                  <a:gd name="T4" fmla="*/ 780 w 1560"/>
                  <a:gd name="T5" fmla="*/ 0 h 1560"/>
                  <a:gd name="T6" fmla="*/ 1560 w 1560"/>
                  <a:gd name="T7" fmla="*/ 780 h 1560"/>
                  <a:gd name="T8" fmla="*/ 780 w 1560"/>
                  <a:gd name="T9" fmla="*/ 1560 h 1560"/>
                  <a:gd name="T10" fmla="*/ 780 w 1560"/>
                  <a:gd name="T11" fmla="*/ 40 h 1560"/>
                  <a:gd name="T12" fmla="*/ 40 w 1560"/>
                  <a:gd name="T13" fmla="*/ 780 h 1560"/>
                  <a:gd name="T14" fmla="*/ 780 w 1560"/>
                  <a:gd name="T15" fmla="*/ 1520 h 1560"/>
                  <a:gd name="T16" fmla="*/ 1520 w 1560"/>
                  <a:gd name="T17" fmla="*/ 780 h 1560"/>
                  <a:gd name="T18" fmla="*/ 780 w 1560"/>
                  <a:gd name="T19" fmla="*/ 40 h 1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0" h="1560">
                    <a:moveTo>
                      <a:pt x="780" y="1560"/>
                    </a:moveTo>
                    <a:cubicBezTo>
                      <a:pt x="350" y="1560"/>
                      <a:pt x="0" y="1210"/>
                      <a:pt x="0" y="780"/>
                    </a:cubicBezTo>
                    <a:cubicBezTo>
                      <a:pt x="0" y="350"/>
                      <a:pt x="350" y="0"/>
                      <a:pt x="780" y="0"/>
                    </a:cubicBezTo>
                    <a:cubicBezTo>
                      <a:pt x="1210" y="0"/>
                      <a:pt x="1560" y="350"/>
                      <a:pt x="1560" y="780"/>
                    </a:cubicBezTo>
                    <a:cubicBezTo>
                      <a:pt x="1560" y="1210"/>
                      <a:pt x="1210" y="1560"/>
                      <a:pt x="780" y="1560"/>
                    </a:cubicBezTo>
                    <a:close/>
                    <a:moveTo>
                      <a:pt x="780" y="40"/>
                    </a:moveTo>
                    <a:cubicBezTo>
                      <a:pt x="372" y="40"/>
                      <a:pt x="40" y="372"/>
                      <a:pt x="40" y="780"/>
                    </a:cubicBezTo>
                    <a:cubicBezTo>
                      <a:pt x="40" y="1188"/>
                      <a:pt x="372" y="1520"/>
                      <a:pt x="780" y="1520"/>
                    </a:cubicBezTo>
                    <a:cubicBezTo>
                      <a:pt x="1188" y="1520"/>
                      <a:pt x="1520" y="1188"/>
                      <a:pt x="1520" y="780"/>
                    </a:cubicBezTo>
                    <a:cubicBezTo>
                      <a:pt x="1520" y="372"/>
                      <a:pt x="1188" y="40"/>
                      <a:pt x="780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Oval 82"/>
              <p:cNvSpPr>
                <a:spLocks noChangeArrowheads="1"/>
              </p:cNvSpPr>
              <p:nvPr/>
            </p:nvSpPr>
            <p:spPr bwMode="auto">
              <a:xfrm>
                <a:off x="2803" y="1124"/>
                <a:ext cx="2076" cy="2075"/>
              </a:xfrm>
              <a:prstGeom prst="ellipse">
                <a:avLst/>
              </a:prstGeom>
              <a:solidFill>
                <a:srgbClr val="F0F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83"/>
              <p:cNvSpPr>
                <a:spLocks/>
              </p:cNvSpPr>
              <p:nvPr/>
            </p:nvSpPr>
            <p:spPr bwMode="auto">
              <a:xfrm>
                <a:off x="3379" y="1284"/>
                <a:ext cx="1479" cy="1771"/>
              </a:xfrm>
              <a:custGeom>
                <a:avLst/>
                <a:gdLst>
                  <a:gd name="T0" fmla="*/ 563 w 625"/>
                  <a:gd name="T1" fmla="*/ 374 h 748"/>
                  <a:gd name="T2" fmla="*/ 500 w 625"/>
                  <a:gd name="T3" fmla="*/ 312 h 748"/>
                  <a:gd name="T4" fmla="*/ 563 w 625"/>
                  <a:gd name="T5" fmla="*/ 250 h 748"/>
                  <a:gd name="T6" fmla="*/ 617 w 625"/>
                  <a:gd name="T7" fmla="*/ 250 h 748"/>
                  <a:gd name="T8" fmla="*/ 559 w 625"/>
                  <a:gd name="T9" fmla="*/ 125 h 748"/>
                  <a:gd name="T10" fmla="*/ 430 w 625"/>
                  <a:gd name="T11" fmla="*/ 0 h 748"/>
                  <a:gd name="T12" fmla="*/ 195 w 625"/>
                  <a:gd name="T13" fmla="*/ 0 h 748"/>
                  <a:gd name="T14" fmla="*/ 173 w 625"/>
                  <a:gd name="T15" fmla="*/ 0 h 748"/>
                  <a:gd name="T16" fmla="*/ 110 w 625"/>
                  <a:gd name="T17" fmla="*/ 63 h 748"/>
                  <a:gd name="T18" fmla="*/ 173 w 625"/>
                  <a:gd name="T19" fmla="*/ 125 h 748"/>
                  <a:gd name="T20" fmla="*/ 195 w 625"/>
                  <a:gd name="T21" fmla="*/ 129 h 748"/>
                  <a:gd name="T22" fmla="*/ 235 w 625"/>
                  <a:gd name="T23" fmla="*/ 187 h 748"/>
                  <a:gd name="T24" fmla="*/ 195 w 625"/>
                  <a:gd name="T25" fmla="*/ 245 h 748"/>
                  <a:gd name="T26" fmla="*/ 173 w 625"/>
                  <a:gd name="T27" fmla="*/ 250 h 748"/>
                  <a:gd name="T28" fmla="*/ 63 w 625"/>
                  <a:gd name="T29" fmla="*/ 250 h 748"/>
                  <a:gd name="T30" fmla="*/ 0 w 625"/>
                  <a:gd name="T31" fmla="*/ 312 h 748"/>
                  <a:gd name="T32" fmla="*/ 63 w 625"/>
                  <a:gd name="T33" fmla="*/ 374 h 748"/>
                  <a:gd name="T34" fmla="*/ 195 w 625"/>
                  <a:gd name="T35" fmla="*/ 374 h 748"/>
                  <a:gd name="T36" fmla="*/ 207 w 625"/>
                  <a:gd name="T37" fmla="*/ 374 h 748"/>
                  <a:gd name="T38" fmla="*/ 270 w 625"/>
                  <a:gd name="T39" fmla="*/ 437 h 748"/>
                  <a:gd name="T40" fmla="*/ 207 w 625"/>
                  <a:gd name="T41" fmla="*/ 499 h 748"/>
                  <a:gd name="T42" fmla="*/ 203 w 625"/>
                  <a:gd name="T43" fmla="*/ 499 h 748"/>
                  <a:gd name="T44" fmla="*/ 195 w 625"/>
                  <a:gd name="T45" fmla="*/ 500 h 748"/>
                  <a:gd name="T46" fmla="*/ 145 w 625"/>
                  <a:gd name="T47" fmla="*/ 561 h 748"/>
                  <a:gd name="T48" fmla="*/ 195 w 625"/>
                  <a:gd name="T49" fmla="*/ 622 h 748"/>
                  <a:gd name="T50" fmla="*/ 203 w 625"/>
                  <a:gd name="T51" fmla="*/ 623 h 748"/>
                  <a:gd name="T52" fmla="*/ 207 w 625"/>
                  <a:gd name="T53" fmla="*/ 623 h 748"/>
                  <a:gd name="T54" fmla="*/ 268 w 625"/>
                  <a:gd name="T55" fmla="*/ 623 h 748"/>
                  <a:gd name="T56" fmla="*/ 330 w 625"/>
                  <a:gd name="T57" fmla="*/ 686 h 748"/>
                  <a:gd name="T58" fmla="*/ 393 w 625"/>
                  <a:gd name="T59" fmla="*/ 748 h 748"/>
                  <a:gd name="T60" fmla="*/ 455 w 625"/>
                  <a:gd name="T61" fmla="*/ 686 h 748"/>
                  <a:gd name="T62" fmla="*/ 393 w 625"/>
                  <a:gd name="T63" fmla="*/ 623 h 748"/>
                  <a:gd name="T64" fmla="*/ 330 w 625"/>
                  <a:gd name="T65" fmla="*/ 561 h 748"/>
                  <a:gd name="T66" fmla="*/ 393 w 625"/>
                  <a:gd name="T67" fmla="*/ 499 h 748"/>
                  <a:gd name="T68" fmla="*/ 563 w 625"/>
                  <a:gd name="T69" fmla="*/ 499 h 748"/>
                  <a:gd name="T70" fmla="*/ 625 w 625"/>
                  <a:gd name="T71" fmla="*/ 437 h 748"/>
                  <a:gd name="T72" fmla="*/ 563 w 625"/>
                  <a:gd name="T73" fmla="*/ 374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5" h="748">
                    <a:moveTo>
                      <a:pt x="563" y="374"/>
                    </a:moveTo>
                    <a:cubicBezTo>
                      <a:pt x="528" y="374"/>
                      <a:pt x="500" y="346"/>
                      <a:pt x="500" y="312"/>
                    </a:cubicBezTo>
                    <a:cubicBezTo>
                      <a:pt x="500" y="277"/>
                      <a:pt x="528" y="250"/>
                      <a:pt x="563" y="250"/>
                    </a:cubicBezTo>
                    <a:cubicBezTo>
                      <a:pt x="617" y="250"/>
                      <a:pt x="617" y="250"/>
                      <a:pt x="617" y="250"/>
                    </a:cubicBezTo>
                    <a:cubicBezTo>
                      <a:pt x="604" y="205"/>
                      <a:pt x="584" y="163"/>
                      <a:pt x="559" y="125"/>
                    </a:cubicBezTo>
                    <a:cubicBezTo>
                      <a:pt x="525" y="75"/>
                      <a:pt x="481" y="33"/>
                      <a:pt x="430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38" y="0"/>
                      <a:pt x="110" y="28"/>
                      <a:pt x="110" y="63"/>
                    </a:cubicBezTo>
                    <a:cubicBezTo>
                      <a:pt x="110" y="97"/>
                      <a:pt x="138" y="125"/>
                      <a:pt x="173" y="125"/>
                    </a:cubicBezTo>
                    <a:cubicBezTo>
                      <a:pt x="181" y="125"/>
                      <a:pt x="188" y="127"/>
                      <a:pt x="195" y="129"/>
                    </a:cubicBezTo>
                    <a:cubicBezTo>
                      <a:pt x="219" y="138"/>
                      <a:pt x="235" y="161"/>
                      <a:pt x="235" y="187"/>
                    </a:cubicBezTo>
                    <a:cubicBezTo>
                      <a:pt x="235" y="214"/>
                      <a:pt x="219" y="236"/>
                      <a:pt x="195" y="245"/>
                    </a:cubicBezTo>
                    <a:cubicBezTo>
                      <a:pt x="188" y="248"/>
                      <a:pt x="181" y="250"/>
                      <a:pt x="173" y="250"/>
                    </a:cubicBezTo>
                    <a:cubicBezTo>
                      <a:pt x="63" y="250"/>
                      <a:pt x="63" y="250"/>
                      <a:pt x="63" y="250"/>
                    </a:cubicBezTo>
                    <a:cubicBezTo>
                      <a:pt x="28" y="250"/>
                      <a:pt x="0" y="277"/>
                      <a:pt x="0" y="312"/>
                    </a:cubicBezTo>
                    <a:cubicBezTo>
                      <a:pt x="0" y="346"/>
                      <a:pt x="28" y="374"/>
                      <a:pt x="63" y="374"/>
                    </a:cubicBezTo>
                    <a:cubicBezTo>
                      <a:pt x="195" y="374"/>
                      <a:pt x="195" y="374"/>
                      <a:pt x="195" y="374"/>
                    </a:cubicBezTo>
                    <a:cubicBezTo>
                      <a:pt x="207" y="374"/>
                      <a:pt x="207" y="374"/>
                      <a:pt x="207" y="374"/>
                    </a:cubicBezTo>
                    <a:cubicBezTo>
                      <a:pt x="242" y="374"/>
                      <a:pt x="270" y="402"/>
                      <a:pt x="270" y="437"/>
                    </a:cubicBezTo>
                    <a:cubicBezTo>
                      <a:pt x="270" y="471"/>
                      <a:pt x="242" y="499"/>
                      <a:pt x="207" y="499"/>
                    </a:cubicBezTo>
                    <a:cubicBezTo>
                      <a:pt x="206" y="499"/>
                      <a:pt x="205" y="499"/>
                      <a:pt x="203" y="499"/>
                    </a:cubicBezTo>
                    <a:cubicBezTo>
                      <a:pt x="200" y="499"/>
                      <a:pt x="198" y="500"/>
                      <a:pt x="195" y="500"/>
                    </a:cubicBezTo>
                    <a:cubicBezTo>
                      <a:pt x="167" y="506"/>
                      <a:pt x="145" y="531"/>
                      <a:pt x="145" y="561"/>
                    </a:cubicBezTo>
                    <a:cubicBezTo>
                      <a:pt x="145" y="591"/>
                      <a:pt x="167" y="617"/>
                      <a:pt x="195" y="622"/>
                    </a:cubicBezTo>
                    <a:cubicBezTo>
                      <a:pt x="198" y="623"/>
                      <a:pt x="200" y="623"/>
                      <a:pt x="203" y="623"/>
                    </a:cubicBezTo>
                    <a:cubicBezTo>
                      <a:pt x="205" y="623"/>
                      <a:pt x="206" y="623"/>
                      <a:pt x="207" y="623"/>
                    </a:cubicBezTo>
                    <a:cubicBezTo>
                      <a:pt x="268" y="623"/>
                      <a:pt x="268" y="623"/>
                      <a:pt x="268" y="623"/>
                    </a:cubicBezTo>
                    <a:cubicBezTo>
                      <a:pt x="302" y="623"/>
                      <a:pt x="330" y="651"/>
                      <a:pt x="330" y="686"/>
                    </a:cubicBezTo>
                    <a:cubicBezTo>
                      <a:pt x="330" y="720"/>
                      <a:pt x="358" y="748"/>
                      <a:pt x="393" y="748"/>
                    </a:cubicBezTo>
                    <a:cubicBezTo>
                      <a:pt x="427" y="748"/>
                      <a:pt x="455" y="720"/>
                      <a:pt x="455" y="686"/>
                    </a:cubicBezTo>
                    <a:cubicBezTo>
                      <a:pt x="455" y="651"/>
                      <a:pt x="427" y="623"/>
                      <a:pt x="393" y="623"/>
                    </a:cubicBezTo>
                    <a:cubicBezTo>
                      <a:pt x="358" y="623"/>
                      <a:pt x="330" y="596"/>
                      <a:pt x="330" y="561"/>
                    </a:cubicBezTo>
                    <a:cubicBezTo>
                      <a:pt x="330" y="527"/>
                      <a:pt x="358" y="499"/>
                      <a:pt x="393" y="499"/>
                    </a:cubicBezTo>
                    <a:cubicBezTo>
                      <a:pt x="563" y="499"/>
                      <a:pt x="563" y="499"/>
                      <a:pt x="563" y="499"/>
                    </a:cubicBezTo>
                    <a:cubicBezTo>
                      <a:pt x="597" y="499"/>
                      <a:pt x="625" y="471"/>
                      <a:pt x="625" y="437"/>
                    </a:cubicBezTo>
                    <a:cubicBezTo>
                      <a:pt x="625" y="402"/>
                      <a:pt x="597" y="374"/>
                      <a:pt x="563" y="374"/>
                    </a:cubicBezTo>
                    <a:close/>
                  </a:path>
                </a:pathLst>
              </a:custGeom>
              <a:solidFill>
                <a:srgbClr val="A7B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84"/>
              <p:cNvSpPr>
                <a:spLocks/>
              </p:cNvSpPr>
              <p:nvPr/>
            </p:nvSpPr>
            <p:spPr bwMode="auto">
              <a:xfrm>
                <a:off x="2803" y="1817"/>
                <a:ext cx="493" cy="885"/>
              </a:xfrm>
              <a:custGeom>
                <a:avLst/>
                <a:gdLst>
                  <a:gd name="T0" fmla="*/ 146 w 208"/>
                  <a:gd name="T1" fmla="*/ 249 h 374"/>
                  <a:gd name="T2" fmla="*/ 83 w 208"/>
                  <a:gd name="T3" fmla="*/ 249 h 374"/>
                  <a:gd name="T4" fmla="*/ 20 w 208"/>
                  <a:gd name="T5" fmla="*/ 187 h 374"/>
                  <a:gd name="T6" fmla="*/ 83 w 208"/>
                  <a:gd name="T7" fmla="*/ 125 h 374"/>
                  <a:gd name="T8" fmla="*/ 145 w 208"/>
                  <a:gd name="T9" fmla="*/ 63 h 374"/>
                  <a:gd name="T10" fmla="*/ 83 w 208"/>
                  <a:gd name="T11" fmla="*/ 0 h 374"/>
                  <a:gd name="T12" fmla="*/ 25 w 208"/>
                  <a:gd name="T13" fmla="*/ 0 h 374"/>
                  <a:gd name="T14" fmla="*/ 0 w 208"/>
                  <a:gd name="T15" fmla="*/ 125 h 374"/>
                  <a:gd name="T16" fmla="*/ 0 w 208"/>
                  <a:gd name="T17" fmla="*/ 146 h 374"/>
                  <a:gd name="T18" fmla="*/ 12 w 208"/>
                  <a:gd name="T19" fmla="*/ 249 h 374"/>
                  <a:gd name="T20" fmla="*/ 64 w 208"/>
                  <a:gd name="T21" fmla="*/ 374 h 374"/>
                  <a:gd name="T22" fmla="*/ 146 w 208"/>
                  <a:gd name="T23" fmla="*/ 374 h 374"/>
                  <a:gd name="T24" fmla="*/ 208 w 208"/>
                  <a:gd name="T25" fmla="*/ 312 h 374"/>
                  <a:gd name="T26" fmla="*/ 146 w 208"/>
                  <a:gd name="T27" fmla="*/ 249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8" h="374">
                    <a:moveTo>
                      <a:pt x="146" y="249"/>
                    </a:moveTo>
                    <a:cubicBezTo>
                      <a:pt x="83" y="249"/>
                      <a:pt x="83" y="249"/>
                      <a:pt x="83" y="249"/>
                    </a:cubicBezTo>
                    <a:cubicBezTo>
                      <a:pt x="48" y="249"/>
                      <a:pt x="20" y="222"/>
                      <a:pt x="20" y="187"/>
                    </a:cubicBezTo>
                    <a:cubicBezTo>
                      <a:pt x="20" y="153"/>
                      <a:pt x="48" y="125"/>
                      <a:pt x="83" y="125"/>
                    </a:cubicBezTo>
                    <a:cubicBezTo>
                      <a:pt x="117" y="125"/>
                      <a:pt x="145" y="97"/>
                      <a:pt x="145" y="63"/>
                    </a:cubicBezTo>
                    <a:cubicBezTo>
                      <a:pt x="145" y="28"/>
                      <a:pt x="117" y="0"/>
                      <a:pt x="83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1" y="40"/>
                      <a:pt x="2" y="81"/>
                      <a:pt x="0" y="125"/>
                    </a:cubicBezTo>
                    <a:cubicBezTo>
                      <a:pt x="0" y="132"/>
                      <a:pt x="0" y="139"/>
                      <a:pt x="0" y="146"/>
                    </a:cubicBezTo>
                    <a:cubicBezTo>
                      <a:pt x="0" y="182"/>
                      <a:pt x="4" y="216"/>
                      <a:pt x="12" y="249"/>
                    </a:cubicBezTo>
                    <a:cubicBezTo>
                      <a:pt x="23" y="294"/>
                      <a:pt x="41" y="336"/>
                      <a:pt x="64" y="374"/>
                    </a:cubicBezTo>
                    <a:cubicBezTo>
                      <a:pt x="146" y="374"/>
                      <a:pt x="146" y="374"/>
                      <a:pt x="146" y="374"/>
                    </a:cubicBezTo>
                    <a:cubicBezTo>
                      <a:pt x="180" y="374"/>
                      <a:pt x="208" y="346"/>
                      <a:pt x="208" y="312"/>
                    </a:cubicBezTo>
                    <a:cubicBezTo>
                      <a:pt x="208" y="277"/>
                      <a:pt x="180" y="249"/>
                      <a:pt x="146" y="249"/>
                    </a:cubicBezTo>
                    <a:close/>
                  </a:path>
                </a:pathLst>
              </a:custGeom>
              <a:solidFill>
                <a:srgbClr val="A7B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85"/>
              <p:cNvSpPr>
                <a:spLocks/>
              </p:cNvSpPr>
              <p:nvPr/>
            </p:nvSpPr>
            <p:spPr bwMode="auto">
              <a:xfrm>
                <a:off x="2993" y="1270"/>
                <a:ext cx="487" cy="294"/>
              </a:xfrm>
              <a:custGeom>
                <a:avLst/>
                <a:gdLst>
                  <a:gd name="T0" fmla="*/ 206 w 206"/>
                  <a:gd name="T1" fmla="*/ 62 h 124"/>
                  <a:gd name="T2" fmla="*/ 144 w 206"/>
                  <a:gd name="T3" fmla="*/ 0 h 124"/>
                  <a:gd name="T4" fmla="*/ 133 w 206"/>
                  <a:gd name="T5" fmla="*/ 1 h 124"/>
                  <a:gd name="T6" fmla="*/ 91 w 206"/>
                  <a:gd name="T7" fmla="*/ 29 h 124"/>
                  <a:gd name="T8" fmla="*/ 0 w 206"/>
                  <a:gd name="T9" fmla="*/ 124 h 124"/>
                  <a:gd name="T10" fmla="*/ 144 w 206"/>
                  <a:gd name="T11" fmla="*/ 124 h 124"/>
                  <a:gd name="T12" fmla="*/ 206 w 206"/>
                  <a:gd name="T13" fmla="*/ 6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6" h="124">
                    <a:moveTo>
                      <a:pt x="206" y="62"/>
                    </a:moveTo>
                    <a:cubicBezTo>
                      <a:pt x="206" y="28"/>
                      <a:pt x="178" y="0"/>
                      <a:pt x="144" y="0"/>
                    </a:cubicBezTo>
                    <a:cubicBezTo>
                      <a:pt x="140" y="0"/>
                      <a:pt x="136" y="0"/>
                      <a:pt x="133" y="1"/>
                    </a:cubicBezTo>
                    <a:cubicBezTo>
                      <a:pt x="118" y="9"/>
                      <a:pt x="104" y="19"/>
                      <a:pt x="91" y="29"/>
                    </a:cubicBezTo>
                    <a:cubicBezTo>
                      <a:pt x="56" y="56"/>
                      <a:pt x="25" y="88"/>
                      <a:pt x="0" y="124"/>
                    </a:cubicBezTo>
                    <a:cubicBezTo>
                      <a:pt x="144" y="124"/>
                      <a:pt x="144" y="124"/>
                      <a:pt x="144" y="124"/>
                    </a:cubicBezTo>
                    <a:cubicBezTo>
                      <a:pt x="178" y="124"/>
                      <a:pt x="206" y="96"/>
                      <a:pt x="206" y="62"/>
                    </a:cubicBezTo>
                    <a:close/>
                  </a:path>
                </a:pathLst>
              </a:custGeom>
              <a:solidFill>
                <a:srgbClr val="A7B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86"/>
              <p:cNvSpPr>
                <a:spLocks/>
              </p:cNvSpPr>
              <p:nvPr/>
            </p:nvSpPr>
            <p:spPr bwMode="auto">
              <a:xfrm>
                <a:off x="4678" y="1954"/>
                <a:ext cx="695" cy="793"/>
              </a:xfrm>
              <a:custGeom>
                <a:avLst/>
                <a:gdLst>
                  <a:gd name="T0" fmla="*/ 282 w 294"/>
                  <a:gd name="T1" fmla="*/ 307 h 335"/>
                  <a:gd name="T2" fmla="*/ 285 w 294"/>
                  <a:gd name="T3" fmla="*/ 270 h 335"/>
                  <a:gd name="T4" fmla="*/ 156 w 294"/>
                  <a:gd name="T5" fmla="*/ 112 h 335"/>
                  <a:gd name="T6" fmla="*/ 123 w 294"/>
                  <a:gd name="T7" fmla="*/ 106 h 335"/>
                  <a:gd name="T8" fmla="*/ 110 w 294"/>
                  <a:gd name="T9" fmla="*/ 89 h 335"/>
                  <a:gd name="T10" fmla="*/ 110 w 294"/>
                  <a:gd name="T11" fmla="*/ 56 h 335"/>
                  <a:gd name="T12" fmla="*/ 92 w 294"/>
                  <a:gd name="T13" fmla="*/ 35 h 335"/>
                  <a:gd name="T14" fmla="*/ 60 w 294"/>
                  <a:gd name="T15" fmla="*/ 28 h 335"/>
                  <a:gd name="T16" fmla="*/ 36 w 294"/>
                  <a:gd name="T17" fmla="*/ 0 h 335"/>
                  <a:gd name="T18" fmla="*/ 0 w 294"/>
                  <a:gd name="T19" fmla="*/ 30 h 335"/>
                  <a:gd name="T20" fmla="*/ 248 w 294"/>
                  <a:gd name="T21" fmla="*/ 335 h 335"/>
                  <a:gd name="T22" fmla="*/ 282 w 294"/>
                  <a:gd name="T23" fmla="*/ 307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4" h="335">
                    <a:moveTo>
                      <a:pt x="282" y="307"/>
                    </a:moveTo>
                    <a:cubicBezTo>
                      <a:pt x="293" y="298"/>
                      <a:pt x="294" y="281"/>
                      <a:pt x="285" y="270"/>
                    </a:cubicBezTo>
                    <a:cubicBezTo>
                      <a:pt x="156" y="112"/>
                      <a:pt x="156" y="112"/>
                      <a:pt x="156" y="112"/>
                    </a:cubicBezTo>
                    <a:cubicBezTo>
                      <a:pt x="148" y="102"/>
                      <a:pt x="134" y="100"/>
                      <a:pt x="123" y="106"/>
                    </a:cubicBezTo>
                    <a:cubicBezTo>
                      <a:pt x="110" y="89"/>
                      <a:pt x="110" y="89"/>
                      <a:pt x="110" y="89"/>
                    </a:cubicBezTo>
                    <a:cubicBezTo>
                      <a:pt x="117" y="80"/>
                      <a:pt x="118" y="66"/>
                      <a:pt x="110" y="56"/>
                    </a:cubicBezTo>
                    <a:cubicBezTo>
                      <a:pt x="92" y="35"/>
                      <a:pt x="92" y="35"/>
                      <a:pt x="92" y="35"/>
                    </a:cubicBezTo>
                    <a:cubicBezTo>
                      <a:pt x="84" y="25"/>
                      <a:pt x="70" y="22"/>
                      <a:pt x="60" y="28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48" y="335"/>
                      <a:pt x="248" y="335"/>
                      <a:pt x="248" y="335"/>
                    </a:cubicBezTo>
                    <a:lnTo>
                      <a:pt x="282" y="307"/>
                    </a:lnTo>
                    <a:close/>
                  </a:path>
                </a:pathLst>
              </a:custGeom>
              <a:solidFill>
                <a:srgbClr val="755E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87"/>
              <p:cNvSpPr>
                <a:spLocks/>
              </p:cNvSpPr>
              <p:nvPr/>
            </p:nvSpPr>
            <p:spPr bwMode="auto">
              <a:xfrm>
                <a:off x="4585" y="2025"/>
                <a:ext cx="680" cy="807"/>
              </a:xfrm>
              <a:custGeom>
                <a:avLst/>
                <a:gdLst>
                  <a:gd name="T0" fmla="*/ 39 w 287"/>
                  <a:gd name="T1" fmla="*/ 0 h 341"/>
                  <a:gd name="T2" fmla="*/ 0 w 287"/>
                  <a:gd name="T3" fmla="*/ 31 h 341"/>
                  <a:gd name="T4" fmla="*/ 24 w 287"/>
                  <a:gd name="T5" fmla="*/ 60 h 341"/>
                  <a:gd name="T6" fmla="*/ 24 w 287"/>
                  <a:gd name="T7" fmla="*/ 93 h 341"/>
                  <a:gd name="T8" fmla="*/ 41 w 287"/>
                  <a:gd name="T9" fmla="*/ 114 h 341"/>
                  <a:gd name="T10" fmla="*/ 73 w 287"/>
                  <a:gd name="T11" fmla="*/ 121 h 341"/>
                  <a:gd name="T12" fmla="*/ 87 w 287"/>
                  <a:gd name="T13" fmla="*/ 137 h 341"/>
                  <a:gd name="T14" fmla="*/ 87 w 287"/>
                  <a:gd name="T15" fmla="*/ 170 h 341"/>
                  <a:gd name="T16" fmla="*/ 217 w 287"/>
                  <a:gd name="T17" fmla="*/ 328 h 341"/>
                  <a:gd name="T18" fmla="*/ 253 w 287"/>
                  <a:gd name="T19" fmla="*/ 332 h 341"/>
                  <a:gd name="T20" fmla="*/ 287 w 287"/>
                  <a:gd name="T21" fmla="*/ 305 h 341"/>
                  <a:gd name="T22" fmla="*/ 39 w 287"/>
                  <a:gd name="T23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7" h="341">
                    <a:moveTo>
                      <a:pt x="39" y="0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16" y="69"/>
                      <a:pt x="16" y="83"/>
                      <a:pt x="24" y="93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9" y="124"/>
                      <a:pt x="63" y="126"/>
                      <a:pt x="73" y="121"/>
                    </a:cubicBezTo>
                    <a:cubicBezTo>
                      <a:pt x="87" y="137"/>
                      <a:pt x="87" y="137"/>
                      <a:pt x="87" y="137"/>
                    </a:cubicBezTo>
                    <a:cubicBezTo>
                      <a:pt x="79" y="147"/>
                      <a:pt x="79" y="160"/>
                      <a:pt x="87" y="170"/>
                    </a:cubicBezTo>
                    <a:cubicBezTo>
                      <a:pt x="217" y="328"/>
                      <a:pt x="217" y="328"/>
                      <a:pt x="217" y="328"/>
                    </a:cubicBezTo>
                    <a:cubicBezTo>
                      <a:pt x="226" y="339"/>
                      <a:pt x="242" y="341"/>
                      <a:pt x="253" y="332"/>
                    </a:cubicBezTo>
                    <a:cubicBezTo>
                      <a:pt x="287" y="305"/>
                      <a:pt x="287" y="305"/>
                      <a:pt x="287" y="305"/>
                    </a:cubicBez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624E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88"/>
              <p:cNvSpPr>
                <a:spLocks noEditPoints="1"/>
              </p:cNvSpPr>
              <p:nvPr/>
            </p:nvSpPr>
            <p:spPr bwMode="auto">
              <a:xfrm>
                <a:off x="3466" y="724"/>
                <a:ext cx="1576" cy="1576"/>
              </a:xfrm>
              <a:custGeom>
                <a:avLst/>
                <a:gdLst>
                  <a:gd name="T0" fmla="*/ 562 w 666"/>
                  <a:gd name="T1" fmla="*/ 145 h 666"/>
                  <a:gd name="T2" fmla="*/ 145 w 666"/>
                  <a:gd name="T3" fmla="*/ 104 h 666"/>
                  <a:gd name="T4" fmla="*/ 103 w 666"/>
                  <a:gd name="T5" fmla="*/ 521 h 666"/>
                  <a:gd name="T6" fmla="*/ 521 w 666"/>
                  <a:gd name="T7" fmla="*/ 562 h 666"/>
                  <a:gd name="T8" fmla="*/ 562 w 666"/>
                  <a:gd name="T9" fmla="*/ 145 h 666"/>
                  <a:gd name="T10" fmla="*/ 496 w 666"/>
                  <a:gd name="T11" fmla="*/ 532 h 666"/>
                  <a:gd name="T12" fmla="*/ 133 w 666"/>
                  <a:gd name="T13" fmla="*/ 496 h 666"/>
                  <a:gd name="T14" fmla="*/ 170 w 666"/>
                  <a:gd name="T15" fmla="*/ 134 h 666"/>
                  <a:gd name="T16" fmla="*/ 532 w 666"/>
                  <a:gd name="T17" fmla="*/ 170 h 666"/>
                  <a:gd name="T18" fmla="*/ 496 w 666"/>
                  <a:gd name="T19" fmla="*/ 532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6" h="666">
                    <a:moveTo>
                      <a:pt x="562" y="145"/>
                    </a:moveTo>
                    <a:cubicBezTo>
                      <a:pt x="459" y="19"/>
                      <a:pt x="271" y="0"/>
                      <a:pt x="145" y="104"/>
                    </a:cubicBezTo>
                    <a:cubicBezTo>
                      <a:pt x="18" y="207"/>
                      <a:pt x="0" y="394"/>
                      <a:pt x="103" y="521"/>
                    </a:cubicBezTo>
                    <a:cubicBezTo>
                      <a:pt x="207" y="647"/>
                      <a:pt x="394" y="666"/>
                      <a:pt x="521" y="562"/>
                    </a:cubicBezTo>
                    <a:cubicBezTo>
                      <a:pt x="647" y="459"/>
                      <a:pt x="666" y="272"/>
                      <a:pt x="562" y="145"/>
                    </a:cubicBezTo>
                    <a:close/>
                    <a:moveTo>
                      <a:pt x="496" y="532"/>
                    </a:moveTo>
                    <a:cubicBezTo>
                      <a:pt x="386" y="622"/>
                      <a:pt x="223" y="606"/>
                      <a:pt x="133" y="496"/>
                    </a:cubicBezTo>
                    <a:cubicBezTo>
                      <a:pt x="43" y="386"/>
                      <a:pt x="60" y="224"/>
                      <a:pt x="170" y="134"/>
                    </a:cubicBezTo>
                    <a:cubicBezTo>
                      <a:pt x="279" y="44"/>
                      <a:pt x="442" y="60"/>
                      <a:pt x="532" y="170"/>
                    </a:cubicBezTo>
                    <a:cubicBezTo>
                      <a:pt x="622" y="280"/>
                      <a:pt x="606" y="442"/>
                      <a:pt x="496" y="532"/>
                    </a:cubicBezTo>
                    <a:close/>
                  </a:path>
                </a:pathLst>
              </a:custGeom>
              <a:solidFill>
                <a:srgbClr val="755E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89"/>
              <p:cNvSpPr>
                <a:spLocks/>
              </p:cNvSpPr>
              <p:nvPr/>
            </p:nvSpPr>
            <p:spPr bwMode="auto">
              <a:xfrm>
                <a:off x="3568" y="828"/>
                <a:ext cx="1370" cy="1368"/>
              </a:xfrm>
              <a:custGeom>
                <a:avLst/>
                <a:gdLst>
                  <a:gd name="T0" fmla="*/ 127 w 579"/>
                  <a:gd name="T1" fmla="*/ 90 h 578"/>
                  <a:gd name="T2" fmla="*/ 90 w 579"/>
                  <a:gd name="T3" fmla="*/ 452 h 578"/>
                  <a:gd name="T4" fmla="*/ 453 w 579"/>
                  <a:gd name="T5" fmla="*/ 488 h 578"/>
                  <a:gd name="T6" fmla="*/ 489 w 579"/>
                  <a:gd name="T7" fmla="*/ 126 h 578"/>
                  <a:gd name="T8" fmla="*/ 127 w 579"/>
                  <a:gd name="T9" fmla="*/ 90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9" h="578">
                    <a:moveTo>
                      <a:pt x="127" y="90"/>
                    </a:moveTo>
                    <a:cubicBezTo>
                      <a:pt x="17" y="180"/>
                      <a:pt x="0" y="342"/>
                      <a:pt x="90" y="452"/>
                    </a:cubicBezTo>
                    <a:cubicBezTo>
                      <a:pt x="180" y="562"/>
                      <a:pt x="343" y="578"/>
                      <a:pt x="453" y="488"/>
                    </a:cubicBezTo>
                    <a:cubicBezTo>
                      <a:pt x="563" y="398"/>
                      <a:pt x="579" y="236"/>
                      <a:pt x="489" y="126"/>
                    </a:cubicBezTo>
                    <a:cubicBezTo>
                      <a:pt x="399" y="16"/>
                      <a:pt x="236" y="0"/>
                      <a:pt x="127" y="90"/>
                    </a:cubicBezTo>
                    <a:close/>
                  </a:path>
                </a:pathLst>
              </a:cu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90"/>
              <p:cNvSpPr>
                <a:spLocks/>
              </p:cNvSpPr>
              <p:nvPr/>
            </p:nvSpPr>
            <p:spPr bwMode="auto">
              <a:xfrm>
                <a:off x="3736" y="986"/>
                <a:ext cx="518" cy="623"/>
              </a:xfrm>
              <a:custGeom>
                <a:avLst/>
                <a:gdLst>
                  <a:gd name="T0" fmla="*/ 13 w 219"/>
                  <a:gd name="T1" fmla="*/ 151 h 263"/>
                  <a:gd name="T2" fmla="*/ 197 w 219"/>
                  <a:gd name="T3" fmla="*/ 1 h 263"/>
                  <a:gd name="T4" fmla="*/ 218 w 219"/>
                  <a:gd name="T5" fmla="*/ 18 h 263"/>
                  <a:gd name="T6" fmla="*/ 201 w 219"/>
                  <a:gd name="T7" fmla="*/ 40 h 263"/>
                  <a:gd name="T8" fmla="*/ 42 w 219"/>
                  <a:gd name="T9" fmla="*/ 240 h 263"/>
                  <a:gd name="T10" fmla="*/ 25 w 219"/>
                  <a:gd name="T11" fmla="*/ 262 h 263"/>
                  <a:gd name="T12" fmla="*/ 3 w 219"/>
                  <a:gd name="T13" fmla="*/ 245 h 263"/>
                  <a:gd name="T14" fmla="*/ 13 w 219"/>
                  <a:gd name="T15" fmla="*/ 15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9" h="263">
                    <a:moveTo>
                      <a:pt x="13" y="151"/>
                    </a:moveTo>
                    <a:cubicBezTo>
                      <a:pt x="39" y="72"/>
                      <a:pt x="109" y="11"/>
                      <a:pt x="197" y="1"/>
                    </a:cubicBezTo>
                    <a:cubicBezTo>
                      <a:pt x="207" y="0"/>
                      <a:pt x="217" y="8"/>
                      <a:pt x="218" y="18"/>
                    </a:cubicBezTo>
                    <a:cubicBezTo>
                      <a:pt x="219" y="29"/>
                      <a:pt x="212" y="38"/>
                      <a:pt x="201" y="40"/>
                    </a:cubicBezTo>
                    <a:cubicBezTo>
                      <a:pt x="102" y="51"/>
                      <a:pt x="30" y="141"/>
                      <a:pt x="42" y="240"/>
                    </a:cubicBezTo>
                    <a:cubicBezTo>
                      <a:pt x="43" y="251"/>
                      <a:pt x="35" y="261"/>
                      <a:pt x="25" y="262"/>
                    </a:cubicBezTo>
                    <a:cubicBezTo>
                      <a:pt x="14" y="263"/>
                      <a:pt x="5" y="255"/>
                      <a:pt x="3" y="245"/>
                    </a:cubicBezTo>
                    <a:cubicBezTo>
                      <a:pt x="0" y="212"/>
                      <a:pt x="3" y="180"/>
                      <a:pt x="13" y="1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2" name="Group 93"/>
            <p:cNvGrpSpPr>
              <a:grpSpLocks noChangeAspect="1"/>
            </p:cNvGrpSpPr>
            <p:nvPr/>
          </p:nvGrpSpPr>
          <p:grpSpPr bwMode="auto">
            <a:xfrm>
              <a:off x="2394943" y="1851264"/>
              <a:ext cx="955246" cy="955246"/>
              <a:chOff x="1994" y="317"/>
              <a:chExt cx="3692" cy="3692"/>
            </a:xfrm>
          </p:grpSpPr>
          <p:sp>
            <p:nvSpPr>
              <p:cNvPr id="43" name="Oval 94"/>
              <p:cNvSpPr>
                <a:spLocks noChangeArrowheads="1"/>
              </p:cNvSpPr>
              <p:nvPr/>
            </p:nvSpPr>
            <p:spPr bwMode="auto">
              <a:xfrm>
                <a:off x="2042" y="364"/>
                <a:ext cx="3597" cy="3597"/>
              </a:xfrm>
              <a:prstGeom prst="ellipse">
                <a:avLst/>
              </a:prstGeom>
              <a:solidFill>
                <a:srgbClr val="74B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95"/>
              <p:cNvSpPr>
                <a:spLocks noEditPoints="1"/>
              </p:cNvSpPr>
              <p:nvPr/>
            </p:nvSpPr>
            <p:spPr bwMode="auto">
              <a:xfrm>
                <a:off x="1994" y="317"/>
                <a:ext cx="3692" cy="3692"/>
              </a:xfrm>
              <a:custGeom>
                <a:avLst/>
                <a:gdLst>
                  <a:gd name="T0" fmla="*/ 780 w 1560"/>
                  <a:gd name="T1" fmla="*/ 1560 h 1560"/>
                  <a:gd name="T2" fmla="*/ 0 w 1560"/>
                  <a:gd name="T3" fmla="*/ 780 h 1560"/>
                  <a:gd name="T4" fmla="*/ 780 w 1560"/>
                  <a:gd name="T5" fmla="*/ 0 h 1560"/>
                  <a:gd name="T6" fmla="*/ 1560 w 1560"/>
                  <a:gd name="T7" fmla="*/ 780 h 1560"/>
                  <a:gd name="T8" fmla="*/ 780 w 1560"/>
                  <a:gd name="T9" fmla="*/ 1560 h 1560"/>
                  <a:gd name="T10" fmla="*/ 780 w 1560"/>
                  <a:gd name="T11" fmla="*/ 40 h 1560"/>
                  <a:gd name="T12" fmla="*/ 40 w 1560"/>
                  <a:gd name="T13" fmla="*/ 780 h 1560"/>
                  <a:gd name="T14" fmla="*/ 780 w 1560"/>
                  <a:gd name="T15" fmla="*/ 1520 h 1560"/>
                  <a:gd name="T16" fmla="*/ 1520 w 1560"/>
                  <a:gd name="T17" fmla="*/ 780 h 1560"/>
                  <a:gd name="T18" fmla="*/ 780 w 1560"/>
                  <a:gd name="T19" fmla="*/ 40 h 1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0" h="1560">
                    <a:moveTo>
                      <a:pt x="780" y="1560"/>
                    </a:moveTo>
                    <a:cubicBezTo>
                      <a:pt x="350" y="1560"/>
                      <a:pt x="0" y="1210"/>
                      <a:pt x="0" y="780"/>
                    </a:cubicBezTo>
                    <a:cubicBezTo>
                      <a:pt x="0" y="350"/>
                      <a:pt x="350" y="0"/>
                      <a:pt x="780" y="0"/>
                    </a:cubicBezTo>
                    <a:cubicBezTo>
                      <a:pt x="1210" y="0"/>
                      <a:pt x="1560" y="350"/>
                      <a:pt x="1560" y="780"/>
                    </a:cubicBezTo>
                    <a:cubicBezTo>
                      <a:pt x="1560" y="1210"/>
                      <a:pt x="1210" y="1560"/>
                      <a:pt x="780" y="1560"/>
                    </a:cubicBezTo>
                    <a:close/>
                    <a:moveTo>
                      <a:pt x="780" y="40"/>
                    </a:moveTo>
                    <a:cubicBezTo>
                      <a:pt x="372" y="40"/>
                      <a:pt x="40" y="372"/>
                      <a:pt x="40" y="780"/>
                    </a:cubicBezTo>
                    <a:cubicBezTo>
                      <a:pt x="40" y="1188"/>
                      <a:pt x="372" y="1520"/>
                      <a:pt x="780" y="1520"/>
                    </a:cubicBezTo>
                    <a:cubicBezTo>
                      <a:pt x="1188" y="1520"/>
                      <a:pt x="1520" y="1188"/>
                      <a:pt x="1520" y="780"/>
                    </a:cubicBezTo>
                    <a:cubicBezTo>
                      <a:pt x="1520" y="372"/>
                      <a:pt x="1188" y="40"/>
                      <a:pt x="780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96"/>
              <p:cNvSpPr>
                <a:spLocks/>
              </p:cNvSpPr>
              <p:nvPr/>
            </p:nvSpPr>
            <p:spPr bwMode="auto">
              <a:xfrm>
                <a:off x="2657" y="2610"/>
                <a:ext cx="1190" cy="445"/>
              </a:xfrm>
              <a:custGeom>
                <a:avLst/>
                <a:gdLst>
                  <a:gd name="T0" fmla="*/ 460 w 503"/>
                  <a:gd name="T1" fmla="*/ 50 h 188"/>
                  <a:gd name="T2" fmla="*/ 457 w 503"/>
                  <a:gd name="T3" fmla="*/ 50 h 188"/>
                  <a:gd name="T4" fmla="*/ 457 w 503"/>
                  <a:gd name="T5" fmla="*/ 47 h 188"/>
                  <a:gd name="T6" fmla="*/ 454 w 503"/>
                  <a:gd name="T7" fmla="*/ 35 h 188"/>
                  <a:gd name="T8" fmla="*/ 431 w 503"/>
                  <a:gd name="T9" fmla="*/ 21 h 188"/>
                  <a:gd name="T10" fmla="*/ 419 w 503"/>
                  <a:gd name="T11" fmla="*/ 21 h 188"/>
                  <a:gd name="T12" fmla="*/ 419 w 503"/>
                  <a:gd name="T13" fmla="*/ 11 h 188"/>
                  <a:gd name="T14" fmla="*/ 419 w 503"/>
                  <a:gd name="T15" fmla="*/ 0 h 188"/>
                  <a:gd name="T16" fmla="*/ 84 w 503"/>
                  <a:gd name="T17" fmla="*/ 0 h 188"/>
                  <a:gd name="T18" fmla="*/ 84 w 503"/>
                  <a:gd name="T19" fmla="*/ 11 h 188"/>
                  <a:gd name="T20" fmla="*/ 84 w 503"/>
                  <a:gd name="T21" fmla="*/ 21 h 188"/>
                  <a:gd name="T22" fmla="*/ 73 w 503"/>
                  <a:gd name="T23" fmla="*/ 21 h 188"/>
                  <a:gd name="T24" fmla="*/ 49 w 503"/>
                  <a:gd name="T25" fmla="*/ 35 h 188"/>
                  <a:gd name="T26" fmla="*/ 46 w 503"/>
                  <a:gd name="T27" fmla="*/ 47 h 188"/>
                  <a:gd name="T28" fmla="*/ 46 w 503"/>
                  <a:gd name="T29" fmla="*/ 50 h 188"/>
                  <a:gd name="T30" fmla="*/ 43 w 503"/>
                  <a:gd name="T31" fmla="*/ 50 h 188"/>
                  <a:gd name="T32" fmla="*/ 0 w 503"/>
                  <a:gd name="T33" fmla="*/ 91 h 188"/>
                  <a:gd name="T34" fmla="*/ 0 w 503"/>
                  <a:gd name="T35" fmla="*/ 119 h 188"/>
                  <a:gd name="T36" fmla="*/ 0 w 503"/>
                  <a:gd name="T37" fmla="*/ 188 h 188"/>
                  <a:gd name="T38" fmla="*/ 503 w 503"/>
                  <a:gd name="T39" fmla="*/ 188 h 188"/>
                  <a:gd name="T40" fmla="*/ 503 w 503"/>
                  <a:gd name="T41" fmla="*/ 119 h 188"/>
                  <a:gd name="T42" fmla="*/ 503 w 503"/>
                  <a:gd name="T43" fmla="*/ 91 h 188"/>
                  <a:gd name="T44" fmla="*/ 460 w 503"/>
                  <a:gd name="T45" fmla="*/ 5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3" h="188">
                    <a:moveTo>
                      <a:pt x="460" y="50"/>
                    </a:moveTo>
                    <a:cubicBezTo>
                      <a:pt x="457" y="50"/>
                      <a:pt x="457" y="50"/>
                      <a:pt x="457" y="50"/>
                    </a:cubicBezTo>
                    <a:cubicBezTo>
                      <a:pt x="457" y="47"/>
                      <a:pt x="457" y="47"/>
                      <a:pt x="457" y="47"/>
                    </a:cubicBezTo>
                    <a:cubicBezTo>
                      <a:pt x="457" y="43"/>
                      <a:pt x="456" y="39"/>
                      <a:pt x="454" y="35"/>
                    </a:cubicBezTo>
                    <a:cubicBezTo>
                      <a:pt x="450" y="27"/>
                      <a:pt x="441" y="21"/>
                      <a:pt x="431" y="21"/>
                    </a:cubicBezTo>
                    <a:cubicBezTo>
                      <a:pt x="419" y="21"/>
                      <a:pt x="419" y="21"/>
                      <a:pt x="419" y="21"/>
                    </a:cubicBezTo>
                    <a:cubicBezTo>
                      <a:pt x="419" y="11"/>
                      <a:pt x="419" y="11"/>
                      <a:pt x="419" y="11"/>
                    </a:cubicBezTo>
                    <a:cubicBezTo>
                      <a:pt x="419" y="0"/>
                      <a:pt x="419" y="0"/>
                      <a:pt x="419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21"/>
                      <a:pt x="84" y="21"/>
                      <a:pt x="84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2" y="21"/>
                      <a:pt x="53" y="27"/>
                      <a:pt x="49" y="35"/>
                    </a:cubicBezTo>
                    <a:cubicBezTo>
                      <a:pt x="47" y="39"/>
                      <a:pt x="46" y="43"/>
                      <a:pt x="46" y="47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19" y="50"/>
                      <a:pt x="0" y="68"/>
                      <a:pt x="0" y="91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503" y="188"/>
                      <a:pt x="503" y="188"/>
                      <a:pt x="503" y="188"/>
                    </a:cubicBezTo>
                    <a:cubicBezTo>
                      <a:pt x="503" y="119"/>
                      <a:pt x="503" y="119"/>
                      <a:pt x="503" y="119"/>
                    </a:cubicBezTo>
                    <a:cubicBezTo>
                      <a:pt x="503" y="91"/>
                      <a:pt x="503" y="91"/>
                      <a:pt x="503" y="91"/>
                    </a:cubicBezTo>
                    <a:cubicBezTo>
                      <a:pt x="503" y="68"/>
                      <a:pt x="484" y="50"/>
                      <a:pt x="460" y="50"/>
                    </a:cubicBezTo>
                    <a:close/>
                  </a:path>
                </a:pathLst>
              </a:custGeom>
              <a:solidFill>
                <a:srgbClr val="937C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Rectangle 97"/>
              <p:cNvSpPr>
                <a:spLocks noChangeArrowheads="1"/>
              </p:cNvSpPr>
              <p:nvPr/>
            </p:nvSpPr>
            <p:spPr bwMode="auto">
              <a:xfrm>
                <a:off x="2657" y="2891"/>
                <a:ext cx="1190" cy="164"/>
              </a:xfrm>
              <a:prstGeom prst="rect">
                <a:avLst/>
              </a:pr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98"/>
              <p:cNvSpPr>
                <a:spLocks/>
              </p:cNvSpPr>
              <p:nvPr/>
            </p:nvSpPr>
            <p:spPr bwMode="auto">
              <a:xfrm>
                <a:off x="2766" y="2693"/>
                <a:ext cx="972" cy="35"/>
              </a:xfrm>
              <a:custGeom>
                <a:avLst/>
                <a:gdLst>
                  <a:gd name="T0" fmla="*/ 411 w 411"/>
                  <a:gd name="T1" fmla="*/ 12 h 15"/>
                  <a:gd name="T2" fmla="*/ 408 w 411"/>
                  <a:gd name="T3" fmla="*/ 0 h 15"/>
                  <a:gd name="T4" fmla="*/ 3 w 411"/>
                  <a:gd name="T5" fmla="*/ 0 h 15"/>
                  <a:gd name="T6" fmla="*/ 0 w 411"/>
                  <a:gd name="T7" fmla="*/ 12 h 15"/>
                  <a:gd name="T8" fmla="*/ 0 w 411"/>
                  <a:gd name="T9" fmla="*/ 15 h 15"/>
                  <a:gd name="T10" fmla="*/ 411 w 411"/>
                  <a:gd name="T11" fmla="*/ 15 h 15"/>
                  <a:gd name="T12" fmla="*/ 411 w 411"/>
                  <a:gd name="T1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1" h="15">
                    <a:moveTo>
                      <a:pt x="411" y="12"/>
                    </a:moveTo>
                    <a:cubicBezTo>
                      <a:pt x="411" y="8"/>
                      <a:pt x="410" y="4"/>
                      <a:pt x="40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4"/>
                      <a:pt x="0" y="8"/>
                      <a:pt x="0" y="1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411" y="15"/>
                      <a:pt x="411" y="15"/>
                      <a:pt x="411" y="15"/>
                    </a:cubicBezTo>
                    <a:lnTo>
                      <a:pt x="411" y="12"/>
                    </a:lnTo>
                    <a:close/>
                  </a:path>
                </a:pathLst>
              </a:cu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Rectangle 99"/>
              <p:cNvSpPr>
                <a:spLocks noChangeArrowheads="1"/>
              </p:cNvSpPr>
              <p:nvPr/>
            </p:nvSpPr>
            <p:spPr bwMode="auto">
              <a:xfrm>
                <a:off x="2856" y="2636"/>
                <a:ext cx="792" cy="24"/>
              </a:xfrm>
              <a:prstGeom prst="rect">
                <a:avLst/>
              </a:pr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100"/>
              <p:cNvSpPr>
                <a:spLocks/>
              </p:cNvSpPr>
              <p:nvPr/>
            </p:nvSpPr>
            <p:spPr bwMode="auto">
              <a:xfrm>
                <a:off x="3665" y="1774"/>
                <a:ext cx="196" cy="237"/>
              </a:xfrm>
              <a:custGeom>
                <a:avLst/>
                <a:gdLst>
                  <a:gd name="T0" fmla="*/ 76 w 83"/>
                  <a:gd name="T1" fmla="*/ 5 h 100"/>
                  <a:gd name="T2" fmla="*/ 79 w 83"/>
                  <a:gd name="T3" fmla="*/ 23 h 100"/>
                  <a:gd name="T4" fmla="*/ 26 w 83"/>
                  <a:gd name="T5" fmla="*/ 93 h 100"/>
                  <a:gd name="T6" fmla="*/ 8 w 83"/>
                  <a:gd name="T7" fmla="*/ 96 h 100"/>
                  <a:gd name="T8" fmla="*/ 7 w 83"/>
                  <a:gd name="T9" fmla="*/ 95 h 100"/>
                  <a:gd name="T10" fmla="*/ 5 w 83"/>
                  <a:gd name="T11" fmla="*/ 77 h 100"/>
                  <a:gd name="T12" fmla="*/ 57 w 83"/>
                  <a:gd name="T13" fmla="*/ 7 h 100"/>
                  <a:gd name="T14" fmla="*/ 76 w 83"/>
                  <a:gd name="T15" fmla="*/ 4 h 100"/>
                  <a:gd name="T16" fmla="*/ 76 w 83"/>
                  <a:gd name="T17" fmla="*/ 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100">
                    <a:moveTo>
                      <a:pt x="76" y="5"/>
                    </a:moveTo>
                    <a:cubicBezTo>
                      <a:pt x="82" y="9"/>
                      <a:pt x="83" y="17"/>
                      <a:pt x="79" y="23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2" y="99"/>
                      <a:pt x="14" y="100"/>
                      <a:pt x="8" y="96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2" y="91"/>
                      <a:pt x="0" y="83"/>
                      <a:pt x="5" y="7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62" y="1"/>
                      <a:pt x="70" y="0"/>
                      <a:pt x="76" y="4"/>
                    </a:cubicBezTo>
                    <a:lnTo>
                      <a:pt x="76" y="5"/>
                    </a:lnTo>
                    <a:close/>
                  </a:path>
                </a:pathLst>
              </a:cu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101"/>
              <p:cNvSpPr>
                <a:spLocks/>
              </p:cNvSpPr>
              <p:nvPr/>
            </p:nvSpPr>
            <p:spPr bwMode="auto">
              <a:xfrm>
                <a:off x="3715" y="1812"/>
                <a:ext cx="1557" cy="1245"/>
              </a:xfrm>
              <a:custGeom>
                <a:avLst/>
                <a:gdLst>
                  <a:gd name="T0" fmla="*/ 208 w 658"/>
                  <a:gd name="T1" fmla="*/ 128 h 526"/>
                  <a:gd name="T2" fmla="*/ 197 w 658"/>
                  <a:gd name="T3" fmla="*/ 95 h 526"/>
                  <a:gd name="T4" fmla="*/ 168 w 658"/>
                  <a:gd name="T5" fmla="*/ 92 h 526"/>
                  <a:gd name="T6" fmla="*/ 158 w 658"/>
                  <a:gd name="T7" fmla="*/ 81 h 526"/>
                  <a:gd name="T8" fmla="*/ 108 w 658"/>
                  <a:gd name="T9" fmla="*/ 26 h 526"/>
                  <a:gd name="T10" fmla="*/ 52 w 658"/>
                  <a:gd name="T11" fmla="*/ 15 h 526"/>
                  <a:gd name="T12" fmla="*/ 32 w 658"/>
                  <a:gd name="T13" fmla="*/ 42 h 526"/>
                  <a:gd name="T14" fmla="*/ 11 w 658"/>
                  <a:gd name="T15" fmla="*/ 69 h 526"/>
                  <a:gd name="T16" fmla="*/ 37 w 658"/>
                  <a:gd name="T17" fmla="*/ 120 h 526"/>
                  <a:gd name="T18" fmla="*/ 104 w 658"/>
                  <a:gd name="T19" fmla="*/ 153 h 526"/>
                  <a:gd name="T20" fmla="*/ 118 w 658"/>
                  <a:gd name="T21" fmla="*/ 159 h 526"/>
                  <a:gd name="T22" fmla="*/ 129 w 658"/>
                  <a:gd name="T23" fmla="*/ 186 h 526"/>
                  <a:gd name="T24" fmla="*/ 163 w 658"/>
                  <a:gd name="T25" fmla="*/ 187 h 526"/>
                  <a:gd name="T26" fmla="*/ 378 w 658"/>
                  <a:gd name="T27" fmla="*/ 383 h 526"/>
                  <a:gd name="T28" fmla="*/ 637 w 658"/>
                  <a:gd name="T29" fmla="*/ 497 h 526"/>
                  <a:gd name="T30" fmla="*/ 455 w 658"/>
                  <a:gd name="T31" fmla="*/ 280 h 526"/>
                  <a:gd name="T32" fmla="*/ 208 w 658"/>
                  <a:gd name="T33" fmla="*/ 128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8" h="526">
                    <a:moveTo>
                      <a:pt x="208" y="128"/>
                    </a:moveTo>
                    <a:cubicBezTo>
                      <a:pt x="211" y="116"/>
                      <a:pt x="207" y="103"/>
                      <a:pt x="197" y="95"/>
                    </a:cubicBezTo>
                    <a:cubicBezTo>
                      <a:pt x="189" y="89"/>
                      <a:pt x="178" y="88"/>
                      <a:pt x="168" y="92"/>
                    </a:cubicBezTo>
                    <a:cubicBezTo>
                      <a:pt x="165" y="89"/>
                      <a:pt x="162" y="85"/>
                      <a:pt x="158" y="81"/>
                    </a:cubicBezTo>
                    <a:cubicBezTo>
                      <a:pt x="108" y="26"/>
                      <a:pt x="108" y="26"/>
                      <a:pt x="108" y="26"/>
                    </a:cubicBezTo>
                    <a:cubicBezTo>
                      <a:pt x="88" y="5"/>
                      <a:pt x="63" y="0"/>
                      <a:pt x="52" y="15"/>
                    </a:cubicBezTo>
                    <a:cubicBezTo>
                      <a:pt x="46" y="22"/>
                      <a:pt x="39" y="32"/>
                      <a:pt x="32" y="42"/>
                    </a:cubicBezTo>
                    <a:cubicBezTo>
                      <a:pt x="24" y="52"/>
                      <a:pt x="17" y="62"/>
                      <a:pt x="11" y="69"/>
                    </a:cubicBezTo>
                    <a:cubicBezTo>
                      <a:pt x="0" y="84"/>
                      <a:pt x="12" y="107"/>
                      <a:pt x="37" y="120"/>
                    </a:cubicBezTo>
                    <a:cubicBezTo>
                      <a:pt x="104" y="153"/>
                      <a:pt x="104" y="153"/>
                      <a:pt x="104" y="153"/>
                    </a:cubicBezTo>
                    <a:cubicBezTo>
                      <a:pt x="109" y="155"/>
                      <a:pt x="113" y="157"/>
                      <a:pt x="118" y="159"/>
                    </a:cubicBezTo>
                    <a:cubicBezTo>
                      <a:pt x="117" y="169"/>
                      <a:pt x="120" y="180"/>
                      <a:pt x="129" y="186"/>
                    </a:cubicBezTo>
                    <a:cubicBezTo>
                      <a:pt x="139" y="194"/>
                      <a:pt x="152" y="194"/>
                      <a:pt x="163" y="187"/>
                    </a:cubicBezTo>
                    <a:cubicBezTo>
                      <a:pt x="238" y="268"/>
                      <a:pt x="257" y="292"/>
                      <a:pt x="378" y="383"/>
                    </a:cubicBezTo>
                    <a:cubicBezTo>
                      <a:pt x="558" y="518"/>
                      <a:pt x="616" y="526"/>
                      <a:pt x="637" y="497"/>
                    </a:cubicBezTo>
                    <a:cubicBezTo>
                      <a:pt x="658" y="469"/>
                      <a:pt x="635" y="415"/>
                      <a:pt x="455" y="280"/>
                    </a:cubicBezTo>
                    <a:cubicBezTo>
                      <a:pt x="335" y="190"/>
                      <a:pt x="306" y="178"/>
                      <a:pt x="208" y="128"/>
                    </a:cubicBezTo>
                    <a:close/>
                  </a:path>
                </a:pathLst>
              </a:cu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102"/>
              <p:cNvSpPr>
                <a:spLocks/>
              </p:cNvSpPr>
              <p:nvPr/>
            </p:nvSpPr>
            <p:spPr bwMode="auto">
              <a:xfrm>
                <a:off x="3715" y="1912"/>
                <a:ext cx="1507" cy="1145"/>
              </a:xfrm>
              <a:custGeom>
                <a:avLst/>
                <a:gdLst>
                  <a:gd name="T0" fmla="*/ 11 w 637"/>
                  <a:gd name="T1" fmla="*/ 27 h 484"/>
                  <a:gd name="T2" fmla="*/ 37 w 637"/>
                  <a:gd name="T3" fmla="*/ 78 h 484"/>
                  <a:gd name="T4" fmla="*/ 104 w 637"/>
                  <a:gd name="T5" fmla="*/ 111 h 484"/>
                  <a:gd name="T6" fmla="*/ 118 w 637"/>
                  <a:gd name="T7" fmla="*/ 117 h 484"/>
                  <a:gd name="T8" fmla="*/ 129 w 637"/>
                  <a:gd name="T9" fmla="*/ 144 h 484"/>
                  <a:gd name="T10" fmla="*/ 163 w 637"/>
                  <a:gd name="T11" fmla="*/ 145 h 484"/>
                  <a:gd name="T12" fmla="*/ 378 w 637"/>
                  <a:gd name="T13" fmla="*/ 341 h 484"/>
                  <a:gd name="T14" fmla="*/ 637 w 637"/>
                  <a:gd name="T15" fmla="*/ 455 h 484"/>
                  <a:gd name="T16" fmla="*/ 32 w 637"/>
                  <a:gd name="T17" fmla="*/ 0 h 484"/>
                  <a:gd name="T18" fmla="*/ 11 w 637"/>
                  <a:gd name="T19" fmla="*/ 27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7" h="484">
                    <a:moveTo>
                      <a:pt x="11" y="27"/>
                    </a:moveTo>
                    <a:cubicBezTo>
                      <a:pt x="0" y="42"/>
                      <a:pt x="12" y="65"/>
                      <a:pt x="37" y="78"/>
                    </a:cubicBezTo>
                    <a:cubicBezTo>
                      <a:pt x="104" y="111"/>
                      <a:pt x="104" y="111"/>
                      <a:pt x="104" y="111"/>
                    </a:cubicBezTo>
                    <a:cubicBezTo>
                      <a:pt x="109" y="113"/>
                      <a:pt x="113" y="115"/>
                      <a:pt x="118" y="117"/>
                    </a:cubicBezTo>
                    <a:cubicBezTo>
                      <a:pt x="117" y="127"/>
                      <a:pt x="120" y="138"/>
                      <a:pt x="129" y="144"/>
                    </a:cubicBezTo>
                    <a:cubicBezTo>
                      <a:pt x="139" y="152"/>
                      <a:pt x="152" y="152"/>
                      <a:pt x="163" y="145"/>
                    </a:cubicBezTo>
                    <a:cubicBezTo>
                      <a:pt x="238" y="226"/>
                      <a:pt x="257" y="250"/>
                      <a:pt x="378" y="341"/>
                    </a:cubicBezTo>
                    <a:cubicBezTo>
                      <a:pt x="558" y="476"/>
                      <a:pt x="616" y="484"/>
                      <a:pt x="637" y="455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4" y="10"/>
                      <a:pt x="17" y="20"/>
                      <a:pt x="11" y="27"/>
                    </a:cubicBezTo>
                    <a:close/>
                  </a:path>
                </a:pathLst>
              </a:custGeom>
              <a:solidFill>
                <a:srgbClr val="937C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103"/>
              <p:cNvSpPr>
                <a:spLocks/>
              </p:cNvSpPr>
              <p:nvPr/>
            </p:nvSpPr>
            <p:spPr bwMode="auto">
              <a:xfrm>
                <a:off x="3393" y="1540"/>
                <a:ext cx="473" cy="502"/>
              </a:xfrm>
              <a:custGeom>
                <a:avLst/>
                <a:gdLst>
                  <a:gd name="T0" fmla="*/ 0 w 473"/>
                  <a:gd name="T1" fmla="*/ 339 h 502"/>
                  <a:gd name="T2" fmla="*/ 213 w 473"/>
                  <a:gd name="T3" fmla="*/ 497 h 502"/>
                  <a:gd name="T4" fmla="*/ 218 w 473"/>
                  <a:gd name="T5" fmla="*/ 502 h 502"/>
                  <a:gd name="T6" fmla="*/ 473 w 473"/>
                  <a:gd name="T7" fmla="*/ 166 h 502"/>
                  <a:gd name="T8" fmla="*/ 466 w 473"/>
                  <a:gd name="T9" fmla="*/ 161 h 502"/>
                  <a:gd name="T10" fmla="*/ 253 w 473"/>
                  <a:gd name="T11" fmla="*/ 0 h 502"/>
                  <a:gd name="T12" fmla="*/ 0 w 473"/>
                  <a:gd name="T13" fmla="*/ 339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3" h="502">
                    <a:moveTo>
                      <a:pt x="0" y="339"/>
                    </a:moveTo>
                    <a:lnTo>
                      <a:pt x="213" y="497"/>
                    </a:lnTo>
                    <a:lnTo>
                      <a:pt x="218" y="502"/>
                    </a:lnTo>
                    <a:lnTo>
                      <a:pt x="473" y="166"/>
                    </a:lnTo>
                    <a:lnTo>
                      <a:pt x="466" y="161"/>
                    </a:lnTo>
                    <a:lnTo>
                      <a:pt x="253" y="0"/>
                    </a:lnTo>
                    <a:lnTo>
                      <a:pt x="0" y="339"/>
                    </a:lnTo>
                    <a:close/>
                  </a:path>
                </a:pathLst>
              </a:custGeom>
              <a:solidFill>
                <a:srgbClr val="DCD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104"/>
              <p:cNvSpPr>
                <a:spLocks/>
              </p:cNvSpPr>
              <p:nvPr/>
            </p:nvSpPr>
            <p:spPr bwMode="auto">
              <a:xfrm>
                <a:off x="3173" y="1374"/>
                <a:ext cx="473" cy="505"/>
              </a:xfrm>
              <a:custGeom>
                <a:avLst/>
                <a:gdLst>
                  <a:gd name="T0" fmla="*/ 473 w 473"/>
                  <a:gd name="T1" fmla="*/ 166 h 505"/>
                  <a:gd name="T2" fmla="*/ 258 w 473"/>
                  <a:gd name="T3" fmla="*/ 5 h 505"/>
                  <a:gd name="T4" fmla="*/ 253 w 473"/>
                  <a:gd name="T5" fmla="*/ 0 h 505"/>
                  <a:gd name="T6" fmla="*/ 0 w 473"/>
                  <a:gd name="T7" fmla="*/ 339 h 505"/>
                  <a:gd name="T8" fmla="*/ 5 w 473"/>
                  <a:gd name="T9" fmla="*/ 344 h 505"/>
                  <a:gd name="T10" fmla="*/ 220 w 473"/>
                  <a:gd name="T11" fmla="*/ 505 h 505"/>
                  <a:gd name="T12" fmla="*/ 473 w 473"/>
                  <a:gd name="T13" fmla="*/ 166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3" h="505">
                    <a:moveTo>
                      <a:pt x="473" y="166"/>
                    </a:moveTo>
                    <a:lnTo>
                      <a:pt x="258" y="5"/>
                    </a:lnTo>
                    <a:lnTo>
                      <a:pt x="253" y="0"/>
                    </a:lnTo>
                    <a:lnTo>
                      <a:pt x="0" y="339"/>
                    </a:lnTo>
                    <a:lnTo>
                      <a:pt x="5" y="344"/>
                    </a:lnTo>
                    <a:lnTo>
                      <a:pt x="220" y="505"/>
                    </a:lnTo>
                    <a:lnTo>
                      <a:pt x="473" y="166"/>
                    </a:lnTo>
                    <a:close/>
                  </a:path>
                </a:pathLst>
              </a:custGeom>
              <a:solidFill>
                <a:srgbClr val="F0F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105"/>
              <p:cNvSpPr>
                <a:spLocks/>
              </p:cNvSpPr>
              <p:nvPr/>
            </p:nvSpPr>
            <p:spPr bwMode="auto">
              <a:xfrm>
                <a:off x="3409" y="1069"/>
                <a:ext cx="682" cy="644"/>
              </a:xfrm>
              <a:custGeom>
                <a:avLst/>
                <a:gdLst>
                  <a:gd name="T0" fmla="*/ 97 w 288"/>
                  <a:gd name="T1" fmla="*/ 15 h 272"/>
                  <a:gd name="T2" fmla="*/ 97 w 288"/>
                  <a:gd name="T3" fmla="*/ 15 h 272"/>
                  <a:gd name="T4" fmla="*/ 72 w 288"/>
                  <a:gd name="T5" fmla="*/ 18 h 272"/>
                  <a:gd name="T6" fmla="*/ 47 w 288"/>
                  <a:gd name="T7" fmla="*/ 52 h 272"/>
                  <a:gd name="T8" fmla="*/ 51 w 288"/>
                  <a:gd name="T9" fmla="*/ 76 h 272"/>
                  <a:gd name="T10" fmla="*/ 54 w 288"/>
                  <a:gd name="T11" fmla="*/ 100 h 272"/>
                  <a:gd name="T12" fmla="*/ 30 w 288"/>
                  <a:gd name="T13" fmla="*/ 103 h 272"/>
                  <a:gd name="T14" fmla="*/ 30 w 288"/>
                  <a:gd name="T15" fmla="*/ 103 h 272"/>
                  <a:gd name="T16" fmla="*/ 6 w 288"/>
                  <a:gd name="T17" fmla="*/ 107 h 272"/>
                  <a:gd name="T18" fmla="*/ 9 w 288"/>
                  <a:gd name="T19" fmla="*/ 131 h 272"/>
                  <a:gd name="T20" fmla="*/ 190 w 288"/>
                  <a:gd name="T21" fmla="*/ 267 h 272"/>
                  <a:gd name="T22" fmla="*/ 214 w 288"/>
                  <a:gd name="T23" fmla="*/ 263 h 272"/>
                  <a:gd name="T24" fmla="*/ 211 w 288"/>
                  <a:gd name="T25" fmla="*/ 239 h 272"/>
                  <a:gd name="T26" fmla="*/ 211 w 288"/>
                  <a:gd name="T27" fmla="*/ 239 h 272"/>
                  <a:gd name="T28" fmla="*/ 208 w 288"/>
                  <a:gd name="T29" fmla="*/ 215 h 272"/>
                  <a:gd name="T30" fmla="*/ 232 w 288"/>
                  <a:gd name="T31" fmla="*/ 212 h 272"/>
                  <a:gd name="T32" fmla="*/ 232 w 288"/>
                  <a:gd name="T33" fmla="*/ 212 h 272"/>
                  <a:gd name="T34" fmla="*/ 256 w 288"/>
                  <a:gd name="T35" fmla="*/ 208 h 272"/>
                  <a:gd name="T36" fmla="*/ 281 w 288"/>
                  <a:gd name="T37" fmla="*/ 175 h 272"/>
                  <a:gd name="T38" fmla="*/ 277 w 288"/>
                  <a:gd name="T39" fmla="*/ 151 h 272"/>
                  <a:gd name="T40" fmla="*/ 277 w 288"/>
                  <a:gd name="T41" fmla="*/ 150 h 272"/>
                  <a:gd name="T42" fmla="*/ 208 w 288"/>
                  <a:gd name="T43" fmla="*/ 56 h 272"/>
                  <a:gd name="T44" fmla="*/ 208 w 288"/>
                  <a:gd name="T45" fmla="*/ 56 h 272"/>
                  <a:gd name="T46" fmla="*/ 97 w 288"/>
                  <a:gd name="T47" fmla="*/ 1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8" h="27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89" y="9"/>
                      <a:pt x="78" y="11"/>
                      <a:pt x="72" y="1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2" y="59"/>
                      <a:pt x="43" y="70"/>
                      <a:pt x="51" y="76"/>
                    </a:cubicBezTo>
                    <a:cubicBezTo>
                      <a:pt x="59" y="82"/>
                      <a:pt x="60" y="92"/>
                      <a:pt x="54" y="100"/>
                    </a:cubicBezTo>
                    <a:cubicBezTo>
                      <a:pt x="49" y="108"/>
                      <a:pt x="38" y="109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23" y="98"/>
                      <a:pt x="12" y="99"/>
                      <a:pt x="6" y="107"/>
                    </a:cubicBezTo>
                    <a:cubicBezTo>
                      <a:pt x="0" y="114"/>
                      <a:pt x="2" y="125"/>
                      <a:pt x="9" y="131"/>
                    </a:cubicBezTo>
                    <a:cubicBezTo>
                      <a:pt x="190" y="267"/>
                      <a:pt x="190" y="267"/>
                      <a:pt x="190" y="267"/>
                    </a:cubicBezTo>
                    <a:cubicBezTo>
                      <a:pt x="198" y="272"/>
                      <a:pt x="209" y="271"/>
                      <a:pt x="214" y="263"/>
                    </a:cubicBezTo>
                    <a:cubicBezTo>
                      <a:pt x="220" y="256"/>
                      <a:pt x="219" y="245"/>
                      <a:pt x="211" y="239"/>
                    </a:cubicBezTo>
                    <a:cubicBezTo>
                      <a:pt x="211" y="239"/>
                      <a:pt x="211" y="239"/>
                      <a:pt x="211" y="239"/>
                    </a:cubicBezTo>
                    <a:cubicBezTo>
                      <a:pt x="203" y="233"/>
                      <a:pt x="202" y="223"/>
                      <a:pt x="208" y="215"/>
                    </a:cubicBezTo>
                    <a:cubicBezTo>
                      <a:pt x="213" y="207"/>
                      <a:pt x="224" y="206"/>
                      <a:pt x="232" y="212"/>
                    </a:cubicBezTo>
                    <a:cubicBezTo>
                      <a:pt x="232" y="212"/>
                      <a:pt x="232" y="212"/>
                      <a:pt x="232" y="212"/>
                    </a:cubicBezTo>
                    <a:cubicBezTo>
                      <a:pt x="239" y="217"/>
                      <a:pt x="250" y="216"/>
                      <a:pt x="256" y="208"/>
                    </a:cubicBezTo>
                    <a:cubicBezTo>
                      <a:pt x="281" y="175"/>
                      <a:pt x="281" y="175"/>
                      <a:pt x="281" y="175"/>
                    </a:cubicBezTo>
                    <a:cubicBezTo>
                      <a:pt x="286" y="167"/>
                      <a:pt x="285" y="157"/>
                      <a:pt x="277" y="151"/>
                    </a:cubicBezTo>
                    <a:cubicBezTo>
                      <a:pt x="277" y="150"/>
                      <a:pt x="277" y="150"/>
                      <a:pt x="277" y="150"/>
                    </a:cubicBezTo>
                    <a:cubicBezTo>
                      <a:pt x="288" y="135"/>
                      <a:pt x="257" y="93"/>
                      <a:pt x="208" y="56"/>
                    </a:cubicBezTo>
                    <a:cubicBezTo>
                      <a:pt x="208" y="56"/>
                      <a:pt x="208" y="56"/>
                      <a:pt x="208" y="56"/>
                    </a:cubicBezTo>
                    <a:cubicBezTo>
                      <a:pt x="158" y="18"/>
                      <a:pt x="108" y="0"/>
                      <a:pt x="97" y="15"/>
                    </a:cubicBezTo>
                    <a:close/>
                  </a:path>
                </a:pathLst>
              </a:cu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106"/>
              <p:cNvSpPr>
                <a:spLocks/>
              </p:cNvSpPr>
              <p:nvPr/>
            </p:nvSpPr>
            <p:spPr bwMode="auto">
              <a:xfrm>
                <a:off x="3509" y="1090"/>
                <a:ext cx="577" cy="493"/>
              </a:xfrm>
              <a:custGeom>
                <a:avLst/>
                <a:gdLst>
                  <a:gd name="T0" fmla="*/ 235 w 244"/>
                  <a:gd name="T1" fmla="*/ 142 h 208"/>
                  <a:gd name="T2" fmla="*/ 235 w 244"/>
                  <a:gd name="T3" fmla="*/ 141 h 208"/>
                  <a:gd name="T4" fmla="*/ 145 w 244"/>
                  <a:gd name="T5" fmla="*/ 74 h 208"/>
                  <a:gd name="T6" fmla="*/ 55 w 244"/>
                  <a:gd name="T7" fmla="*/ 6 h 208"/>
                  <a:gd name="T8" fmla="*/ 55 w 244"/>
                  <a:gd name="T9" fmla="*/ 6 h 208"/>
                  <a:gd name="T10" fmla="*/ 30 w 244"/>
                  <a:gd name="T11" fmla="*/ 9 h 208"/>
                  <a:gd name="T12" fmla="*/ 5 w 244"/>
                  <a:gd name="T13" fmla="*/ 43 h 208"/>
                  <a:gd name="T14" fmla="*/ 9 w 244"/>
                  <a:gd name="T15" fmla="*/ 67 h 208"/>
                  <a:gd name="T16" fmla="*/ 99 w 244"/>
                  <a:gd name="T17" fmla="*/ 135 h 208"/>
                  <a:gd name="T18" fmla="*/ 190 w 244"/>
                  <a:gd name="T19" fmla="*/ 203 h 208"/>
                  <a:gd name="T20" fmla="*/ 190 w 244"/>
                  <a:gd name="T21" fmla="*/ 203 h 208"/>
                  <a:gd name="T22" fmla="*/ 214 w 244"/>
                  <a:gd name="T23" fmla="*/ 199 h 208"/>
                  <a:gd name="T24" fmla="*/ 214 w 244"/>
                  <a:gd name="T25" fmla="*/ 199 h 208"/>
                  <a:gd name="T26" fmla="*/ 239 w 244"/>
                  <a:gd name="T27" fmla="*/ 166 h 208"/>
                  <a:gd name="T28" fmla="*/ 239 w 244"/>
                  <a:gd name="T29" fmla="*/ 166 h 208"/>
                  <a:gd name="T30" fmla="*/ 235 w 244"/>
                  <a:gd name="T31" fmla="*/ 142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4" h="208">
                    <a:moveTo>
                      <a:pt x="235" y="142"/>
                    </a:moveTo>
                    <a:cubicBezTo>
                      <a:pt x="235" y="141"/>
                      <a:pt x="235" y="141"/>
                      <a:pt x="235" y="141"/>
                    </a:cubicBezTo>
                    <a:cubicBezTo>
                      <a:pt x="145" y="74"/>
                      <a:pt x="145" y="74"/>
                      <a:pt x="145" y="74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47" y="0"/>
                      <a:pt x="36" y="2"/>
                      <a:pt x="30" y="9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0" y="50"/>
                      <a:pt x="1" y="61"/>
                      <a:pt x="9" y="67"/>
                    </a:cubicBezTo>
                    <a:cubicBezTo>
                      <a:pt x="99" y="135"/>
                      <a:pt x="99" y="135"/>
                      <a:pt x="99" y="135"/>
                    </a:cubicBezTo>
                    <a:cubicBezTo>
                      <a:pt x="190" y="203"/>
                      <a:pt x="190" y="203"/>
                      <a:pt x="190" y="203"/>
                    </a:cubicBezTo>
                    <a:cubicBezTo>
                      <a:pt x="190" y="203"/>
                      <a:pt x="190" y="203"/>
                      <a:pt x="190" y="203"/>
                    </a:cubicBezTo>
                    <a:cubicBezTo>
                      <a:pt x="197" y="208"/>
                      <a:pt x="208" y="207"/>
                      <a:pt x="214" y="199"/>
                    </a:cubicBezTo>
                    <a:cubicBezTo>
                      <a:pt x="214" y="199"/>
                      <a:pt x="214" y="199"/>
                      <a:pt x="214" y="199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44" y="158"/>
                      <a:pt x="243" y="148"/>
                      <a:pt x="235" y="142"/>
                    </a:cubicBezTo>
                    <a:close/>
                  </a:path>
                </a:pathLst>
              </a:custGeom>
              <a:solidFill>
                <a:srgbClr val="937C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107"/>
              <p:cNvSpPr>
                <a:spLocks/>
              </p:cNvSpPr>
              <p:nvPr/>
            </p:nvSpPr>
            <p:spPr bwMode="auto">
              <a:xfrm>
                <a:off x="3409" y="1301"/>
                <a:ext cx="521" cy="412"/>
              </a:xfrm>
              <a:custGeom>
                <a:avLst/>
                <a:gdLst>
                  <a:gd name="T0" fmla="*/ 211 w 220"/>
                  <a:gd name="T1" fmla="*/ 141 h 174"/>
                  <a:gd name="T2" fmla="*/ 211 w 220"/>
                  <a:gd name="T3" fmla="*/ 141 h 174"/>
                  <a:gd name="T4" fmla="*/ 121 w 220"/>
                  <a:gd name="T5" fmla="*/ 73 h 174"/>
                  <a:gd name="T6" fmla="*/ 30 w 220"/>
                  <a:gd name="T7" fmla="*/ 5 h 174"/>
                  <a:gd name="T8" fmla="*/ 30 w 220"/>
                  <a:gd name="T9" fmla="*/ 5 h 174"/>
                  <a:gd name="T10" fmla="*/ 6 w 220"/>
                  <a:gd name="T11" fmla="*/ 9 h 174"/>
                  <a:gd name="T12" fmla="*/ 9 w 220"/>
                  <a:gd name="T13" fmla="*/ 33 h 174"/>
                  <a:gd name="T14" fmla="*/ 100 w 220"/>
                  <a:gd name="T15" fmla="*/ 101 h 174"/>
                  <a:gd name="T16" fmla="*/ 190 w 220"/>
                  <a:gd name="T17" fmla="*/ 169 h 174"/>
                  <a:gd name="T18" fmla="*/ 214 w 220"/>
                  <a:gd name="T19" fmla="*/ 165 h 174"/>
                  <a:gd name="T20" fmla="*/ 211 w 220"/>
                  <a:gd name="T21" fmla="*/ 141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0" h="174">
                    <a:moveTo>
                      <a:pt x="211" y="141"/>
                    </a:moveTo>
                    <a:cubicBezTo>
                      <a:pt x="211" y="141"/>
                      <a:pt x="211" y="141"/>
                      <a:pt x="211" y="141"/>
                    </a:cubicBezTo>
                    <a:cubicBezTo>
                      <a:pt x="121" y="73"/>
                      <a:pt x="121" y="73"/>
                      <a:pt x="121" y="73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23" y="0"/>
                      <a:pt x="12" y="1"/>
                      <a:pt x="6" y="9"/>
                    </a:cubicBezTo>
                    <a:cubicBezTo>
                      <a:pt x="0" y="16"/>
                      <a:pt x="2" y="27"/>
                      <a:pt x="9" y="33"/>
                    </a:cubicBezTo>
                    <a:cubicBezTo>
                      <a:pt x="100" y="101"/>
                      <a:pt x="100" y="101"/>
                      <a:pt x="100" y="101"/>
                    </a:cubicBezTo>
                    <a:cubicBezTo>
                      <a:pt x="190" y="169"/>
                      <a:pt x="190" y="169"/>
                      <a:pt x="190" y="169"/>
                    </a:cubicBezTo>
                    <a:cubicBezTo>
                      <a:pt x="198" y="174"/>
                      <a:pt x="209" y="173"/>
                      <a:pt x="214" y="165"/>
                    </a:cubicBezTo>
                    <a:cubicBezTo>
                      <a:pt x="220" y="158"/>
                      <a:pt x="219" y="147"/>
                      <a:pt x="211" y="141"/>
                    </a:cubicBezTo>
                    <a:close/>
                  </a:path>
                </a:pathLst>
              </a:custGeom>
              <a:solidFill>
                <a:srgbClr val="937C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108"/>
              <p:cNvSpPr>
                <a:spLocks noEditPoints="1"/>
              </p:cNvSpPr>
              <p:nvPr/>
            </p:nvSpPr>
            <p:spPr bwMode="auto">
              <a:xfrm>
                <a:off x="3480" y="1249"/>
                <a:ext cx="479" cy="386"/>
              </a:xfrm>
              <a:custGeom>
                <a:avLst/>
                <a:gdLst>
                  <a:gd name="T0" fmla="*/ 202 w 202"/>
                  <a:gd name="T1" fmla="*/ 136 h 163"/>
                  <a:gd name="T2" fmla="*/ 111 w 202"/>
                  <a:gd name="T3" fmla="*/ 68 h 163"/>
                  <a:gd name="T4" fmla="*/ 21 w 202"/>
                  <a:gd name="T5" fmla="*/ 0 h 163"/>
                  <a:gd name="T6" fmla="*/ 24 w 202"/>
                  <a:gd name="T7" fmla="*/ 24 h 163"/>
                  <a:gd name="T8" fmla="*/ 0 w 202"/>
                  <a:gd name="T9" fmla="*/ 27 h 163"/>
                  <a:gd name="T10" fmla="*/ 91 w 202"/>
                  <a:gd name="T11" fmla="*/ 95 h 163"/>
                  <a:gd name="T12" fmla="*/ 181 w 202"/>
                  <a:gd name="T13" fmla="*/ 163 h 163"/>
                  <a:gd name="T14" fmla="*/ 178 w 202"/>
                  <a:gd name="T15" fmla="*/ 139 h 163"/>
                  <a:gd name="T16" fmla="*/ 202 w 202"/>
                  <a:gd name="T17" fmla="*/ 136 h 163"/>
                  <a:gd name="T18" fmla="*/ 157 w 202"/>
                  <a:gd name="T19" fmla="*/ 133 h 163"/>
                  <a:gd name="T20" fmla="*/ 157 w 202"/>
                  <a:gd name="T21" fmla="*/ 133 h 163"/>
                  <a:gd name="T22" fmla="*/ 157 w 202"/>
                  <a:gd name="T23" fmla="*/ 133 h 163"/>
                  <a:gd name="T24" fmla="*/ 157 w 202"/>
                  <a:gd name="T25" fmla="*/ 13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2" h="163">
                    <a:moveTo>
                      <a:pt x="202" y="136"/>
                    </a:moveTo>
                    <a:cubicBezTo>
                      <a:pt x="111" y="68"/>
                      <a:pt x="111" y="68"/>
                      <a:pt x="111" y="68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9" y="6"/>
                      <a:pt x="30" y="16"/>
                      <a:pt x="24" y="24"/>
                    </a:cubicBezTo>
                    <a:cubicBezTo>
                      <a:pt x="19" y="32"/>
                      <a:pt x="8" y="33"/>
                      <a:pt x="0" y="27"/>
                    </a:cubicBezTo>
                    <a:cubicBezTo>
                      <a:pt x="91" y="95"/>
                      <a:pt x="91" y="95"/>
                      <a:pt x="91" y="95"/>
                    </a:cubicBezTo>
                    <a:cubicBezTo>
                      <a:pt x="181" y="163"/>
                      <a:pt x="181" y="163"/>
                      <a:pt x="181" y="163"/>
                    </a:cubicBezTo>
                    <a:cubicBezTo>
                      <a:pt x="173" y="157"/>
                      <a:pt x="172" y="147"/>
                      <a:pt x="178" y="139"/>
                    </a:cubicBezTo>
                    <a:cubicBezTo>
                      <a:pt x="183" y="131"/>
                      <a:pt x="194" y="130"/>
                      <a:pt x="202" y="136"/>
                    </a:cubicBezTo>
                    <a:close/>
                    <a:moveTo>
                      <a:pt x="157" y="133"/>
                    </a:moveTo>
                    <a:cubicBezTo>
                      <a:pt x="157" y="133"/>
                      <a:pt x="157" y="133"/>
                      <a:pt x="157" y="133"/>
                    </a:cubicBezTo>
                    <a:cubicBezTo>
                      <a:pt x="157" y="133"/>
                      <a:pt x="157" y="133"/>
                      <a:pt x="157" y="133"/>
                    </a:cubicBezTo>
                    <a:cubicBezTo>
                      <a:pt x="157" y="133"/>
                      <a:pt x="157" y="133"/>
                      <a:pt x="157" y="133"/>
                    </a:cubicBezTo>
                    <a:close/>
                  </a:path>
                </a:pathLst>
              </a:cu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109"/>
              <p:cNvSpPr>
                <a:spLocks/>
              </p:cNvSpPr>
              <p:nvPr/>
            </p:nvSpPr>
            <p:spPr bwMode="auto">
              <a:xfrm>
                <a:off x="3639" y="1069"/>
                <a:ext cx="452" cy="355"/>
              </a:xfrm>
              <a:custGeom>
                <a:avLst/>
                <a:gdLst>
                  <a:gd name="T0" fmla="*/ 111 w 191"/>
                  <a:gd name="T1" fmla="*/ 56 h 150"/>
                  <a:gd name="T2" fmla="*/ 111 w 191"/>
                  <a:gd name="T3" fmla="*/ 56 h 150"/>
                  <a:gd name="T4" fmla="*/ 0 w 191"/>
                  <a:gd name="T5" fmla="*/ 15 h 150"/>
                  <a:gd name="T6" fmla="*/ 90 w 191"/>
                  <a:gd name="T7" fmla="*/ 83 h 150"/>
                  <a:gd name="T8" fmla="*/ 180 w 191"/>
                  <a:gd name="T9" fmla="*/ 150 h 150"/>
                  <a:gd name="T10" fmla="*/ 111 w 191"/>
                  <a:gd name="T11" fmla="*/ 5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1" h="150">
                    <a:moveTo>
                      <a:pt x="111" y="56"/>
                    </a:moveTo>
                    <a:cubicBezTo>
                      <a:pt x="111" y="56"/>
                      <a:pt x="111" y="56"/>
                      <a:pt x="111" y="56"/>
                    </a:cubicBezTo>
                    <a:cubicBezTo>
                      <a:pt x="61" y="18"/>
                      <a:pt x="11" y="0"/>
                      <a:pt x="0" y="15"/>
                    </a:cubicBezTo>
                    <a:cubicBezTo>
                      <a:pt x="90" y="83"/>
                      <a:pt x="90" y="83"/>
                      <a:pt x="90" y="83"/>
                    </a:cubicBezTo>
                    <a:cubicBezTo>
                      <a:pt x="180" y="150"/>
                      <a:pt x="180" y="150"/>
                      <a:pt x="180" y="150"/>
                    </a:cubicBezTo>
                    <a:cubicBezTo>
                      <a:pt x="191" y="135"/>
                      <a:pt x="160" y="93"/>
                      <a:pt x="111" y="56"/>
                    </a:cubicBezTo>
                    <a:close/>
                  </a:path>
                </a:pathLst>
              </a:cu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110"/>
              <p:cNvSpPr>
                <a:spLocks/>
              </p:cNvSpPr>
              <p:nvPr/>
            </p:nvSpPr>
            <p:spPr bwMode="auto">
              <a:xfrm>
                <a:off x="2946" y="1703"/>
                <a:ext cx="681" cy="644"/>
              </a:xfrm>
              <a:custGeom>
                <a:avLst/>
                <a:gdLst>
                  <a:gd name="T0" fmla="*/ 12 w 288"/>
                  <a:gd name="T1" fmla="*/ 122 h 272"/>
                  <a:gd name="T2" fmla="*/ 11 w 288"/>
                  <a:gd name="T3" fmla="*/ 122 h 272"/>
                  <a:gd name="T4" fmla="*/ 8 w 288"/>
                  <a:gd name="T5" fmla="*/ 97 h 272"/>
                  <a:gd name="T6" fmla="*/ 33 w 288"/>
                  <a:gd name="T7" fmla="*/ 64 h 272"/>
                  <a:gd name="T8" fmla="*/ 57 w 288"/>
                  <a:gd name="T9" fmla="*/ 61 h 272"/>
                  <a:gd name="T10" fmla="*/ 81 w 288"/>
                  <a:gd name="T11" fmla="*/ 57 h 272"/>
                  <a:gd name="T12" fmla="*/ 78 w 288"/>
                  <a:gd name="T13" fmla="*/ 33 h 272"/>
                  <a:gd name="T14" fmla="*/ 78 w 288"/>
                  <a:gd name="T15" fmla="*/ 33 h 272"/>
                  <a:gd name="T16" fmla="*/ 74 w 288"/>
                  <a:gd name="T17" fmla="*/ 9 h 272"/>
                  <a:gd name="T18" fmla="*/ 98 w 288"/>
                  <a:gd name="T19" fmla="*/ 6 h 272"/>
                  <a:gd name="T20" fmla="*/ 279 w 288"/>
                  <a:gd name="T21" fmla="*/ 141 h 272"/>
                  <a:gd name="T22" fmla="*/ 282 w 288"/>
                  <a:gd name="T23" fmla="*/ 166 h 272"/>
                  <a:gd name="T24" fmla="*/ 258 w 288"/>
                  <a:gd name="T25" fmla="*/ 169 h 272"/>
                  <a:gd name="T26" fmla="*/ 258 w 288"/>
                  <a:gd name="T27" fmla="*/ 169 h 272"/>
                  <a:gd name="T28" fmla="*/ 234 w 288"/>
                  <a:gd name="T29" fmla="*/ 172 h 272"/>
                  <a:gd name="T30" fmla="*/ 238 w 288"/>
                  <a:gd name="T31" fmla="*/ 197 h 272"/>
                  <a:gd name="T32" fmla="*/ 238 w 288"/>
                  <a:gd name="T33" fmla="*/ 197 h 272"/>
                  <a:gd name="T34" fmla="*/ 241 w 288"/>
                  <a:gd name="T35" fmla="*/ 221 h 272"/>
                  <a:gd name="T36" fmla="*/ 216 w 288"/>
                  <a:gd name="T37" fmla="*/ 254 h 272"/>
                  <a:gd name="T38" fmla="*/ 192 w 288"/>
                  <a:gd name="T39" fmla="*/ 257 h 272"/>
                  <a:gd name="T40" fmla="*/ 192 w 288"/>
                  <a:gd name="T41" fmla="*/ 257 h 272"/>
                  <a:gd name="T42" fmla="*/ 81 w 288"/>
                  <a:gd name="T43" fmla="*/ 217 h 272"/>
                  <a:gd name="T44" fmla="*/ 81 w 288"/>
                  <a:gd name="T45" fmla="*/ 217 h 272"/>
                  <a:gd name="T46" fmla="*/ 12 w 288"/>
                  <a:gd name="T47" fmla="*/ 122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8" h="272">
                    <a:moveTo>
                      <a:pt x="12" y="122"/>
                    </a:moveTo>
                    <a:cubicBezTo>
                      <a:pt x="11" y="122"/>
                      <a:pt x="11" y="122"/>
                      <a:pt x="11" y="122"/>
                    </a:cubicBezTo>
                    <a:cubicBezTo>
                      <a:pt x="4" y="116"/>
                      <a:pt x="2" y="105"/>
                      <a:pt x="8" y="97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8" y="57"/>
                      <a:pt x="49" y="55"/>
                      <a:pt x="57" y="61"/>
                    </a:cubicBezTo>
                    <a:cubicBezTo>
                      <a:pt x="65" y="66"/>
                      <a:pt x="75" y="65"/>
                      <a:pt x="81" y="57"/>
                    </a:cubicBezTo>
                    <a:cubicBezTo>
                      <a:pt x="87" y="50"/>
                      <a:pt x="85" y="39"/>
                      <a:pt x="78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0" y="27"/>
                      <a:pt x="68" y="17"/>
                      <a:pt x="74" y="9"/>
                    </a:cubicBezTo>
                    <a:cubicBezTo>
                      <a:pt x="80" y="1"/>
                      <a:pt x="91" y="0"/>
                      <a:pt x="98" y="6"/>
                    </a:cubicBezTo>
                    <a:cubicBezTo>
                      <a:pt x="279" y="141"/>
                      <a:pt x="279" y="141"/>
                      <a:pt x="279" y="141"/>
                    </a:cubicBezTo>
                    <a:cubicBezTo>
                      <a:pt x="287" y="147"/>
                      <a:pt x="288" y="158"/>
                      <a:pt x="282" y="166"/>
                    </a:cubicBezTo>
                    <a:cubicBezTo>
                      <a:pt x="277" y="173"/>
                      <a:pt x="266" y="175"/>
                      <a:pt x="258" y="169"/>
                    </a:cubicBezTo>
                    <a:cubicBezTo>
                      <a:pt x="258" y="169"/>
                      <a:pt x="258" y="169"/>
                      <a:pt x="258" y="169"/>
                    </a:cubicBezTo>
                    <a:cubicBezTo>
                      <a:pt x="251" y="163"/>
                      <a:pt x="240" y="165"/>
                      <a:pt x="234" y="172"/>
                    </a:cubicBezTo>
                    <a:cubicBezTo>
                      <a:pt x="229" y="180"/>
                      <a:pt x="230" y="191"/>
                      <a:pt x="238" y="197"/>
                    </a:cubicBezTo>
                    <a:cubicBezTo>
                      <a:pt x="238" y="197"/>
                      <a:pt x="238" y="197"/>
                      <a:pt x="238" y="197"/>
                    </a:cubicBezTo>
                    <a:cubicBezTo>
                      <a:pt x="245" y="202"/>
                      <a:pt x="247" y="213"/>
                      <a:pt x="241" y="221"/>
                    </a:cubicBezTo>
                    <a:cubicBezTo>
                      <a:pt x="216" y="254"/>
                      <a:pt x="216" y="254"/>
                      <a:pt x="216" y="254"/>
                    </a:cubicBezTo>
                    <a:cubicBezTo>
                      <a:pt x="210" y="262"/>
                      <a:pt x="200" y="263"/>
                      <a:pt x="192" y="257"/>
                    </a:cubicBezTo>
                    <a:cubicBezTo>
                      <a:pt x="192" y="257"/>
                      <a:pt x="192" y="257"/>
                      <a:pt x="192" y="257"/>
                    </a:cubicBezTo>
                    <a:cubicBezTo>
                      <a:pt x="180" y="272"/>
                      <a:pt x="131" y="254"/>
                      <a:pt x="81" y="217"/>
                    </a:cubicBezTo>
                    <a:cubicBezTo>
                      <a:pt x="81" y="217"/>
                      <a:pt x="81" y="217"/>
                      <a:pt x="81" y="217"/>
                    </a:cubicBezTo>
                    <a:cubicBezTo>
                      <a:pt x="31" y="180"/>
                      <a:pt x="0" y="137"/>
                      <a:pt x="12" y="122"/>
                    </a:cubicBezTo>
                    <a:close/>
                  </a:path>
                </a:pathLst>
              </a:cu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111"/>
              <p:cNvSpPr>
                <a:spLocks/>
              </p:cNvSpPr>
              <p:nvPr/>
            </p:nvSpPr>
            <p:spPr bwMode="auto">
              <a:xfrm>
                <a:off x="2950" y="1834"/>
                <a:ext cx="580" cy="492"/>
              </a:xfrm>
              <a:custGeom>
                <a:avLst/>
                <a:gdLst>
                  <a:gd name="T0" fmla="*/ 236 w 245"/>
                  <a:gd name="T1" fmla="*/ 142 h 208"/>
                  <a:gd name="T2" fmla="*/ 236 w 245"/>
                  <a:gd name="T3" fmla="*/ 142 h 208"/>
                  <a:gd name="T4" fmla="*/ 145 w 245"/>
                  <a:gd name="T5" fmla="*/ 74 h 208"/>
                  <a:gd name="T6" fmla="*/ 55 w 245"/>
                  <a:gd name="T7" fmla="*/ 6 h 208"/>
                  <a:gd name="T8" fmla="*/ 31 w 245"/>
                  <a:gd name="T9" fmla="*/ 9 h 208"/>
                  <a:gd name="T10" fmla="*/ 6 w 245"/>
                  <a:gd name="T11" fmla="*/ 42 h 208"/>
                  <a:gd name="T12" fmla="*/ 9 w 245"/>
                  <a:gd name="T13" fmla="*/ 67 h 208"/>
                  <a:gd name="T14" fmla="*/ 10 w 245"/>
                  <a:gd name="T15" fmla="*/ 67 h 208"/>
                  <a:gd name="T16" fmla="*/ 100 w 245"/>
                  <a:gd name="T17" fmla="*/ 134 h 208"/>
                  <a:gd name="T18" fmla="*/ 190 w 245"/>
                  <a:gd name="T19" fmla="*/ 202 h 208"/>
                  <a:gd name="T20" fmla="*/ 190 w 245"/>
                  <a:gd name="T21" fmla="*/ 202 h 208"/>
                  <a:gd name="T22" fmla="*/ 214 w 245"/>
                  <a:gd name="T23" fmla="*/ 199 h 208"/>
                  <a:gd name="T24" fmla="*/ 214 w 245"/>
                  <a:gd name="T25" fmla="*/ 199 h 208"/>
                  <a:gd name="T26" fmla="*/ 239 w 245"/>
                  <a:gd name="T27" fmla="*/ 166 h 208"/>
                  <a:gd name="T28" fmla="*/ 239 w 245"/>
                  <a:gd name="T29" fmla="*/ 166 h 208"/>
                  <a:gd name="T30" fmla="*/ 236 w 245"/>
                  <a:gd name="T31" fmla="*/ 142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5" h="208">
                    <a:moveTo>
                      <a:pt x="236" y="142"/>
                    </a:moveTo>
                    <a:cubicBezTo>
                      <a:pt x="236" y="142"/>
                      <a:pt x="236" y="142"/>
                      <a:pt x="236" y="142"/>
                    </a:cubicBezTo>
                    <a:cubicBezTo>
                      <a:pt x="145" y="74"/>
                      <a:pt x="145" y="74"/>
                      <a:pt x="145" y="74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47" y="0"/>
                      <a:pt x="36" y="2"/>
                      <a:pt x="31" y="9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0" y="50"/>
                      <a:pt x="2" y="61"/>
                      <a:pt x="9" y="67"/>
                    </a:cubicBezTo>
                    <a:cubicBezTo>
                      <a:pt x="10" y="67"/>
                      <a:pt x="10" y="67"/>
                      <a:pt x="10" y="67"/>
                    </a:cubicBezTo>
                    <a:cubicBezTo>
                      <a:pt x="100" y="134"/>
                      <a:pt x="100" y="134"/>
                      <a:pt x="100" y="134"/>
                    </a:cubicBezTo>
                    <a:cubicBezTo>
                      <a:pt x="190" y="202"/>
                      <a:pt x="190" y="202"/>
                      <a:pt x="190" y="202"/>
                    </a:cubicBezTo>
                    <a:cubicBezTo>
                      <a:pt x="190" y="202"/>
                      <a:pt x="190" y="202"/>
                      <a:pt x="190" y="202"/>
                    </a:cubicBezTo>
                    <a:cubicBezTo>
                      <a:pt x="198" y="208"/>
                      <a:pt x="208" y="207"/>
                      <a:pt x="214" y="199"/>
                    </a:cubicBezTo>
                    <a:cubicBezTo>
                      <a:pt x="214" y="199"/>
                      <a:pt x="214" y="199"/>
                      <a:pt x="214" y="199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45" y="158"/>
                      <a:pt x="243" y="147"/>
                      <a:pt x="236" y="142"/>
                    </a:cubicBezTo>
                    <a:close/>
                  </a:path>
                </a:pathLst>
              </a:custGeom>
              <a:solidFill>
                <a:srgbClr val="937C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112"/>
              <p:cNvSpPr>
                <a:spLocks/>
              </p:cNvSpPr>
              <p:nvPr/>
            </p:nvSpPr>
            <p:spPr bwMode="auto">
              <a:xfrm>
                <a:off x="3107" y="1703"/>
                <a:ext cx="520" cy="415"/>
              </a:xfrm>
              <a:custGeom>
                <a:avLst/>
                <a:gdLst>
                  <a:gd name="T0" fmla="*/ 211 w 220"/>
                  <a:gd name="T1" fmla="*/ 141 h 175"/>
                  <a:gd name="T2" fmla="*/ 121 w 220"/>
                  <a:gd name="T3" fmla="*/ 74 h 175"/>
                  <a:gd name="T4" fmla="*/ 30 w 220"/>
                  <a:gd name="T5" fmla="*/ 6 h 175"/>
                  <a:gd name="T6" fmla="*/ 6 w 220"/>
                  <a:gd name="T7" fmla="*/ 9 h 175"/>
                  <a:gd name="T8" fmla="*/ 10 w 220"/>
                  <a:gd name="T9" fmla="*/ 33 h 175"/>
                  <a:gd name="T10" fmla="*/ 10 w 220"/>
                  <a:gd name="T11" fmla="*/ 33 h 175"/>
                  <a:gd name="T12" fmla="*/ 100 w 220"/>
                  <a:gd name="T13" fmla="*/ 101 h 175"/>
                  <a:gd name="T14" fmla="*/ 190 w 220"/>
                  <a:gd name="T15" fmla="*/ 169 h 175"/>
                  <a:gd name="T16" fmla="*/ 190 w 220"/>
                  <a:gd name="T17" fmla="*/ 169 h 175"/>
                  <a:gd name="T18" fmla="*/ 214 w 220"/>
                  <a:gd name="T19" fmla="*/ 166 h 175"/>
                  <a:gd name="T20" fmla="*/ 211 w 220"/>
                  <a:gd name="T21" fmla="*/ 141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0" h="175">
                    <a:moveTo>
                      <a:pt x="211" y="141"/>
                    </a:moveTo>
                    <a:cubicBezTo>
                      <a:pt x="121" y="74"/>
                      <a:pt x="121" y="74"/>
                      <a:pt x="121" y="74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3" y="0"/>
                      <a:pt x="12" y="1"/>
                      <a:pt x="6" y="9"/>
                    </a:cubicBezTo>
                    <a:cubicBezTo>
                      <a:pt x="0" y="17"/>
                      <a:pt x="2" y="27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0" y="101"/>
                      <a:pt x="100" y="101"/>
                      <a:pt x="100" y="101"/>
                    </a:cubicBezTo>
                    <a:cubicBezTo>
                      <a:pt x="190" y="169"/>
                      <a:pt x="190" y="169"/>
                      <a:pt x="190" y="169"/>
                    </a:cubicBezTo>
                    <a:cubicBezTo>
                      <a:pt x="190" y="169"/>
                      <a:pt x="190" y="169"/>
                      <a:pt x="190" y="169"/>
                    </a:cubicBezTo>
                    <a:cubicBezTo>
                      <a:pt x="198" y="175"/>
                      <a:pt x="209" y="173"/>
                      <a:pt x="214" y="166"/>
                    </a:cubicBezTo>
                    <a:cubicBezTo>
                      <a:pt x="220" y="158"/>
                      <a:pt x="219" y="147"/>
                      <a:pt x="211" y="141"/>
                    </a:cubicBezTo>
                    <a:close/>
                  </a:path>
                </a:pathLst>
              </a:custGeom>
              <a:solidFill>
                <a:srgbClr val="937C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113"/>
              <p:cNvSpPr>
                <a:spLocks noEditPoints="1"/>
              </p:cNvSpPr>
              <p:nvPr/>
            </p:nvSpPr>
            <p:spPr bwMode="auto">
              <a:xfrm>
                <a:off x="3080" y="1781"/>
                <a:ext cx="476" cy="389"/>
              </a:xfrm>
              <a:custGeom>
                <a:avLst/>
                <a:gdLst>
                  <a:gd name="T0" fmla="*/ 201 w 201"/>
                  <a:gd name="T1" fmla="*/ 136 h 164"/>
                  <a:gd name="T2" fmla="*/ 111 w 201"/>
                  <a:gd name="T3" fmla="*/ 68 h 164"/>
                  <a:gd name="T4" fmla="*/ 21 w 201"/>
                  <a:gd name="T5" fmla="*/ 0 h 164"/>
                  <a:gd name="T6" fmla="*/ 24 w 201"/>
                  <a:gd name="T7" fmla="*/ 24 h 164"/>
                  <a:gd name="T8" fmla="*/ 0 w 201"/>
                  <a:gd name="T9" fmla="*/ 28 h 164"/>
                  <a:gd name="T10" fmla="*/ 90 w 201"/>
                  <a:gd name="T11" fmla="*/ 96 h 164"/>
                  <a:gd name="T12" fmla="*/ 181 w 201"/>
                  <a:gd name="T13" fmla="*/ 164 h 164"/>
                  <a:gd name="T14" fmla="*/ 177 w 201"/>
                  <a:gd name="T15" fmla="*/ 139 h 164"/>
                  <a:gd name="T16" fmla="*/ 201 w 201"/>
                  <a:gd name="T17" fmla="*/ 136 h 164"/>
                  <a:gd name="T18" fmla="*/ 166 w 201"/>
                  <a:gd name="T19" fmla="*/ 121 h 164"/>
                  <a:gd name="T20" fmla="*/ 166 w 201"/>
                  <a:gd name="T21" fmla="*/ 121 h 164"/>
                  <a:gd name="T22" fmla="*/ 166 w 201"/>
                  <a:gd name="T23" fmla="*/ 121 h 164"/>
                  <a:gd name="T24" fmla="*/ 166 w 201"/>
                  <a:gd name="T25" fmla="*/ 121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1" h="164">
                    <a:moveTo>
                      <a:pt x="201" y="136"/>
                    </a:moveTo>
                    <a:cubicBezTo>
                      <a:pt x="111" y="68"/>
                      <a:pt x="111" y="68"/>
                      <a:pt x="111" y="68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8" y="6"/>
                      <a:pt x="30" y="17"/>
                      <a:pt x="24" y="24"/>
                    </a:cubicBezTo>
                    <a:cubicBezTo>
                      <a:pt x="18" y="32"/>
                      <a:pt x="8" y="33"/>
                      <a:pt x="0" y="28"/>
                    </a:cubicBezTo>
                    <a:cubicBezTo>
                      <a:pt x="90" y="96"/>
                      <a:pt x="90" y="96"/>
                      <a:pt x="90" y="96"/>
                    </a:cubicBezTo>
                    <a:cubicBezTo>
                      <a:pt x="181" y="164"/>
                      <a:pt x="181" y="164"/>
                      <a:pt x="181" y="164"/>
                    </a:cubicBezTo>
                    <a:cubicBezTo>
                      <a:pt x="173" y="158"/>
                      <a:pt x="172" y="147"/>
                      <a:pt x="177" y="139"/>
                    </a:cubicBezTo>
                    <a:cubicBezTo>
                      <a:pt x="183" y="132"/>
                      <a:pt x="194" y="130"/>
                      <a:pt x="201" y="136"/>
                    </a:cubicBezTo>
                    <a:close/>
                    <a:moveTo>
                      <a:pt x="166" y="121"/>
                    </a:moveTo>
                    <a:cubicBezTo>
                      <a:pt x="166" y="121"/>
                      <a:pt x="166" y="121"/>
                      <a:pt x="166" y="121"/>
                    </a:cubicBezTo>
                    <a:cubicBezTo>
                      <a:pt x="166" y="121"/>
                      <a:pt x="166" y="121"/>
                      <a:pt x="166" y="121"/>
                    </a:cubicBezTo>
                    <a:cubicBezTo>
                      <a:pt x="166" y="121"/>
                      <a:pt x="166" y="121"/>
                      <a:pt x="166" y="121"/>
                    </a:cubicBezTo>
                    <a:close/>
                  </a:path>
                </a:pathLst>
              </a:cu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114"/>
              <p:cNvSpPr>
                <a:spLocks/>
              </p:cNvSpPr>
              <p:nvPr/>
            </p:nvSpPr>
            <p:spPr bwMode="auto">
              <a:xfrm>
                <a:off x="2946" y="1992"/>
                <a:ext cx="454" cy="355"/>
              </a:xfrm>
              <a:custGeom>
                <a:avLst/>
                <a:gdLst>
                  <a:gd name="T0" fmla="*/ 102 w 192"/>
                  <a:gd name="T1" fmla="*/ 67 h 150"/>
                  <a:gd name="T2" fmla="*/ 12 w 192"/>
                  <a:gd name="T3" fmla="*/ 0 h 150"/>
                  <a:gd name="T4" fmla="*/ 81 w 192"/>
                  <a:gd name="T5" fmla="*/ 95 h 150"/>
                  <a:gd name="T6" fmla="*/ 192 w 192"/>
                  <a:gd name="T7" fmla="*/ 135 h 150"/>
                  <a:gd name="T8" fmla="*/ 102 w 192"/>
                  <a:gd name="T9" fmla="*/ 6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150">
                    <a:moveTo>
                      <a:pt x="102" y="67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0" y="15"/>
                      <a:pt x="31" y="58"/>
                      <a:pt x="81" y="95"/>
                    </a:cubicBezTo>
                    <a:cubicBezTo>
                      <a:pt x="131" y="132"/>
                      <a:pt x="180" y="150"/>
                      <a:pt x="192" y="135"/>
                    </a:cubicBezTo>
                    <a:lnTo>
                      <a:pt x="102" y="67"/>
                    </a:lnTo>
                    <a:close/>
                  </a:path>
                </a:pathLst>
              </a:cu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3" name="Group 117"/>
            <p:cNvGrpSpPr>
              <a:grpSpLocks noChangeAspect="1"/>
            </p:cNvGrpSpPr>
            <p:nvPr/>
          </p:nvGrpSpPr>
          <p:grpSpPr bwMode="auto">
            <a:xfrm>
              <a:off x="5050976" y="3929444"/>
              <a:ext cx="908353" cy="908353"/>
              <a:chOff x="2893" y="1213"/>
              <a:chExt cx="705" cy="705"/>
            </a:xfrm>
          </p:grpSpPr>
          <p:sp>
            <p:nvSpPr>
              <p:cNvPr id="30" name="Oval 118"/>
              <p:cNvSpPr>
                <a:spLocks noChangeArrowheads="1"/>
              </p:cNvSpPr>
              <p:nvPr/>
            </p:nvSpPr>
            <p:spPr bwMode="auto">
              <a:xfrm>
                <a:off x="2893" y="1213"/>
                <a:ext cx="705" cy="705"/>
              </a:xfrm>
              <a:prstGeom prst="ellipse">
                <a:avLst/>
              </a:prstGeom>
              <a:solidFill>
                <a:srgbClr val="788F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119"/>
              <p:cNvSpPr>
                <a:spLocks/>
              </p:cNvSpPr>
              <p:nvPr/>
            </p:nvSpPr>
            <p:spPr bwMode="auto">
              <a:xfrm>
                <a:off x="3034" y="1619"/>
                <a:ext cx="106" cy="131"/>
              </a:xfrm>
              <a:custGeom>
                <a:avLst/>
                <a:gdLst>
                  <a:gd name="T0" fmla="*/ 106 w 106"/>
                  <a:gd name="T1" fmla="*/ 0 h 131"/>
                  <a:gd name="T2" fmla="*/ 0 w 106"/>
                  <a:gd name="T3" fmla="*/ 0 h 131"/>
                  <a:gd name="T4" fmla="*/ 0 w 106"/>
                  <a:gd name="T5" fmla="*/ 131 h 131"/>
                  <a:gd name="T6" fmla="*/ 106 w 106"/>
                  <a:gd name="T7" fmla="*/ 105 h 131"/>
                  <a:gd name="T8" fmla="*/ 106 w 106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31">
                    <a:moveTo>
                      <a:pt x="106" y="0"/>
                    </a:moveTo>
                    <a:lnTo>
                      <a:pt x="0" y="0"/>
                    </a:lnTo>
                    <a:lnTo>
                      <a:pt x="0" y="131"/>
                    </a:lnTo>
                    <a:lnTo>
                      <a:pt x="106" y="105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86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120"/>
              <p:cNvSpPr>
                <a:spLocks/>
              </p:cNvSpPr>
              <p:nvPr/>
            </p:nvSpPr>
            <p:spPr bwMode="auto">
              <a:xfrm>
                <a:off x="3352" y="1407"/>
                <a:ext cx="105" cy="343"/>
              </a:xfrm>
              <a:custGeom>
                <a:avLst/>
                <a:gdLst>
                  <a:gd name="T0" fmla="*/ 105 w 105"/>
                  <a:gd name="T1" fmla="*/ 26 h 343"/>
                  <a:gd name="T2" fmla="*/ 0 w 105"/>
                  <a:gd name="T3" fmla="*/ 0 h 343"/>
                  <a:gd name="T4" fmla="*/ 0 w 105"/>
                  <a:gd name="T5" fmla="*/ 317 h 343"/>
                  <a:gd name="T6" fmla="*/ 105 w 105"/>
                  <a:gd name="T7" fmla="*/ 343 h 343"/>
                  <a:gd name="T8" fmla="*/ 105 w 105"/>
                  <a:gd name="T9" fmla="*/ 26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343">
                    <a:moveTo>
                      <a:pt x="105" y="26"/>
                    </a:moveTo>
                    <a:lnTo>
                      <a:pt x="0" y="0"/>
                    </a:lnTo>
                    <a:lnTo>
                      <a:pt x="0" y="317"/>
                    </a:lnTo>
                    <a:lnTo>
                      <a:pt x="105" y="343"/>
                    </a:lnTo>
                    <a:lnTo>
                      <a:pt x="105" y="26"/>
                    </a:lnTo>
                    <a:close/>
                  </a:path>
                </a:pathLst>
              </a:custGeom>
              <a:solidFill>
                <a:srgbClr val="EEA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121"/>
              <p:cNvSpPr>
                <a:spLocks/>
              </p:cNvSpPr>
              <p:nvPr/>
            </p:nvSpPr>
            <p:spPr bwMode="auto">
              <a:xfrm>
                <a:off x="3246" y="1407"/>
                <a:ext cx="106" cy="343"/>
              </a:xfrm>
              <a:custGeom>
                <a:avLst/>
                <a:gdLst>
                  <a:gd name="T0" fmla="*/ 106 w 106"/>
                  <a:gd name="T1" fmla="*/ 0 h 343"/>
                  <a:gd name="T2" fmla="*/ 0 w 106"/>
                  <a:gd name="T3" fmla="*/ 26 h 343"/>
                  <a:gd name="T4" fmla="*/ 0 w 106"/>
                  <a:gd name="T5" fmla="*/ 343 h 343"/>
                  <a:gd name="T6" fmla="*/ 106 w 106"/>
                  <a:gd name="T7" fmla="*/ 317 h 343"/>
                  <a:gd name="T8" fmla="*/ 106 w 106"/>
                  <a:gd name="T9" fmla="*/ 0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343">
                    <a:moveTo>
                      <a:pt x="106" y="0"/>
                    </a:moveTo>
                    <a:lnTo>
                      <a:pt x="0" y="26"/>
                    </a:lnTo>
                    <a:lnTo>
                      <a:pt x="0" y="343"/>
                    </a:lnTo>
                    <a:lnTo>
                      <a:pt x="106" y="317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F7D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122"/>
              <p:cNvSpPr>
                <a:spLocks/>
              </p:cNvSpPr>
              <p:nvPr/>
            </p:nvSpPr>
            <p:spPr bwMode="auto">
              <a:xfrm>
                <a:off x="3140" y="1407"/>
                <a:ext cx="106" cy="343"/>
              </a:xfrm>
              <a:custGeom>
                <a:avLst/>
                <a:gdLst>
                  <a:gd name="T0" fmla="*/ 106 w 106"/>
                  <a:gd name="T1" fmla="*/ 26 h 343"/>
                  <a:gd name="T2" fmla="*/ 0 w 106"/>
                  <a:gd name="T3" fmla="*/ 0 h 343"/>
                  <a:gd name="T4" fmla="*/ 0 w 106"/>
                  <a:gd name="T5" fmla="*/ 317 h 343"/>
                  <a:gd name="T6" fmla="*/ 106 w 106"/>
                  <a:gd name="T7" fmla="*/ 343 h 343"/>
                  <a:gd name="T8" fmla="*/ 106 w 106"/>
                  <a:gd name="T9" fmla="*/ 26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343">
                    <a:moveTo>
                      <a:pt x="106" y="26"/>
                    </a:moveTo>
                    <a:lnTo>
                      <a:pt x="0" y="0"/>
                    </a:lnTo>
                    <a:lnTo>
                      <a:pt x="0" y="317"/>
                    </a:lnTo>
                    <a:lnTo>
                      <a:pt x="106" y="343"/>
                    </a:lnTo>
                    <a:lnTo>
                      <a:pt x="106" y="26"/>
                    </a:lnTo>
                    <a:close/>
                  </a:path>
                </a:pathLst>
              </a:custGeom>
              <a:solidFill>
                <a:srgbClr val="EEA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123"/>
              <p:cNvSpPr>
                <a:spLocks/>
              </p:cNvSpPr>
              <p:nvPr/>
            </p:nvSpPr>
            <p:spPr bwMode="auto">
              <a:xfrm>
                <a:off x="3034" y="1407"/>
                <a:ext cx="106" cy="343"/>
              </a:xfrm>
              <a:custGeom>
                <a:avLst/>
                <a:gdLst>
                  <a:gd name="T0" fmla="*/ 106 w 106"/>
                  <a:gd name="T1" fmla="*/ 0 h 343"/>
                  <a:gd name="T2" fmla="*/ 0 w 106"/>
                  <a:gd name="T3" fmla="*/ 26 h 343"/>
                  <a:gd name="T4" fmla="*/ 0 w 106"/>
                  <a:gd name="T5" fmla="*/ 343 h 343"/>
                  <a:gd name="T6" fmla="*/ 106 w 106"/>
                  <a:gd name="T7" fmla="*/ 317 h 343"/>
                  <a:gd name="T8" fmla="*/ 106 w 106"/>
                  <a:gd name="T9" fmla="*/ 0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343">
                    <a:moveTo>
                      <a:pt x="106" y="0"/>
                    </a:moveTo>
                    <a:lnTo>
                      <a:pt x="0" y="26"/>
                    </a:lnTo>
                    <a:lnTo>
                      <a:pt x="0" y="343"/>
                    </a:lnTo>
                    <a:lnTo>
                      <a:pt x="106" y="317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F7D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124"/>
              <p:cNvSpPr>
                <a:spLocks noEditPoints="1"/>
              </p:cNvSpPr>
              <p:nvPr/>
            </p:nvSpPr>
            <p:spPr bwMode="auto">
              <a:xfrm>
                <a:off x="3034" y="1418"/>
                <a:ext cx="423" cy="322"/>
              </a:xfrm>
              <a:custGeom>
                <a:avLst/>
                <a:gdLst>
                  <a:gd name="T0" fmla="*/ 423 w 423"/>
                  <a:gd name="T1" fmla="*/ 114 h 322"/>
                  <a:gd name="T2" fmla="*/ 271 w 423"/>
                  <a:gd name="T3" fmla="*/ 99 h 322"/>
                  <a:gd name="T4" fmla="*/ 369 w 423"/>
                  <a:gd name="T5" fmla="*/ 61 h 322"/>
                  <a:gd name="T6" fmla="*/ 377 w 423"/>
                  <a:gd name="T7" fmla="*/ 50 h 322"/>
                  <a:gd name="T8" fmla="*/ 364 w 423"/>
                  <a:gd name="T9" fmla="*/ 47 h 322"/>
                  <a:gd name="T10" fmla="*/ 271 w 423"/>
                  <a:gd name="T11" fmla="*/ 0 h 322"/>
                  <a:gd name="T12" fmla="*/ 212 w 423"/>
                  <a:gd name="T13" fmla="*/ 61 h 322"/>
                  <a:gd name="T14" fmla="*/ 152 w 423"/>
                  <a:gd name="T15" fmla="*/ 0 h 322"/>
                  <a:gd name="T16" fmla="*/ 60 w 423"/>
                  <a:gd name="T17" fmla="*/ 47 h 322"/>
                  <a:gd name="T18" fmla="*/ 46 w 423"/>
                  <a:gd name="T19" fmla="*/ 50 h 322"/>
                  <a:gd name="T20" fmla="*/ 54 w 423"/>
                  <a:gd name="T21" fmla="*/ 61 h 322"/>
                  <a:gd name="T22" fmla="*/ 152 w 423"/>
                  <a:gd name="T23" fmla="*/ 108 h 322"/>
                  <a:gd name="T24" fmla="*/ 60 w 423"/>
                  <a:gd name="T25" fmla="*/ 152 h 322"/>
                  <a:gd name="T26" fmla="*/ 0 w 423"/>
                  <a:gd name="T27" fmla="*/ 114 h 322"/>
                  <a:gd name="T28" fmla="*/ 14 w 423"/>
                  <a:gd name="T29" fmla="*/ 125 h 322"/>
                  <a:gd name="T30" fmla="*/ 0 w 423"/>
                  <a:gd name="T31" fmla="*/ 167 h 322"/>
                  <a:gd name="T32" fmla="*/ 46 w 423"/>
                  <a:gd name="T33" fmla="*/ 209 h 322"/>
                  <a:gd name="T34" fmla="*/ 46 w 423"/>
                  <a:gd name="T35" fmla="*/ 222 h 322"/>
                  <a:gd name="T36" fmla="*/ 0 w 423"/>
                  <a:gd name="T37" fmla="*/ 286 h 322"/>
                  <a:gd name="T38" fmla="*/ 60 w 423"/>
                  <a:gd name="T39" fmla="*/ 317 h 322"/>
                  <a:gd name="T40" fmla="*/ 152 w 423"/>
                  <a:gd name="T41" fmla="*/ 271 h 322"/>
                  <a:gd name="T42" fmla="*/ 166 w 423"/>
                  <a:gd name="T43" fmla="*/ 275 h 322"/>
                  <a:gd name="T44" fmla="*/ 258 w 423"/>
                  <a:gd name="T45" fmla="*/ 322 h 322"/>
                  <a:gd name="T46" fmla="*/ 318 w 423"/>
                  <a:gd name="T47" fmla="*/ 260 h 322"/>
                  <a:gd name="T48" fmla="*/ 423 w 423"/>
                  <a:gd name="T49" fmla="*/ 273 h 322"/>
                  <a:gd name="T50" fmla="*/ 423 w 423"/>
                  <a:gd name="T51" fmla="*/ 233 h 322"/>
                  <a:gd name="T52" fmla="*/ 377 w 423"/>
                  <a:gd name="T53" fmla="*/ 169 h 322"/>
                  <a:gd name="T54" fmla="*/ 377 w 423"/>
                  <a:gd name="T55" fmla="*/ 156 h 322"/>
                  <a:gd name="T56" fmla="*/ 106 w 423"/>
                  <a:gd name="T57" fmla="*/ 247 h 322"/>
                  <a:gd name="T58" fmla="*/ 106 w 423"/>
                  <a:gd name="T59" fmla="*/ 207 h 322"/>
                  <a:gd name="T60" fmla="*/ 152 w 423"/>
                  <a:gd name="T61" fmla="*/ 205 h 322"/>
                  <a:gd name="T62" fmla="*/ 60 w 423"/>
                  <a:gd name="T63" fmla="*/ 166 h 322"/>
                  <a:gd name="T64" fmla="*/ 152 w 423"/>
                  <a:gd name="T65" fmla="*/ 205 h 322"/>
                  <a:gd name="T66" fmla="*/ 166 w 423"/>
                  <a:gd name="T67" fmla="*/ 262 h 322"/>
                  <a:gd name="T68" fmla="*/ 258 w 423"/>
                  <a:gd name="T69" fmla="*/ 222 h 322"/>
                  <a:gd name="T70" fmla="*/ 258 w 423"/>
                  <a:gd name="T71" fmla="*/ 209 h 322"/>
                  <a:gd name="T72" fmla="*/ 166 w 423"/>
                  <a:gd name="T73" fmla="*/ 161 h 322"/>
                  <a:gd name="T74" fmla="*/ 258 w 423"/>
                  <a:gd name="T75" fmla="*/ 117 h 322"/>
                  <a:gd name="T76" fmla="*/ 212 w 423"/>
                  <a:gd name="T77" fmla="*/ 114 h 322"/>
                  <a:gd name="T78" fmla="*/ 212 w 423"/>
                  <a:gd name="T79" fmla="*/ 75 h 322"/>
                  <a:gd name="T80" fmla="*/ 364 w 423"/>
                  <a:gd name="T81" fmla="*/ 214 h 322"/>
                  <a:gd name="T82" fmla="*/ 271 w 423"/>
                  <a:gd name="T83" fmla="*/ 258 h 322"/>
                  <a:gd name="T84" fmla="*/ 318 w 423"/>
                  <a:gd name="T85" fmla="*/ 155 h 322"/>
                  <a:gd name="T86" fmla="*/ 364 w 423"/>
                  <a:gd name="T87" fmla="*/ 152 h 322"/>
                  <a:gd name="T88" fmla="*/ 271 w 423"/>
                  <a:gd name="T89" fmla="*/ 113 h 322"/>
                  <a:gd name="T90" fmla="*/ 364 w 423"/>
                  <a:gd name="T91" fmla="*/ 152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23" h="322">
                    <a:moveTo>
                      <a:pt x="377" y="117"/>
                    </a:moveTo>
                    <a:lnTo>
                      <a:pt x="423" y="128"/>
                    </a:lnTo>
                    <a:lnTo>
                      <a:pt x="423" y="114"/>
                    </a:lnTo>
                    <a:lnTo>
                      <a:pt x="371" y="102"/>
                    </a:lnTo>
                    <a:lnTo>
                      <a:pt x="318" y="88"/>
                    </a:lnTo>
                    <a:lnTo>
                      <a:pt x="271" y="99"/>
                    </a:lnTo>
                    <a:lnTo>
                      <a:pt x="271" y="60"/>
                    </a:lnTo>
                    <a:lnTo>
                      <a:pt x="318" y="49"/>
                    </a:lnTo>
                    <a:lnTo>
                      <a:pt x="369" y="61"/>
                    </a:lnTo>
                    <a:lnTo>
                      <a:pt x="423" y="75"/>
                    </a:lnTo>
                    <a:lnTo>
                      <a:pt x="423" y="61"/>
                    </a:lnTo>
                    <a:lnTo>
                      <a:pt x="377" y="50"/>
                    </a:lnTo>
                    <a:lnTo>
                      <a:pt x="377" y="4"/>
                    </a:lnTo>
                    <a:lnTo>
                      <a:pt x="364" y="0"/>
                    </a:lnTo>
                    <a:lnTo>
                      <a:pt x="364" y="47"/>
                    </a:lnTo>
                    <a:lnTo>
                      <a:pt x="318" y="35"/>
                    </a:lnTo>
                    <a:lnTo>
                      <a:pt x="271" y="47"/>
                    </a:lnTo>
                    <a:lnTo>
                      <a:pt x="271" y="0"/>
                    </a:lnTo>
                    <a:lnTo>
                      <a:pt x="258" y="4"/>
                    </a:lnTo>
                    <a:lnTo>
                      <a:pt x="258" y="50"/>
                    </a:lnTo>
                    <a:lnTo>
                      <a:pt x="212" y="61"/>
                    </a:lnTo>
                    <a:lnTo>
                      <a:pt x="166" y="50"/>
                    </a:lnTo>
                    <a:lnTo>
                      <a:pt x="166" y="4"/>
                    </a:lnTo>
                    <a:lnTo>
                      <a:pt x="152" y="0"/>
                    </a:lnTo>
                    <a:lnTo>
                      <a:pt x="152" y="47"/>
                    </a:lnTo>
                    <a:lnTo>
                      <a:pt x="106" y="35"/>
                    </a:lnTo>
                    <a:lnTo>
                      <a:pt x="60" y="47"/>
                    </a:lnTo>
                    <a:lnTo>
                      <a:pt x="60" y="0"/>
                    </a:lnTo>
                    <a:lnTo>
                      <a:pt x="46" y="4"/>
                    </a:lnTo>
                    <a:lnTo>
                      <a:pt x="46" y="50"/>
                    </a:lnTo>
                    <a:lnTo>
                      <a:pt x="0" y="61"/>
                    </a:lnTo>
                    <a:lnTo>
                      <a:pt x="0" y="75"/>
                    </a:lnTo>
                    <a:lnTo>
                      <a:pt x="54" y="61"/>
                    </a:lnTo>
                    <a:lnTo>
                      <a:pt x="106" y="49"/>
                    </a:lnTo>
                    <a:lnTo>
                      <a:pt x="152" y="60"/>
                    </a:lnTo>
                    <a:lnTo>
                      <a:pt x="152" y="108"/>
                    </a:lnTo>
                    <a:lnTo>
                      <a:pt x="152" y="152"/>
                    </a:lnTo>
                    <a:lnTo>
                      <a:pt x="106" y="141"/>
                    </a:lnTo>
                    <a:lnTo>
                      <a:pt x="60" y="152"/>
                    </a:lnTo>
                    <a:lnTo>
                      <a:pt x="60" y="99"/>
                    </a:lnTo>
                    <a:lnTo>
                      <a:pt x="52" y="102"/>
                    </a:lnTo>
                    <a:lnTo>
                      <a:pt x="0" y="114"/>
                    </a:lnTo>
                    <a:lnTo>
                      <a:pt x="0" y="128"/>
                    </a:lnTo>
                    <a:lnTo>
                      <a:pt x="2" y="127"/>
                    </a:lnTo>
                    <a:lnTo>
                      <a:pt x="14" y="125"/>
                    </a:lnTo>
                    <a:lnTo>
                      <a:pt x="46" y="117"/>
                    </a:lnTo>
                    <a:lnTo>
                      <a:pt x="46" y="156"/>
                    </a:lnTo>
                    <a:lnTo>
                      <a:pt x="0" y="167"/>
                    </a:lnTo>
                    <a:lnTo>
                      <a:pt x="0" y="180"/>
                    </a:lnTo>
                    <a:lnTo>
                      <a:pt x="46" y="169"/>
                    </a:lnTo>
                    <a:lnTo>
                      <a:pt x="46" y="209"/>
                    </a:lnTo>
                    <a:lnTo>
                      <a:pt x="0" y="220"/>
                    </a:lnTo>
                    <a:lnTo>
                      <a:pt x="0" y="233"/>
                    </a:lnTo>
                    <a:lnTo>
                      <a:pt x="46" y="222"/>
                    </a:lnTo>
                    <a:lnTo>
                      <a:pt x="46" y="262"/>
                    </a:lnTo>
                    <a:lnTo>
                      <a:pt x="0" y="273"/>
                    </a:lnTo>
                    <a:lnTo>
                      <a:pt x="0" y="286"/>
                    </a:lnTo>
                    <a:lnTo>
                      <a:pt x="46" y="275"/>
                    </a:lnTo>
                    <a:lnTo>
                      <a:pt x="46" y="322"/>
                    </a:lnTo>
                    <a:lnTo>
                      <a:pt x="60" y="317"/>
                    </a:lnTo>
                    <a:lnTo>
                      <a:pt x="60" y="271"/>
                    </a:lnTo>
                    <a:lnTo>
                      <a:pt x="106" y="260"/>
                    </a:lnTo>
                    <a:lnTo>
                      <a:pt x="152" y="271"/>
                    </a:lnTo>
                    <a:lnTo>
                      <a:pt x="152" y="317"/>
                    </a:lnTo>
                    <a:lnTo>
                      <a:pt x="166" y="322"/>
                    </a:lnTo>
                    <a:lnTo>
                      <a:pt x="166" y="275"/>
                    </a:lnTo>
                    <a:lnTo>
                      <a:pt x="212" y="286"/>
                    </a:lnTo>
                    <a:lnTo>
                      <a:pt x="258" y="275"/>
                    </a:lnTo>
                    <a:lnTo>
                      <a:pt x="258" y="322"/>
                    </a:lnTo>
                    <a:lnTo>
                      <a:pt x="271" y="317"/>
                    </a:lnTo>
                    <a:lnTo>
                      <a:pt x="271" y="271"/>
                    </a:lnTo>
                    <a:lnTo>
                      <a:pt x="318" y="260"/>
                    </a:lnTo>
                    <a:lnTo>
                      <a:pt x="369" y="273"/>
                    </a:lnTo>
                    <a:lnTo>
                      <a:pt x="423" y="286"/>
                    </a:lnTo>
                    <a:lnTo>
                      <a:pt x="423" y="273"/>
                    </a:lnTo>
                    <a:lnTo>
                      <a:pt x="377" y="262"/>
                    </a:lnTo>
                    <a:lnTo>
                      <a:pt x="377" y="222"/>
                    </a:lnTo>
                    <a:lnTo>
                      <a:pt x="423" y="233"/>
                    </a:lnTo>
                    <a:lnTo>
                      <a:pt x="423" y="220"/>
                    </a:lnTo>
                    <a:lnTo>
                      <a:pt x="377" y="209"/>
                    </a:lnTo>
                    <a:lnTo>
                      <a:pt x="377" y="169"/>
                    </a:lnTo>
                    <a:lnTo>
                      <a:pt x="423" y="180"/>
                    </a:lnTo>
                    <a:lnTo>
                      <a:pt x="423" y="167"/>
                    </a:lnTo>
                    <a:lnTo>
                      <a:pt x="377" y="156"/>
                    </a:lnTo>
                    <a:lnTo>
                      <a:pt x="377" y="117"/>
                    </a:lnTo>
                    <a:close/>
                    <a:moveTo>
                      <a:pt x="152" y="258"/>
                    </a:moveTo>
                    <a:lnTo>
                      <a:pt x="106" y="247"/>
                    </a:lnTo>
                    <a:lnTo>
                      <a:pt x="60" y="258"/>
                    </a:lnTo>
                    <a:lnTo>
                      <a:pt x="60" y="218"/>
                    </a:lnTo>
                    <a:lnTo>
                      <a:pt x="106" y="207"/>
                    </a:lnTo>
                    <a:lnTo>
                      <a:pt x="152" y="218"/>
                    </a:lnTo>
                    <a:lnTo>
                      <a:pt x="152" y="258"/>
                    </a:lnTo>
                    <a:close/>
                    <a:moveTo>
                      <a:pt x="152" y="205"/>
                    </a:moveTo>
                    <a:lnTo>
                      <a:pt x="106" y="194"/>
                    </a:lnTo>
                    <a:lnTo>
                      <a:pt x="60" y="205"/>
                    </a:lnTo>
                    <a:lnTo>
                      <a:pt x="60" y="166"/>
                    </a:lnTo>
                    <a:lnTo>
                      <a:pt x="106" y="155"/>
                    </a:lnTo>
                    <a:lnTo>
                      <a:pt x="152" y="166"/>
                    </a:lnTo>
                    <a:lnTo>
                      <a:pt x="152" y="205"/>
                    </a:lnTo>
                    <a:close/>
                    <a:moveTo>
                      <a:pt x="258" y="262"/>
                    </a:moveTo>
                    <a:lnTo>
                      <a:pt x="212" y="273"/>
                    </a:lnTo>
                    <a:lnTo>
                      <a:pt x="166" y="262"/>
                    </a:lnTo>
                    <a:lnTo>
                      <a:pt x="166" y="222"/>
                    </a:lnTo>
                    <a:lnTo>
                      <a:pt x="212" y="233"/>
                    </a:lnTo>
                    <a:lnTo>
                      <a:pt x="258" y="222"/>
                    </a:lnTo>
                    <a:lnTo>
                      <a:pt x="258" y="262"/>
                    </a:lnTo>
                    <a:close/>
                    <a:moveTo>
                      <a:pt x="258" y="161"/>
                    </a:moveTo>
                    <a:lnTo>
                      <a:pt x="258" y="209"/>
                    </a:lnTo>
                    <a:lnTo>
                      <a:pt x="212" y="220"/>
                    </a:lnTo>
                    <a:lnTo>
                      <a:pt x="166" y="209"/>
                    </a:lnTo>
                    <a:lnTo>
                      <a:pt x="166" y="161"/>
                    </a:lnTo>
                    <a:lnTo>
                      <a:pt x="166" y="117"/>
                    </a:lnTo>
                    <a:lnTo>
                      <a:pt x="212" y="128"/>
                    </a:lnTo>
                    <a:lnTo>
                      <a:pt x="258" y="117"/>
                    </a:lnTo>
                    <a:lnTo>
                      <a:pt x="258" y="161"/>
                    </a:lnTo>
                    <a:close/>
                    <a:moveTo>
                      <a:pt x="258" y="103"/>
                    </a:moveTo>
                    <a:lnTo>
                      <a:pt x="212" y="114"/>
                    </a:lnTo>
                    <a:lnTo>
                      <a:pt x="166" y="103"/>
                    </a:lnTo>
                    <a:lnTo>
                      <a:pt x="166" y="64"/>
                    </a:lnTo>
                    <a:lnTo>
                      <a:pt x="212" y="75"/>
                    </a:lnTo>
                    <a:lnTo>
                      <a:pt x="258" y="64"/>
                    </a:lnTo>
                    <a:lnTo>
                      <a:pt x="258" y="103"/>
                    </a:lnTo>
                    <a:close/>
                    <a:moveTo>
                      <a:pt x="364" y="214"/>
                    </a:moveTo>
                    <a:lnTo>
                      <a:pt x="364" y="258"/>
                    </a:lnTo>
                    <a:lnTo>
                      <a:pt x="318" y="247"/>
                    </a:lnTo>
                    <a:lnTo>
                      <a:pt x="271" y="258"/>
                    </a:lnTo>
                    <a:lnTo>
                      <a:pt x="271" y="214"/>
                    </a:lnTo>
                    <a:lnTo>
                      <a:pt x="271" y="166"/>
                    </a:lnTo>
                    <a:lnTo>
                      <a:pt x="318" y="155"/>
                    </a:lnTo>
                    <a:lnTo>
                      <a:pt x="364" y="166"/>
                    </a:lnTo>
                    <a:lnTo>
                      <a:pt x="364" y="214"/>
                    </a:lnTo>
                    <a:close/>
                    <a:moveTo>
                      <a:pt x="364" y="152"/>
                    </a:moveTo>
                    <a:lnTo>
                      <a:pt x="318" y="141"/>
                    </a:lnTo>
                    <a:lnTo>
                      <a:pt x="271" y="152"/>
                    </a:lnTo>
                    <a:lnTo>
                      <a:pt x="271" y="113"/>
                    </a:lnTo>
                    <a:lnTo>
                      <a:pt x="318" y="102"/>
                    </a:lnTo>
                    <a:lnTo>
                      <a:pt x="364" y="113"/>
                    </a:lnTo>
                    <a:lnTo>
                      <a:pt x="364" y="152"/>
                    </a:lnTo>
                    <a:close/>
                  </a:path>
                </a:pathLst>
              </a:custGeom>
              <a:solidFill>
                <a:srgbClr val="DBA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125"/>
              <p:cNvSpPr>
                <a:spLocks/>
              </p:cNvSpPr>
              <p:nvPr/>
            </p:nvSpPr>
            <p:spPr bwMode="auto">
              <a:xfrm>
                <a:off x="3203" y="1348"/>
                <a:ext cx="85" cy="170"/>
              </a:xfrm>
              <a:custGeom>
                <a:avLst/>
                <a:gdLst>
                  <a:gd name="T0" fmla="*/ 96 w 96"/>
                  <a:gd name="T1" fmla="*/ 48 h 192"/>
                  <a:gd name="T2" fmla="*/ 48 w 96"/>
                  <a:gd name="T3" fmla="*/ 192 h 192"/>
                  <a:gd name="T4" fmla="*/ 0 w 96"/>
                  <a:gd name="T5" fmla="*/ 48 h 192"/>
                  <a:gd name="T6" fmla="*/ 48 w 96"/>
                  <a:gd name="T7" fmla="*/ 0 h 192"/>
                  <a:gd name="T8" fmla="*/ 96 w 96"/>
                  <a:gd name="T9" fmla="*/ 4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92">
                    <a:moveTo>
                      <a:pt x="96" y="48"/>
                    </a:moveTo>
                    <a:cubicBezTo>
                      <a:pt x="96" y="75"/>
                      <a:pt x="48" y="192"/>
                      <a:pt x="48" y="192"/>
                    </a:cubicBezTo>
                    <a:cubicBezTo>
                      <a:pt x="48" y="192"/>
                      <a:pt x="0" y="75"/>
                      <a:pt x="0" y="48"/>
                    </a:cubicBezTo>
                    <a:cubicBezTo>
                      <a:pt x="0" y="22"/>
                      <a:pt x="22" y="0"/>
                      <a:pt x="48" y="0"/>
                    </a:cubicBezTo>
                    <a:cubicBezTo>
                      <a:pt x="75" y="0"/>
                      <a:pt x="96" y="22"/>
                      <a:pt x="96" y="48"/>
                    </a:cubicBezTo>
                    <a:close/>
                  </a:path>
                </a:pathLst>
              </a:custGeom>
              <a:solidFill>
                <a:srgbClr val="6DBE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Oval 126"/>
              <p:cNvSpPr>
                <a:spLocks noChangeArrowheads="1"/>
              </p:cNvSpPr>
              <p:nvPr/>
            </p:nvSpPr>
            <p:spPr bwMode="auto">
              <a:xfrm>
                <a:off x="3224" y="1369"/>
                <a:ext cx="43" cy="4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127"/>
              <p:cNvSpPr>
                <a:spLocks/>
              </p:cNvSpPr>
              <p:nvPr/>
            </p:nvSpPr>
            <p:spPr bwMode="auto">
              <a:xfrm>
                <a:off x="3325" y="1566"/>
                <a:ext cx="53" cy="105"/>
              </a:xfrm>
              <a:custGeom>
                <a:avLst/>
                <a:gdLst>
                  <a:gd name="T0" fmla="*/ 60 w 60"/>
                  <a:gd name="T1" fmla="*/ 30 h 119"/>
                  <a:gd name="T2" fmla="*/ 30 w 60"/>
                  <a:gd name="T3" fmla="*/ 119 h 119"/>
                  <a:gd name="T4" fmla="*/ 0 w 60"/>
                  <a:gd name="T5" fmla="*/ 30 h 119"/>
                  <a:gd name="T6" fmla="*/ 30 w 60"/>
                  <a:gd name="T7" fmla="*/ 0 h 119"/>
                  <a:gd name="T8" fmla="*/ 60 w 60"/>
                  <a:gd name="T9" fmla="*/ 3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19">
                    <a:moveTo>
                      <a:pt x="60" y="30"/>
                    </a:moveTo>
                    <a:cubicBezTo>
                      <a:pt x="60" y="46"/>
                      <a:pt x="30" y="119"/>
                      <a:pt x="30" y="119"/>
                    </a:cubicBezTo>
                    <a:cubicBezTo>
                      <a:pt x="30" y="119"/>
                      <a:pt x="0" y="46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46" y="0"/>
                      <a:pt x="60" y="13"/>
                      <a:pt x="60" y="30"/>
                    </a:cubicBezTo>
                    <a:close/>
                  </a:path>
                </a:pathLst>
              </a:custGeom>
              <a:solidFill>
                <a:srgbClr val="E36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Oval 128"/>
              <p:cNvSpPr>
                <a:spLocks noChangeArrowheads="1"/>
              </p:cNvSpPr>
              <p:nvPr/>
            </p:nvSpPr>
            <p:spPr bwMode="auto">
              <a:xfrm>
                <a:off x="3338" y="1579"/>
                <a:ext cx="27" cy="2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129"/>
              <p:cNvSpPr>
                <a:spLocks/>
              </p:cNvSpPr>
              <p:nvPr/>
            </p:nvSpPr>
            <p:spPr bwMode="auto">
              <a:xfrm>
                <a:off x="3114" y="1513"/>
                <a:ext cx="52" cy="106"/>
              </a:xfrm>
              <a:custGeom>
                <a:avLst/>
                <a:gdLst>
                  <a:gd name="T0" fmla="*/ 59 w 59"/>
                  <a:gd name="T1" fmla="*/ 30 h 120"/>
                  <a:gd name="T2" fmla="*/ 29 w 59"/>
                  <a:gd name="T3" fmla="*/ 120 h 120"/>
                  <a:gd name="T4" fmla="*/ 0 w 59"/>
                  <a:gd name="T5" fmla="*/ 30 h 120"/>
                  <a:gd name="T6" fmla="*/ 29 w 59"/>
                  <a:gd name="T7" fmla="*/ 0 h 120"/>
                  <a:gd name="T8" fmla="*/ 59 w 59"/>
                  <a:gd name="T9" fmla="*/ 3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20">
                    <a:moveTo>
                      <a:pt x="59" y="30"/>
                    </a:moveTo>
                    <a:cubicBezTo>
                      <a:pt x="59" y="46"/>
                      <a:pt x="29" y="120"/>
                      <a:pt x="29" y="120"/>
                    </a:cubicBezTo>
                    <a:cubicBezTo>
                      <a:pt x="29" y="120"/>
                      <a:pt x="0" y="46"/>
                      <a:pt x="0" y="30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6" y="0"/>
                      <a:pt x="59" y="13"/>
                      <a:pt x="59" y="30"/>
                    </a:cubicBezTo>
                    <a:close/>
                  </a:path>
                </a:pathLst>
              </a:custGeom>
              <a:solidFill>
                <a:srgbClr val="242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Oval 130"/>
              <p:cNvSpPr>
                <a:spLocks noChangeArrowheads="1"/>
              </p:cNvSpPr>
              <p:nvPr/>
            </p:nvSpPr>
            <p:spPr bwMode="auto">
              <a:xfrm>
                <a:off x="3127" y="1526"/>
                <a:ext cx="26" cy="2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cxnSp>
          <p:nvCxnSpPr>
            <p:cNvPr id="14" name="直接连接符 13"/>
            <p:cNvCxnSpPr>
              <a:stCxn id="43" idx="2"/>
            </p:cNvCxnSpPr>
            <p:nvPr/>
          </p:nvCxnSpPr>
          <p:spPr>
            <a:xfrm flipH="1">
              <a:off x="1113177" y="2328757"/>
              <a:ext cx="1294185" cy="8166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465614" y="3813708"/>
              <a:ext cx="605347" cy="15234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>
              <a:stCxn id="97" idx="5"/>
              <a:endCxn id="75" idx="1"/>
            </p:cNvCxnSpPr>
            <p:nvPr/>
          </p:nvCxnSpPr>
          <p:spPr>
            <a:xfrm>
              <a:off x="1698215" y="3799307"/>
              <a:ext cx="2552729" cy="16741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>
              <a:endCxn id="30" idx="2"/>
            </p:cNvCxnSpPr>
            <p:nvPr/>
          </p:nvCxnSpPr>
          <p:spPr>
            <a:xfrm>
              <a:off x="1768287" y="3671797"/>
              <a:ext cx="3282689" cy="7118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>
              <a:stCxn id="97" idx="6"/>
              <a:endCxn id="82" idx="3"/>
            </p:cNvCxnSpPr>
            <p:nvPr/>
          </p:nvCxnSpPr>
          <p:spPr>
            <a:xfrm flipV="1">
              <a:off x="1825423" y="2986868"/>
              <a:ext cx="3158900" cy="5053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>
              <a:stCxn id="65" idx="8"/>
              <a:endCxn id="30" idx="3"/>
            </p:cNvCxnSpPr>
            <p:nvPr/>
          </p:nvCxnSpPr>
          <p:spPr>
            <a:xfrm flipV="1">
              <a:off x="2725485" y="4704772"/>
              <a:ext cx="2458516" cy="8643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>
              <a:stCxn id="64" idx="5"/>
              <a:endCxn id="75" idx="2"/>
            </p:cNvCxnSpPr>
            <p:nvPr/>
          </p:nvCxnSpPr>
          <p:spPr>
            <a:xfrm flipV="1">
              <a:off x="2607157" y="5774708"/>
              <a:ext cx="1518986" cy="1084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>
              <a:endCxn id="43" idx="4"/>
            </p:cNvCxnSpPr>
            <p:nvPr/>
          </p:nvCxnSpPr>
          <p:spPr>
            <a:xfrm flipV="1">
              <a:off x="1967655" y="2794090"/>
              <a:ext cx="905040" cy="22653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stCxn id="44" idx="3"/>
              <a:endCxn id="82" idx="2"/>
            </p:cNvCxnSpPr>
            <p:nvPr/>
          </p:nvCxnSpPr>
          <p:spPr>
            <a:xfrm>
              <a:off x="3350189" y="2328887"/>
              <a:ext cx="1497753" cy="3287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>
              <a:stCxn id="82" idx="5"/>
              <a:endCxn id="30" idx="7"/>
            </p:cNvCxnSpPr>
            <p:nvPr/>
          </p:nvCxnSpPr>
          <p:spPr>
            <a:xfrm>
              <a:off x="5642827" y="2986868"/>
              <a:ext cx="183477" cy="10756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>
              <a:stCxn id="30" idx="4"/>
              <a:endCxn id="75" idx="7"/>
            </p:cNvCxnSpPr>
            <p:nvPr/>
          </p:nvCxnSpPr>
          <p:spPr>
            <a:xfrm flipH="1">
              <a:off x="4853537" y="4837797"/>
              <a:ext cx="651616" cy="6356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>
              <a:stCxn id="43" idx="5"/>
              <a:endCxn id="30" idx="1"/>
            </p:cNvCxnSpPr>
            <p:nvPr/>
          </p:nvCxnSpPr>
          <p:spPr>
            <a:xfrm>
              <a:off x="3201735" y="2657797"/>
              <a:ext cx="1982266" cy="14046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stCxn id="75" idx="0"/>
            </p:cNvCxnSpPr>
            <p:nvPr/>
          </p:nvCxnSpPr>
          <p:spPr>
            <a:xfrm flipH="1" flipV="1">
              <a:off x="3059577" y="2709647"/>
              <a:ext cx="1492664" cy="26389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133"/>
            <p:cNvGrpSpPr>
              <a:grpSpLocks noChangeAspect="1"/>
            </p:cNvGrpSpPr>
            <p:nvPr/>
          </p:nvGrpSpPr>
          <p:grpSpPr bwMode="auto">
            <a:xfrm>
              <a:off x="3308237" y="3986403"/>
              <a:ext cx="61961" cy="112007"/>
              <a:chOff x="4570" y="2981"/>
              <a:chExt cx="52" cy="94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28" name="Freeform 135"/>
              <p:cNvSpPr>
                <a:spLocks/>
              </p:cNvSpPr>
              <p:nvPr/>
            </p:nvSpPr>
            <p:spPr bwMode="auto">
              <a:xfrm>
                <a:off x="4570" y="2981"/>
                <a:ext cx="52" cy="94"/>
              </a:xfrm>
              <a:custGeom>
                <a:avLst/>
                <a:gdLst>
                  <a:gd name="T0" fmla="*/ 0 w 24"/>
                  <a:gd name="T1" fmla="*/ 43 h 43"/>
                  <a:gd name="T2" fmla="*/ 0 w 24"/>
                  <a:gd name="T3" fmla="*/ 43 h 43"/>
                  <a:gd name="T4" fmla="*/ 23 w 24"/>
                  <a:gd name="T5" fmla="*/ 43 h 43"/>
                  <a:gd name="T6" fmla="*/ 24 w 24"/>
                  <a:gd name="T7" fmla="*/ 2 h 43"/>
                  <a:gd name="T8" fmla="*/ 23 w 24"/>
                  <a:gd name="T9" fmla="*/ 2 h 43"/>
                  <a:gd name="T10" fmla="*/ 0 w 24"/>
                  <a:gd name="T11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43">
                    <a:moveTo>
                      <a:pt x="0" y="43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3" y="43"/>
                      <a:pt x="24" y="0"/>
                      <a:pt x="24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0" y="9"/>
                      <a:pt x="0" y="43"/>
                      <a:pt x="0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138"/>
              <p:cNvSpPr>
                <a:spLocks/>
              </p:cNvSpPr>
              <p:nvPr/>
            </p:nvSpPr>
            <p:spPr bwMode="auto">
              <a:xfrm>
                <a:off x="4570" y="2981"/>
                <a:ext cx="52" cy="94"/>
              </a:xfrm>
              <a:custGeom>
                <a:avLst/>
                <a:gdLst>
                  <a:gd name="T0" fmla="*/ 0 w 24"/>
                  <a:gd name="T1" fmla="*/ 43 h 43"/>
                  <a:gd name="T2" fmla="*/ 0 w 24"/>
                  <a:gd name="T3" fmla="*/ 43 h 43"/>
                  <a:gd name="T4" fmla="*/ 23 w 24"/>
                  <a:gd name="T5" fmla="*/ 43 h 43"/>
                  <a:gd name="T6" fmla="*/ 24 w 24"/>
                  <a:gd name="T7" fmla="*/ 2 h 43"/>
                  <a:gd name="T8" fmla="*/ 23 w 24"/>
                  <a:gd name="T9" fmla="*/ 2 h 43"/>
                  <a:gd name="T10" fmla="*/ 0 w 24"/>
                  <a:gd name="T11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43">
                    <a:moveTo>
                      <a:pt x="0" y="43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3" y="43"/>
                      <a:pt x="24" y="0"/>
                      <a:pt x="24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0" y="9"/>
                      <a:pt x="0" y="43"/>
                      <a:pt x="0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141" name="文本框 175"/>
          <p:cNvSpPr txBox="1"/>
          <p:nvPr/>
        </p:nvSpPr>
        <p:spPr>
          <a:xfrm>
            <a:off x="6418157" y="1713434"/>
            <a:ext cx="4718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楷体" pitchFamily="2" charset="-122"/>
                <a:ea typeface="华文楷体" pitchFamily="2" charset="-122"/>
              </a:rPr>
              <a:t>      表征正弦交流电变化范围的物理量：</a:t>
            </a:r>
            <a:r>
              <a:rPr lang="zh-CN" altLang="en-US" sz="28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最大值和有效值。</a:t>
            </a:r>
          </a:p>
        </p:txBody>
      </p:sp>
      <p:sp>
        <p:nvSpPr>
          <p:cNvPr id="142" name="矩形 141"/>
          <p:cNvSpPr/>
          <p:nvPr/>
        </p:nvSpPr>
        <p:spPr>
          <a:xfrm>
            <a:off x="6418155" y="4481558"/>
            <a:ext cx="47181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800" kern="100" dirty="0">
                <a:latin typeface="华文楷体" pitchFamily="2" charset="-122"/>
                <a:ea typeface="华文楷体" pitchFamily="2" charset="-122"/>
                <a:cs typeface="Times New Roman" panose="02020603050405020304" pitchFamily="18" charset="0"/>
              </a:rPr>
              <a:t>        能根据波形图运用所学知识进行计算</a:t>
            </a:r>
            <a:r>
              <a:rPr lang="zh-CN" altLang="en-US" sz="1600" kern="100" dirty="0">
                <a:latin typeface="华文楷体" pitchFamily="2" charset="-122"/>
                <a:ea typeface="华文楷体" pitchFamily="2" charset="-122"/>
                <a:cs typeface="Times New Roman" panose="02020603050405020304" pitchFamily="18" charset="0"/>
              </a:rPr>
              <a:t>。</a:t>
            </a:r>
            <a:endParaRPr lang="zh-CN" altLang="zh-CN" sz="1600" kern="100" dirty="0">
              <a:latin typeface="华文楷体" pitchFamily="2" charset="-122"/>
              <a:ea typeface="华文楷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44" name="矩形 143"/>
          <p:cNvSpPr/>
          <p:nvPr/>
        </p:nvSpPr>
        <p:spPr>
          <a:xfrm>
            <a:off x="6418154" y="3167745"/>
            <a:ext cx="47181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      </a:t>
            </a:r>
            <a:r>
              <a:rPr lang="zh-CN" altLang="en-US" sz="2800" dirty="0">
                <a:latin typeface="华文楷体" pitchFamily="2" charset="-122"/>
                <a:ea typeface="华文楷体" pitchFamily="2" charset="-122"/>
              </a:rPr>
              <a:t>表征正弦交流电变化范围的物理量：</a:t>
            </a:r>
            <a:r>
              <a:rPr lang="zh-CN" altLang="en-US" sz="28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周期、频率和角频率。</a:t>
            </a:r>
            <a:endParaRPr lang="zh-CN" altLang="zh-CN" sz="1600" kern="1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61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42" grpId="0"/>
      <p:bldP spid="1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5690" y="1126214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1134272" y="499621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仿宋" pitchFamily="49" charset="-122"/>
                <a:ea typeface="仿宋" pitchFamily="49" charset="-122"/>
              </a:rPr>
              <a:t>课后作业</a:t>
            </a:r>
          </a:p>
        </p:txBody>
      </p:sp>
      <p:sp>
        <p:nvSpPr>
          <p:cNvPr id="6" name="文本框 175"/>
          <p:cNvSpPr txBox="1"/>
          <p:nvPr/>
        </p:nvSpPr>
        <p:spPr>
          <a:xfrm>
            <a:off x="1647400" y="2056334"/>
            <a:ext cx="9044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2800" dirty="0">
                <a:latin typeface="华文楷体" pitchFamily="2" charset="-122"/>
                <a:ea typeface="华文楷体" pitchFamily="2" charset="-122"/>
              </a:rPr>
              <a:t>、完成学案。</a:t>
            </a:r>
            <a:endParaRPr lang="en-US" altLang="zh-CN" sz="2800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800" dirty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800" dirty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2800" dirty="0">
                <a:latin typeface="华文楷体" pitchFamily="2" charset="-122"/>
                <a:ea typeface="华文楷体" pitchFamily="2" charset="-122"/>
              </a:rPr>
              <a:t>、登录泛雅平台完成网络平台作业。</a:t>
            </a:r>
          </a:p>
        </p:txBody>
      </p:sp>
    </p:spTree>
    <p:extLst>
      <p:ext uri="{BB962C8B-B14F-4D97-AF65-F5344CB8AC3E}">
        <p14:creationId xmlns:p14="http://schemas.microsoft.com/office/powerpoint/2010/main" val="362161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5690" y="1126214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1058969" y="549275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仿宋" pitchFamily="49" charset="-122"/>
                <a:ea typeface="仿宋" pitchFamily="49" charset="-122"/>
              </a:rPr>
              <a:t>复习引入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9457" y="4877526"/>
            <a:ext cx="2600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(a)</a:t>
            </a:r>
            <a:endParaRPr lang="zh-CN" alt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72778" y="4886144"/>
            <a:ext cx="2600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(b)</a:t>
            </a:r>
            <a:endParaRPr lang="zh-CN" alt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481925" y="4868265"/>
            <a:ext cx="2600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(c)</a:t>
            </a:r>
            <a:endParaRPr lang="zh-CN" altLang="en-US" sz="2400" b="1" dirty="0"/>
          </a:p>
        </p:txBody>
      </p:sp>
      <p:cxnSp>
        <p:nvCxnSpPr>
          <p:cNvPr id="16" name="直接连接符 15"/>
          <p:cNvCxnSpPr/>
          <p:nvPr/>
        </p:nvCxnSpPr>
        <p:spPr>
          <a:xfrm>
            <a:off x="829903" y="2437339"/>
            <a:ext cx="2028566" cy="421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组合 83"/>
          <p:cNvGrpSpPr/>
          <p:nvPr/>
        </p:nvGrpSpPr>
        <p:grpSpPr>
          <a:xfrm>
            <a:off x="420373" y="1423373"/>
            <a:ext cx="2783999" cy="3183669"/>
            <a:chOff x="420373" y="1829765"/>
            <a:chExt cx="2783999" cy="3183669"/>
          </a:xfrm>
        </p:grpSpPr>
        <p:cxnSp>
          <p:nvCxnSpPr>
            <p:cNvPr id="12" name="直接箭头连接符 11"/>
            <p:cNvCxnSpPr/>
            <p:nvPr/>
          </p:nvCxnSpPr>
          <p:spPr>
            <a:xfrm flipV="1">
              <a:off x="637732" y="3751918"/>
              <a:ext cx="2566640" cy="2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 flipV="1">
              <a:off x="837757" y="1852582"/>
              <a:ext cx="0" cy="3160852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文本框 50"/>
            <p:cNvSpPr txBox="1"/>
            <p:nvPr/>
          </p:nvSpPr>
          <p:spPr>
            <a:xfrm>
              <a:off x="2715641" y="3972539"/>
              <a:ext cx="285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t</a:t>
              </a:r>
              <a:endParaRPr lang="zh-CN" altLang="en-US" sz="2400" b="1" dirty="0"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  <p:sp>
          <p:nvSpPr>
            <p:cNvPr id="15" name="文本框 50"/>
            <p:cNvSpPr txBox="1"/>
            <p:nvPr/>
          </p:nvSpPr>
          <p:spPr>
            <a:xfrm>
              <a:off x="984652" y="1829765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U</a:t>
              </a:r>
              <a:endParaRPr lang="zh-CN" altLang="en-US" sz="1600" b="1" dirty="0"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  <p:sp>
          <p:nvSpPr>
            <p:cNvPr id="21" name="文本框 50"/>
            <p:cNvSpPr txBox="1"/>
            <p:nvPr/>
          </p:nvSpPr>
          <p:spPr>
            <a:xfrm>
              <a:off x="420373" y="383404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0</a:t>
              </a:r>
              <a:endParaRPr lang="zh-CN" altLang="en-US" sz="2400" b="1" dirty="0"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3333694" y="1406873"/>
            <a:ext cx="2783999" cy="3200169"/>
            <a:chOff x="3333694" y="1813265"/>
            <a:chExt cx="2783999" cy="3200169"/>
          </a:xfrm>
        </p:grpSpPr>
        <p:sp>
          <p:nvSpPr>
            <p:cNvPr id="29" name="文本框 50"/>
            <p:cNvSpPr txBox="1"/>
            <p:nvPr/>
          </p:nvSpPr>
          <p:spPr>
            <a:xfrm>
              <a:off x="3897973" y="1813265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u</a:t>
              </a:r>
              <a:endParaRPr lang="zh-CN" altLang="en-US" sz="1600" b="1" dirty="0"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  <p:grpSp>
          <p:nvGrpSpPr>
            <p:cNvPr id="87" name="组合 86"/>
            <p:cNvGrpSpPr/>
            <p:nvPr/>
          </p:nvGrpSpPr>
          <p:grpSpPr>
            <a:xfrm>
              <a:off x="3333694" y="1836082"/>
              <a:ext cx="2783999" cy="3177352"/>
              <a:chOff x="3333694" y="1836082"/>
              <a:chExt cx="2783999" cy="3177352"/>
            </a:xfrm>
          </p:grpSpPr>
          <p:cxnSp>
            <p:nvCxnSpPr>
              <p:cNvPr id="26" name="直接箭头连接符 25"/>
              <p:cNvCxnSpPr/>
              <p:nvPr/>
            </p:nvCxnSpPr>
            <p:spPr>
              <a:xfrm flipV="1">
                <a:off x="3551053" y="3735418"/>
                <a:ext cx="2566640" cy="2"/>
              </a:xfrm>
              <a:prstGeom prst="straightConnector1">
                <a:avLst/>
              </a:prstGeom>
              <a:ln w="25400">
                <a:solidFill>
                  <a:schemeClr val="tx1">
                    <a:lumMod val="95000"/>
                    <a:lumOff val="5000"/>
                  </a:schemeClr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直接箭头连接符 26"/>
              <p:cNvCxnSpPr/>
              <p:nvPr/>
            </p:nvCxnSpPr>
            <p:spPr>
              <a:xfrm flipH="1" flipV="1">
                <a:off x="3751078" y="1836082"/>
                <a:ext cx="7171" cy="3177352"/>
              </a:xfrm>
              <a:prstGeom prst="straightConnector1">
                <a:avLst/>
              </a:prstGeom>
              <a:ln w="25400">
                <a:solidFill>
                  <a:schemeClr val="tx1">
                    <a:lumMod val="95000"/>
                    <a:lumOff val="5000"/>
                  </a:schemeClr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文本框 50"/>
              <p:cNvSpPr txBox="1"/>
              <p:nvPr/>
            </p:nvSpPr>
            <p:spPr>
              <a:xfrm>
                <a:off x="5628962" y="3956039"/>
                <a:ext cx="2856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latin typeface="方正正中黑简体" panose="02000000000000000000" pitchFamily="2" charset="-122"/>
                    <a:ea typeface="方正正中黑简体" panose="02000000000000000000" pitchFamily="2" charset="-122"/>
                  </a:rPr>
                  <a:t>t</a:t>
                </a:r>
                <a:endParaRPr lang="zh-CN" altLang="en-US" sz="2400" b="1" dirty="0">
                  <a:latin typeface="方正正中黑简体" panose="02000000000000000000" pitchFamily="2" charset="-122"/>
                  <a:ea typeface="方正正中黑简体" panose="02000000000000000000" pitchFamily="2" charset="-122"/>
                </a:endParaRPr>
              </a:p>
            </p:txBody>
          </p:sp>
          <p:sp>
            <p:nvSpPr>
              <p:cNvPr id="32" name="文本框 50"/>
              <p:cNvSpPr txBox="1"/>
              <p:nvPr/>
            </p:nvSpPr>
            <p:spPr>
              <a:xfrm>
                <a:off x="3333694" y="3817540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latin typeface="方正正中黑简体" panose="02000000000000000000" pitchFamily="2" charset="-122"/>
                    <a:ea typeface="方正正中黑简体" panose="02000000000000000000" pitchFamily="2" charset="-122"/>
                  </a:rPr>
                  <a:t>0</a:t>
                </a:r>
                <a:endParaRPr lang="zh-CN" altLang="en-US" sz="2400" b="1" dirty="0">
                  <a:latin typeface="方正正中黑简体" panose="02000000000000000000" pitchFamily="2" charset="-122"/>
                  <a:ea typeface="方正正中黑简体" panose="02000000000000000000" pitchFamily="2" charset="-122"/>
                </a:endParaRPr>
              </a:p>
            </p:txBody>
          </p:sp>
        </p:grpSp>
      </p:grpSp>
      <p:grpSp>
        <p:nvGrpSpPr>
          <p:cNvPr id="90" name="组合 89"/>
          <p:cNvGrpSpPr/>
          <p:nvPr/>
        </p:nvGrpSpPr>
        <p:grpSpPr>
          <a:xfrm>
            <a:off x="6157042" y="1406873"/>
            <a:ext cx="2783999" cy="3200169"/>
            <a:chOff x="6157042" y="1813265"/>
            <a:chExt cx="2783999" cy="3200169"/>
          </a:xfrm>
        </p:grpSpPr>
        <p:cxnSp>
          <p:nvCxnSpPr>
            <p:cNvPr id="34" name="直接箭头连接符 33"/>
            <p:cNvCxnSpPr/>
            <p:nvPr/>
          </p:nvCxnSpPr>
          <p:spPr>
            <a:xfrm flipV="1">
              <a:off x="6374401" y="3735418"/>
              <a:ext cx="2566640" cy="2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8" name="组合 87"/>
            <p:cNvGrpSpPr/>
            <p:nvPr/>
          </p:nvGrpSpPr>
          <p:grpSpPr>
            <a:xfrm>
              <a:off x="6157042" y="1813265"/>
              <a:ext cx="2580924" cy="3200169"/>
              <a:chOff x="6157042" y="1813265"/>
              <a:chExt cx="2580924" cy="3200169"/>
            </a:xfrm>
          </p:grpSpPr>
          <p:cxnSp>
            <p:nvCxnSpPr>
              <p:cNvPr id="35" name="直接箭头连接符 34"/>
              <p:cNvCxnSpPr/>
              <p:nvPr/>
            </p:nvCxnSpPr>
            <p:spPr>
              <a:xfrm flipV="1">
                <a:off x="6572024" y="1836082"/>
                <a:ext cx="2402" cy="3177352"/>
              </a:xfrm>
              <a:prstGeom prst="straightConnector1">
                <a:avLst/>
              </a:prstGeom>
              <a:ln w="25400">
                <a:solidFill>
                  <a:schemeClr val="tx1">
                    <a:lumMod val="95000"/>
                    <a:lumOff val="5000"/>
                  </a:schemeClr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6" name="文本框 50"/>
              <p:cNvSpPr txBox="1"/>
              <p:nvPr/>
            </p:nvSpPr>
            <p:spPr>
              <a:xfrm>
                <a:off x="8452310" y="3956039"/>
                <a:ext cx="2856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latin typeface="方正正中黑简体" panose="02000000000000000000" pitchFamily="2" charset="-122"/>
                    <a:ea typeface="方正正中黑简体" panose="02000000000000000000" pitchFamily="2" charset="-122"/>
                  </a:rPr>
                  <a:t>t</a:t>
                </a:r>
                <a:endParaRPr lang="zh-CN" altLang="en-US" sz="2400" b="1" dirty="0">
                  <a:latin typeface="方正正中黑简体" panose="02000000000000000000" pitchFamily="2" charset="-122"/>
                  <a:ea typeface="方正正中黑简体" panose="02000000000000000000" pitchFamily="2" charset="-122"/>
                </a:endParaRPr>
              </a:p>
            </p:txBody>
          </p:sp>
          <p:sp>
            <p:nvSpPr>
              <p:cNvPr id="37" name="文本框 50"/>
              <p:cNvSpPr txBox="1"/>
              <p:nvPr/>
            </p:nvSpPr>
            <p:spPr>
              <a:xfrm>
                <a:off x="6721321" y="1813265"/>
                <a:ext cx="340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latin typeface="方正正中黑简体" panose="02000000000000000000" pitchFamily="2" charset="-122"/>
                    <a:ea typeface="方正正中黑简体" panose="02000000000000000000" pitchFamily="2" charset="-122"/>
                  </a:rPr>
                  <a:t>u</a:t>
                </a:r>
                <a:endParaRPr lang="zh-CN" altLang="en-US" sz="1600" b="1" dirty="0">
                  <a:latin typeface="方正正中黑简体" panose="02000000000000000000" pitchFamily="2" charset="-122"/>
                  <a:ea typeface="方正正中黑简体" panose="02000000000000000000" pitchFamily="2" charset="-122"/>
                </a:endParaRPr>
              </a:p>
            </p:txBody>
          </p:sp>
          <p:sp>
            <p:nvSpPr>
              <p:cNvPr id="40" name="文本框 50"/>
              <p:cNvSpPr txBox="1"/>
              <p:nvPr/>
            </p:nvSpPr>
            <p:spPr>
              <a:xfrm>
                <a:off x="6157042" y="3817540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latin typeface="方正正中黑简体" panose="02000000000000000000" pitchFamily="2" charset="-122"/>
                    <a:ea typeface="方正正中黑简体" panose="02000000000000000000" pitchFamily="2" charset="-122"/>
                  </a:rPr>
                  <a:t>0</a:t>
                </a:r>
                <a:endParaRPr lang="zh-CN" altLang="en-US" sz="2400" b="1" dirty="0">
                  <a:latin typeface="方正正中黑简体" panose="02000000000000000000" pitchFamily="2" charset="-122"/>
                  <a:ea typeface="方正正中黑简体" panose="02000000000000000000" pitchFamily="2" charset="-122"/>
                </a:endParaRPr>
              </a:p>
            </p:txBody>
          </p:sp>
        </p:grpSp>
      </p:grpSp>
      <p:grpSp>
        <p:nvGrpSpPr>
          <p:cNvPr id="89" name="组合 88"/>
          <p:cNvGrpSpPr/>
          <p:nvPr/>
        </p:nvGrpSpPr>
        <p:grpSpPr>
          <a:xfrm>
            <a:off x="8917963" y="1406873"/>
            <a:ext cx="2783999" cy="3200169"/>
            <a:chOff x="8917963" y="1813265"/>
            <a:chExt cx="2783999" cy="3200169"/>
          </a:xfrm>
        </p:grpSpPr>
        <p:cxnSp>
          <p:nvCxnSpPr>
            <p:cNvPr id="42" name="直接箭头连接符 41"/>
            <p:cNvCxnSpPr/>
            <p:nvPr/>
          </p:nvCxnSpPr>
          <p:spPr>
            <a:xfrm flipV="1">
              <a:off x="9135322" y="3735418"/>
              <a:ext cx="2566640" cy="2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接箭头连接符 42"/>
            <p:cNvCxnSpPr/>
            <p:nvPr/>
          </p:nvCxnSpPr>
          <p:spPr>
            <a:xfrm flipV="1">
              <a:off x="9335347" y="1836082"/>
              <a:ext cx="0" cy="3177352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文本框 50"/>
            <p:cNvSpPr txBox="1"/>
            <p:nvPr/>
          </p:nvSpPr>
          <p:spPr>
            <a:xfrm>
              <a:off x="11213231" y="3956039"/>
              <a:ext cx="285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t</a:t>
              </a:r>
              <a:endParaRPr lang="zh-CN" altLang="en-US" sz="2400" b="1" dirty="0"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  <p:sp>
          <p:nvSpPr>
            <p:cNvPr id="45" name="文本框 50"/>
            <p:cNvSpPr txBox="1"/>
            <p:nvPr/>
          </p:nvSpPr>
          <p:spPr>
            <a:xfrm>
              <a:off x="9482242" y="1813265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u</a:t>
              </a:r>
              <a:endParaRPr lang="zh-CN" altLang="en-US" sz="1600" b="1" dirty="0"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  <p:sp>
          <p:nvSpPr>
            <p:cNvPr id="48" name="文本框 50"/>
            <p:cNvSpPr txBox="1"/>
            <p:nvPr/>
          </p:nvSpPr>
          <p:spPr>
            <a:xfrm>
              <a:off x="8917963" y="381754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0</a:t>
              </a:r>
              <a:endParaRPr lang="zh-CN" altLang="en-US" sz="2400" b="1" dirty="0"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3758249" y="2277029"/>
            <a:ext cx="1563125" cy="2001454"/>
            <a:chOff x="3758249" y="2683421"/>
            <a:chExt cx="1563125" cy="2001454"/>
          </a:xfrm>
        </p:grpSpPr>
        <p:sp>
          <p:nvSpPr>
            <p:cNvPr id="49" name="任意多边形 48"/>
            <p:cNvSpPr/>
            <p:nvPr/>
          </p:nvSpPr>
          <p:spPr>
            <a:xfrm>
              <a:off x="3758249" y="2683421"/>
              <a:ext cx="766454" cy="1054165"/>
            </a:xfrm>
            <a:custGeom>
              <a:avLst/>
              <a:gdLst>
                <a:gd name="connsiteX0" fmla="*/ 0 w 1349829"/>
                <a:gd name="connsiteY0" fmla="*/ 1582059 h 1582059"/>
                <a:gd name="connsiteX1" fmla="*/ 711200 w 1349829"/>
                <a:gd name="connsiteY1" fmla="*/ 2 h 1582059"/>
                <a:gd name="connsiteX2" fmla="*/ 1349829 w 1349829"/>
                <a:gd name="connsiteY2" fmla="*/ 1567544 h 1582059"/>
                <a:gd name="connsiteX3" fmla="*/ 1349829 w 1349829"/>
                <a:gd name="connsiteY3" fmla="*/ 1567544 h 158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9829" h="1582059">
                  <a:moveTo>
                    <a:pt x="0" y="1582059"/>
                  </a:moveTo>
                  <a:cubicBezTo>
                    <a:pt x="243114" y="792240"/>
                    <a:pt x="486229" y="2421"/>
                    <a:pt x="711200" y="2"/>
                  </a:cubicBezTo>
                  <a:cubicBezTo>
                    <a:pt x="936171" y="-2417"/>
                    <a:pt x="1349829" y="1567544"/>
                    <a:pt x="1349829" y="1567544"/>
                  </a:cubicBezTo>
                  <a:lnTo>
                    <a:pt x="1349829" y="1567544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50" name="任意多边形 49"/>
            <p:cNvSpPr/>
            <p:nvPr/>
          </p:nvSpPr>
          <p:spPr>
            <a:xfrm rot="10800000">
              <a:off x="4524703" y="3718537"/>
              <a:ext cx="796671" cy="966338"/>
            </a:xfrm>
            <a:custGeom>
              <a:avLst/>
              <a:gdLst>
                <a:gd name="connsiteX0" fmla="*/ 0 w 1349829"/>
                <a:gd name="connsiteY0" fmla="*/ 1582059 h 1582059"/>
                <a:gd name="connsiteX1" fmla="*/ 711200 w 1349829"/>
                <a:gd name="connsiteY1" fmla="*/ 2 h 1582059"/>
                <a:gd name="connsiteX2" fmla="*/ 1349829 w 1349829"/>
                <a:gd name="connsiteY2" fmla="*/ 1567544 h 1582059"/>
                <a:gd name="connsiteX3" fmla="*/ 1349829 w 1349829"/>
                <a:gd name="connsiteY3" fmla="*/ 1567544 h 158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9829" h="1582059">
                  <a:moveTo>
                    <a:pt x="0" y="1582059"/>
                  </a:moveTo>
                  <a:cubicBezTo>
                    <a:pt x="243114" y="792240"/>
                    <a:pt x="486229" y="2421"/>
                    <a:pt x="711200" y="2"/>
                  </a:cubicBezTo>
                  <a:cubicBezTo>
                    <a:pt x="936171" y="-2417"/>
                    <a:pt x="1349829" y="1567544"/>
                    <a:pt x="1349829" y="1567544"/>
                  </a:cubicBezTo>
                  <a:lnTo>
                    <a:pt x="1349829" y="1567544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cxnSp>
        <p:nvCxnSpPr>
          <p:cNvPr id="52" name="直接连接符 51"/>
          <p:cNvCxnSpPr/>
          <p:nvPr/>
        </p:nvCxnSpPr>
        <p:spPr>
          <a:xfrm>
            <a:off x="6572024" y="2207091"/>
            <a:ext cx="531133" cy="421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H="1" flipV="1">
            <a:off x="7100055" y="2194480"/>
            <a:ext cx="3102" cy="2112577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7087656" y="4297532"/>
            <a:ext cx="531133" cy="421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H="1" flipV="1">
            <a:off x="7606162" y="2197566"/>
            <a:ext cx="3102" cy="2112577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7603669" y="2197566"/>
            <a:ext cx="531133" cy="421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V="1">
            <a:off x="8131700" y="2184956"/>
            <a:ext cx="0" cy="1144070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组合 91"/>
          <p:cNvGrpSpPr/>
          <p:nvPr/>
        </p:nvGrpSpPr>
        <p:grpSpPr>
          <a:xfrm>
            <a:off x="9335347" y="2552708"/>
            <a:ext cx="1589193" cy="1529080"/>
            <a:chOff x="9335347" y="2959100"/>
            <a:chExt cx="1589193" cy="1529080"/>
          </a:xfrm>
        </p:grpSpPr>
        <p:cxnSp>
          <p:nvCxnSpPr>
            <p:cNvPr id="46" name="直接连接符 45"/>
            <p:cNvCxnSpPr/>
            <p:nvPr/>
          </p:nvCxnSpPr>
          <p:spPr>
            <a:xfrm flipV="1">
              <a:off x="9335347" y="2959100"/>
              <a:ext cx="430953" cy="776323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H="1" flipV="1">
              <a:off x="9766300" y="2959102"/>
              <a:ext cx="749300" cy="1529078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V="1">
              <a:off x="10515600" y="3718537"/>
              <a:ext cx="408940" cy="769643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TextBox 93"/>
          <p:cNvSpPr txBox="1"/>
          <p:nvPr/>
        </p:nvSpPr>
        <p:spPr>
          <a:xfrm>
            <a:off x="9913067" y="4868264"/>
            <a:ext cx="2600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(d)</a:t>
            </a:r>
            <a:endParaRPr lang="zh-CN" altLang="en-US" sz="2400" b="1" dirty="0"/>
          </a:p>
        </p:txBody>
      </p:sp>
      <p:sp>
        <p:nvSpPr>
          <p:cNvPr id="99" name="Freeform 5"/>
          <p:cNvSpPr>
            <a:spLocks/>
          </p:cNvSpPr>
          <p:nvPr/>
        </p:nvSpPr>
        <p:spPr bwMode="auto">
          <a:xfrm rot="16200000">
            <a:off x="7102443" y="2103625"/>
            <a:ext cx="630689" cy="7013508"/>
          </a:xfrm>
          <a:custGeom>
            <a:avLst/>
            <a:gdLst>
              <a:gd name="T0" fmla="*/ 1999 w 3544"/>
              <a:gd name="T1" fmla="*/ 9150 h 14563"/>
              <a:gd name="T2" fmla="*/ 1999 w 3544"/>
              <a:gd name="T3" fmla="*/ 12306 h 14563"/>
              <a:gd name="T4" fmla="*/ 2353 w 3544"/>
              <a:gd name="T5" fmla="*/ 13628 h 14563"/>
              <a:gd name="T6" fmla="*/ 3544 w 3544"/>
              <a:gd name="T7" fmla="*/ 14112 h 14563"/>
              <a:gd name="T8" fmla="*/ 3544 w 3544"/>
              <a:gd name="T9" fmla="*/ 14563 h 14563"/>
              <a:gd name="T10" fmla="*/ 1933 w 3544"/>
              <a:gd name="T11" fmla="*/ 14016 h 14563"/>
              <a:gd name="T12" fmla="*/ 1419 w 3544"/>
              <a:gd name="T13" fmla="*/ 12050 h 14563"/>
              <a:gd name="T14" fmla="*/ 1419 w 3544"/>
              <a:gd name="T15" fmla="*/ 9279 h 14563"/>
              <a:gd name="T16" fmla="*/ 1160 w 3544"/>
              <a:gd name="T17" fmla="*/ 8022 h 14563"/>
              <a:gd name="T18" fmla="*/ 0 w 3544"/>
              <a:gd name="T19" fmla="*/ 7475 h 14563"/>
              <a:gd name="T20" fmla="*/ 0 w 3544"/>
              <a:gd name="T21" fmla="*/ 7088 h 14563"/>
              <a:gd name="T22" fmla="*/ 1127 w 3544"/>
              <a:gd name="T23" fmla="*/ 6571 h 14563"/>
              <a:gd name="T24" fmla="*/ 1419 w 3544"/>
              <a:gd name="T25" fmla="*/ 5284 h 14563"/>
              <a:gd name="T26" fmla="*/ 1419 w 3544"/>
              <a:gd name="T27" fmla="*/ 2513 h 14563"/>
              <a:gd name="T28" fmla="*/ 1933 w 3544"/>
              <a:gd name="T29" fmla="*/ 547 h 14563"/>
              <a:gd name="T30" fmla="*/ 3544 w 3544"/>
              <a:gd name="T31" fmla="*/ 0 h 14563"/>
              <a:gd name="T32" fmla="*/ 3544 w 3544"/>
              <a:gd name="T33" fmla="*/ 451 h 14563"/>
              <a:gd name="T34" fmla="*/ 2353 w 3544"/>
              <a:gd name="T35" fmla="*/ 902 h 14563"/>
              <a:gd name="T36" fmla="*/ 1999 w 3544"/>
              <a:gd name="T37" fmla="*/ 2254 h 14563"/>
              <a:gd name="T38" fmla="*/ 1999 w 3544"/>
              <a:gd name="T39" fmla="*/ 5413 h 14563"/>
              <a:gd name="T40" fmla="*/ 580 w 3544"/>
              <a:gd name="T41" fmla="*/ 7275 h 14563"/>
              <a:gd name="T42" fmla="*/ 580 w 3544"/>
              <a:gd name="T43" fmla="*/ 7304 h 14563"/>
              <a:gd name="T44" fmla="*/ 1999 w 3544"/>
              <a:gd name="T45" fmla="*/ 9150 h 14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44" h="14563">
                <a:moveTo>
                  <a:pt x="1999" y="9150"/>
                </a:moveTo>
                <a:lnTo>
                  <a:pt x="1999" y="12306"/>
                </a:lnTo>
                <a:cubicBezTo>
                  <a:pt x="1999" y="12867"/>
                  <a:pt x="2117" y="13306"/>
                  <a:pt x="2353" y="13628"/>
                </a:cubicBezTo>
                <a:cubicBezTo>
                  <a:pt x="2590" y="13950"/>
                  <a:pt x="2986" y="14112"/>
                  <a:pt x="3544" y="14112"/>
                </a:cubicBezTo>
                <a:lnTo>
                  <a:pt x="3544" y="14563"/>
                </a:lnTo>
                <a:cubicBezTo>
                  <a:pt x="2815" y="14563"/>
                  <a:pt x="2276" y="14379"/>
                  <a:pt x="1933" y="14016"/>
                </a:cubicBezTo>
                <a:cubicBezTo>
                  <a:pt x="1589" y="13650"/>
                  <a:pt x="1419" y="12993"/>
                  <a:pt x="1419" y="12050"/>
                </a:cubicBezTo>
                <a:lnTo>
                  <a:pt x="1419" y="9279"/>
                </a:lnTo>
                <a:cubicBezTo>
                  <a:pt x="1419" y="8762"/>
                  <a:pt x="1333" y="8344"/>
                  <a:pt x="1160" y="8022"/>
                </a:cubicBezTo>
                <a:cubicBezTo>
                  <a:pt x="990" y="7701"/>
                  <a:pt x="602" y="7516"/>
                  <a:pt x="0" y="7475"/>
                </a:cubicBezTo>
                <a:lnTo>
                  <a:pt x="0" y="7088"/>
                </a:lnTo>
                <a:cubicBezTo>
                  <a:pt x="558" y="7002"/>
                  <a:pt x="935" y="6829"/>
                  <a:pt x="1127" y="6571"/>
                </a:cubicBezTo>
                <a:cubicBezTo>
                  <a:pt x="1322" y="6315"/>
                  <a:pt x="1419" y="5883"/>
                  <a:pt x="1419" y="5284"/>
                </a:cubicBezTo>
                <a:lnTo>
                  <a:pt x="1419" y="2513"/>
                </a:lnTo>
                <a:cubicBezTo>
                  <a:pt x="1419" y="1567"/>
                  <a:pt x="1589" y="913"/>
                  <a:pt x="1933" y="547"/>
                </a:cubicBezTo>
                <a:cubicBezTo>
                  <a:pt x="2276" y="181"/>
                  <a:pt x="2815" y="0"/>
                  <a:pt x="3544" y="0"/>
                </a:cubicBezTo>
                <a:lnTo>
                  <a:pt x="3544" y="451"/>
                </a:lnTo>
                <a:cubicBezTo>
                  <a:pt x="2986" y="451"/>
                  <a:pt x="2590" y="602"/>
                  <a:pt x="2353" y="902"/>
                </a:cubicBezTo>
                <a:cubicBezTo>
                  <a:pt x="2117" y="1201"/>
                  <a:pt x="1999" y="1652"/>
                  <a:pt x="1999" y="2254"/>
                </a:cubicBezTo>
                <a:lnTo>
                  <a:pt x="1999" y="5413"/>
                </a:lnTo>
                <a:cubicBezTo>
                  <a:pt x="1999" y="6265"/>
                  <a:pt x="1592" y="7275"/>
                  <a:pt x="580" y="7275"/>
                </a:cubicBezTo>
                <a:lnTo>
                  <a:pt x="580" y="7304"/>
                </a:lnTo>
                <a:cubicBezTo>
                  <a:pt x="1565" y="7304"/>
                  <a:pt x="1999" y="8309"/>
                  <a:pt x="1999" y="9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" name="文本框 4"/>
          <p:cNvSpPr txBox="1"/>
          <p:nvPr/>
        </p:nvSpPr>
        <p:spPr>
          <a:xfrm>
            <a:off x="6815943" y="5925724"/>
            <a:ext cx="142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仿宋" pitchFamily="49" charset="-122"/>
                <a:ea typeface="仿宋" pitchFamily="49" charset="-122"/>
              </a:rPr>
              <a:t>交流电</a:t>
            </a:r>
          </a:p>
        </p:txBody>
      </p:sp>
      <p:sp>
        <p:nvSpPr>
          <p:cNvPr id="101" name="文本框 4"/>
          <p:cNvSpPr txBox="1"/>
          <p:nvPr/>
        </p:nvSpPr>
        <p:spPr>
          <a:xfrm>
            <a:off x="912082" y="5479677"/>
            <a:ext cx="142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仿宋" pitchFamily="49" charset="-122"/>
                <a:ea typeface="仿宋" pitchFamily="49" charset="-122"/>
              </a:rPr>
              <a:t>直流电</a:t>
            </a:r>
          </a:p>
        </p:txBody>
      </p:sp>
      <p:sp>
        <p:nvSpPr>
          <p:cNvPr id="102" name="文本框 50"/>
          <p:cNvSpPr txBox="1"/>
          <p:nvPr/>
        </p:nvSpPr>
        <p:spPr>
          <a:xfrm>
            <a:off x="246205" y="2220231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5V</a:t>
            </a:r>
            <a:endParaRPr lang="zh-CN" altLang="en-US" sz="1600" b="1" dirty="0"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578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94" grpId="0"/>
      <p:bldP spid="99" grpId="0" animBg="1"/>
      <p:bldP spid="100" grpId="0"/>
      <p:bldP spid="101" grpId="0"/>
      <p:bldP spid="1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5690" y="1126214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1058969" y="549275"/>
            <a:ext cx="3068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仿宋" pitchFamily="49" charset="-122"/>
                <a:ea typeface="仿宋" pitchFamily="49" charset="-122"/>
              </a:rPr>
              <a:t>交流电的物理量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495537" y="2097468"/>
            <a:ext cx="1166055" cy="840768"/>
            <a:chOff x="6807929" y="1589032"/>
            <a:chExt cx="1166055" cy="840768"/>
          </a:xfrm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矩形 18"/>
            <p:cNvSpPr/>
            <p:nvPr/>
          </p:nvSpPr>
          <p:spPr>
            <a:xfrm>
              <a:off x="6807929" y="1589032"/>
              <a:ext cx="919399" cy="84076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dirty="0"/>
                <a:t>A</a:t>
              </a:r>
              <a:endParaRPr lang="zh-CN" altLang="en-US" sz="4400" dirty="0"/>
            </a:p>
          </p:txBody>
        </p:sp>
        <p:sp>
          <p:nvSpPr>
            <p:cNvPr id="20" name="等腰三角形 19"/>
            <p:cNvSpPr/>
            <p:nvPr/>
          </p:nvSpPr>
          <p:spPr>
            <a:xfrm rot="5400000">
              <a:off x="7743482" y="1572878"/>
              <a:ext cx="214347" cy="246656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894941" y="2097468"/>
            <a:ext cx="4515980" cy="905593"/>
            <a:chOff x="1767149" y="1910679"/>
            <a:chExt cx="4515980" cy="905593"/>
          </a:xfrm>
        </p:grpSpPr>
        <p:sp>
          <p:nvSpPr>
            <p:cNvPr id="17" name="文本框 77"/>
            <p:cNvSpPr txBox="1"/>
            <p:nvPr/>
          </p:nvSpPr>
          <p:spPr>
            <a:xfrm>
              <a:off x="1767149" y="1910679"/>
              <a:ext cx="45159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>
                  <a:latin typeface="方正正中黑简体" panose="02000000000000000000" pitchFamily="2" charset="-122"/>
                  <a:ea typeface="方正正中黑简体" panose="02000000000000000000" pitchFamily="2" charset="-122"/>
                </a:defRPr>
              </a:lvl1pPr>
            </a:lstStyle>
            <a:p>
              <a:r>
                <a:rPr lang="zh-CN" altLang="en-US" sz="2400" b="1" dirty="0"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表征交流量变化范围的物理量：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2336059" y="2416162"/>
              <a:ext cx="29645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latin typeface="华文楷体" pitchFamily="2" charset="-122"/>
                  <a:ea typeface="华文楷体" pitchFamily="2" charset="-122"/>
                  <a:cs typeface="Times New Roman" panose="02020603050405020304" pitchFamily="18" charset="0"/>
                </a:rPr>
                <a:t>最大值、有效值</a:t>
              </a:r>
              <a:endParaRPr lang="zh-CN" altLang="zh-CN" sz="2000" b="1" kern="100" dirty="0">
                <a:latin typeface="华文楷体" pitchFamily="2" charset="-122"/>
                <a:ea typeface="华文楷体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498095" y="4538777"/>
            <a:ext cx="1166055" cy="840768"/>
            <a:chOff x="4755143" y="3999521"/>
            <a:chExt cx="1533738" cy="1105879"/>
          </a:xfrm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矩形 32"/>
            <p:cNvSpPr/>
            <p:nvPr/>
          </p:nvSpPr>
          <p:spPr>
            <a:xfrm>
              <a:off x="4755143" y="3999521"/>
              <a:ext cx="1209306" cy="110587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dirty="0"/>
                <a:t>C</a:t>
              </a:r>
              <a:endParaRPr lang="zh-CN" altLang="en-US" sz="4400" dirty="0"/>
            </a:p>
          </p:txBody>
        </p:sp>
        <p:sp>
          <p:nvSpPr>
            <p:cNvPr id="34" name="等腰三角形 33"/>
            <p:cNvSpPr/>
            <p:nvPr/>
          </p:nvSpPr>
          <p:spPr>
            <a:xfrm rot="5400000">
              <a:off x="5985697" y="3978273"/>
              <a:ext cx="281935" cy="324432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897499" y="4544836"/>
            <a:ext cx="4515980" cy="892545"/>
            <a:chOff x="1767149" y="1910679"/>
            <a:chExt cx="4515980" cy="892545"/>
          </a:xfrm>
        </p:grpSpPr>
        <p:sp>
          <p:nvSpPr>
            <p:cNvPr id="31" name="文本框 83"/>
            <p:cNvSpPr txBox="1"/>
            <p:nvPr/>
          </p:nvSpPr>
          <p:spPr>
            <a:xfrm>
              <a:off x="1767149" y="1910679"/>
              <a:ext cx="45159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>
                  <a:latin typeface="方正正中黑简体" panose="02000000000000000000" pitchFamily="2" charset="-122"/>
                  <a:ea typeface="方正正中黑简体" panose="02000000000000000000" pitchFamily="2" charset="-122"/>
                </a:defRPr>
              </a:lvl1pPr>
            </a:lstStyle>
            <a:p>
              <a:r>
                <a:rPr lang="zh-CN" altLang="en-US" sz="2400" b="1" dirty="0"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表征交流量变化起点的物理量：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2348599" y="2403114"/>
              <a:ext cx="29645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latin typeface="华文楷体" pitchFamily="2" charset="-122"/>
                  <a:ea typeface="华文楷体" pitchFamily="2" charset="-122"/>
                  <a:cs typeface="Times New Roman" panose="02020603050405020304" pitchFamily="18" charset="0"/>
                </a:rPr>
                <a:t>初相</a:t>
              </a:r>
              <a:endParaRPr lang="zh-CN" altLang="zh-CN" sz="2000" b="1" kern="100" dirty="0">
                <a:latin typeface="华文楷体" pitchFamily="2" charset="-122"/>
                <a:ea typeface="华文楷体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510051" y="3344486"/>
            <a:ext cx="5227138" cy="840768"/>
            <a:chOff x="6807929" y="2836050"/>
            <a:chExt cx="5227138" cy="840768"/>
          </a:xfrm>
        </p:grpSpPr>
        <p:grpSp>
          <p:nvGrpSpPr>
            <p:cNvPr id="22" name="组合 21"/>
            <p:cNvGrpSpPr/>
            <p:nvPr/>
          </p:nvGrpSpPr>
          <p:grpSpPr>
            <a:xfrm>
              <a:off x="6807929" y="2836050"/>
              <a:ext cx="1166055" cy="840768"/>
              <a:chOff x="4755143" y="3999521"/>
              <a:chExt cx="1533738" cy="1105879"/>
            </a:xfrm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矩形 25"/>
              <p:cNvSpPr/>
              <p:nvPr/>
            </p:nvSpPr>
            <p:spPr>
              <a:xfrm>
                <a:off x="4755143" y="3999521"/>
                <a:ext cx="1209306" cy="110587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400" dirty="0"/>
                  <a:t>B</a:t>
                </a:r>
                <a:endParaRPr lang="zh-CN" altLang="en-US" sz="4400" dirty="0"/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5985697" y="3978273"/>
                <a:ext cx="281935" cy="324432"/>
              </a:xfrm>
              <a:prstGeom prst="triangle">
                <a:avLst>
                  <a:gd name="adj" fmla="val 0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400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8047679" y="2836050"/>
              <a:ext cx="3987388" cy="767094"/>
              <a:chOff x="1607495" y="1910679"/>
              <a:chExt cx="3987388" cy="767094"/>
            </a:xfrm>
          </p:grpSpPr>
          <p:sp>
            <p:nvSpPr>
              <p:cNvPr id="24" name="文本框 80"/>
              <p:cNvSpPr txBox="1"/>
              <p:nvPr/>
            </p:nvSpPr>
            <p:spPr>
              <a:xfrm>
                <a:off x="1767149" y="1910679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typeface="方正正中黑简体" panose="02000000000000000000" pitchFamily="2" charset="-122"/>
                    <a:ea typeface="方正正中黑简体" panose="02000000000000000000" pitchFamily="2" charset="-122"/>
                  </a:defRPr>
                </a:lvl1pPr>
              </a:lstStyle>
              <a:p>
                <a:endParaRPr lang="zh-CN" altLang="en-US" sz="1400" b="1" dirty="0">
                  <a:latin typeface="方正正黑简体" panose="02000000000000000000" pitchFamily="2" charset="-122"/>
                  <a:ea typeface="方正正黑简体" panose="02000000000000000000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1607495" y="2277663"/>
                <a:ext cx="39873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 b="1" kern="100" dirty="0">
                    <a:latin typeface="华文楷体" pitchFamily="2" charset="-122"/>
                    <a:ea typeface="华文楷体" pitchFamily="2" charset="-122"/>
                    <a:cs typeface="Times New Roman" panose="02020603050405020304" pitchFamily="18" charset="0"/>
                  </a:rPr>
                  <a:t>           周期、频率、角频率</a:t>
                </a:r>
                <a:endParaRPr lang="zh-CN" altLang="zh-CN" sz="2000" b="1" kern="100" dirty="0">
                  <a:latin typeface="华文楷体" pitchFamily="2" charset="-122"/>
                  <a:ea typeface="华文楷体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" name="矩形 5"/>
          <p:cNvSpPr/>
          <p:nvPr/>
        </p:nvSpPr>
        <p:spPr>
          <a:xfrm>
            <a:off x="2915614" y="3282931"/>
            <a:ext cx="4515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方正正黑简体" panose="02000000000000000000" pitchFamily="2" charset="-122"/>
                <a:ea typeface="方正正黑简体" panose="02000000000000000000" pitchFamily="2" charset="-122"/>
              </a:rPr>
              <a:t>表征交流量变化快慢的物理量：</a:t>
            </a:r>
          </a:p>
        </p:txBody>
      </p:sp>
    </p:spTree>
    <p:extLst>
      <p:ext uri="{BB962C8B-B14F-4D97-AF65-F5344CB8AC3E}">
        <p14:creationId xmlns:p14="http://schemas.microsoft.com/office/powerpoint/2010/main" val="375436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  <p:bldP spid="6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1055690" y="1126214"/>
            <a:ext cx="10080625" cy="103239"/>
            <a:chOff x="6618518" y="1126210"/>
            <a:chExt cx="10080625" cy="103239"/>
          </a:xfrm>
        </p:grpSpPr>
        <p:sp>
          <p:nvSpPr>
            <p:cNvPr id="32" name="矩形 31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3" name="直接连接符 32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直接连接符 37"/>
          <p:cNvCxnSpPr>
            <a:endCxn id="21" idx="1"/>
          </p:cNvCxnSpPr>
          <p:nvPr/>
        </p:nvCxnSpPr>
        <p:spPr>
          <a:xfrm>
            <a:off x="2470521" y="2905254"/>
            <a:ext cx="4015544" cy="4765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endCxn id="20" idx="1"/>
          </p:cNvCxnSpPr>
          <p:nvPr/>
        </p:nvCxnSpPr>
        <p:spPr>
          <a:xfrm flipV="1">
            <a:off x="2471797" y="5293001"/>
            <a:ext cx="3090903" cy="5354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50"/>
          <p:cNvSpPr txBox="1"/>
          <p:nvPr/>
        </p:nvSpPr>
        <p:spPr>
          <a:xfrm>
            <a:off x="1711364" y="2749617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Um</a:t>
            </a:r>
            <a:endParaRPr lang="zh-CN" altLang="en-US" dirty="0"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49" name="文本框 50"/>
          <p:cNvSpPr txBox="1"/>
          <p:nvPr/>
        </p:nvSpPr>
        <p:spPr>
          <a:xfrm>
            <a:off x="1629476" y="5083376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-Um</a:t>
            </a:r>
            <a:endParaRPr lang="zh-CN" altLang="en-US" dirty="0"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50" name="文本框 50"/>
          <p:cNvSpPr txBox="1"/>
          <p:nvPr/>
        </p:nvSpPr>
        <p:spPr>
          <a:xfrm>
            <a:off x="682051" y="545270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负号仅代表方向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89725" y="1398474"/>
            <a:ext cx="937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   正弦交流电在一个周期内所能达到的最大数值称最大值，又称振幅、幅值或峰值。      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     </a:t>
            </a:r>
            <a:r>
              <a:rPr lang="en-US" altLang="zh-CN" sz="2400" i="1" dirty="0" err="1">
                <a:latin typeface="华文楷体" pitchFamily="2" charset="-122"/>
                <a:ea typeface="华文楷体" pitchFamily="2" charset="-122"/>
              </a:rPr>
              <a:t>I</a:t>
            </a:r>
            <a:r>
              <a:rPr lang="en-US" altLang="zh-CN" sz="2400" baseline="-25000" dirty="0" err="1">
                <a:latin typeface="华文楷体" pitchFamily="2" charset="-122"/>
                <a:ea typeface="华文楷体" pitchFamily="2" charset="-122"/>
              </a:rPr>
              <a:t>m</a:t>
            </a:r>
            <a:r>
              <a:rPr lang="zh-CN" altLang="zh-CN" sz="2400" dirty="0"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altLang="zh-CN" sz="2400" i="1" dirty="0">
                <a:latin typeface="华文楷体" pitchFamily="2" charset="-122"/>
                <a:ea typeface="华文楷体" pitchFamily="2" charset="-122"/>
              </a:rPr>
              <a:t>U</a:t>
            </a:r>
            <a:r>
              <a:rPr lang="en-US" altLang="zh-CN" sz="2400" baseline="-25000" dirty="0">
                <a:latin typeface="华文楷体" pitchFamily="2" charset="-122"/>
                <a:ea typeface="华文楷体" pitchFamily="2" charset="-122"/>
              </a:rPr>
              <a:t>m</a:t>
            </a:r>
            <a:r>
              <a:rPr lang="zh-CN" altLang="zh-CN" sz="2400" dirty="0"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altLang="zh-CN" sz="2400" i="1" dirty="0" err="1">
                <a:latin typeface="华文楷体" pitchFamily="2" charset="-122"/>
                <a:ea typeface="华文楷体" pitchFamily="2" charset="-122"/>
              </a:rPr>
              <a:t>E</a:t>
            </a:r>
            <a:r>
              <a:rPr lang="en-US" altLang="zh-CN" sz="2400" baseline="-25000" dirty="0" err="1">
                <a:latin typeface="华文楷体" pitchFamily="2" charset="-122"/>
                <a:ea typeface="华文楷体" pitchFamily="2" charset="-122"/>
              </a:rPr>
              <a:t>m</a:t>
            </a:r>
            <a:endParaRPr lang="zh-CN" altLang="en-US" sz="2400" dirty="0">
              <a:latin typeface="华文楷体" pitchFamily="2" charset="-122"/>
              <a:ea typeface="华文楷体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499549" y="2910017"/>
            <a:ext cx="4403938" cy="2388338"/>
            <a:chOff x="2470521" y="2910017"/>
            <a:chExt cx="4403938" cy="2388338"/>
          </a:xfrm>
          <a:noFill/>
        </p:grpSpPr>
        <p:sp>
          <p:nvSpPr>
            <p:cNvPr id="16" name="任意多边形 15"/>
            <p:cNvSpPr/>
            <p:nvPr/>
          </p:nvSpPr>
          <p:spPr>
            <a:xfrm>
              <a:off x="2470521" y="2919543"/>
              <a:ext cx="882279" cy="1200467"/>
            </a:xfrm>
            <a:custGeom>
              <a:avLst/>
              <a:gdLst>
                <a:gd name="connsiteX0" fmla="*/ 0 w 1349829"/>
                <a:gd name="connsiteY0" fmla="*/ 1582059 h 1582059"/>
                <a:gd name="connsiteX1" fmla="*/ 711200 w 1349829"/>
                <a:gd name="connsiteY1" fmla="*/ 2 h 1582059"/>
                <a:gd name="connsiteX2" fmla="*/ 1349829 w 1349829"/>
                <a:gd name="connsiteY2" fmla="*/ 1567544 h 1582059"/>
                <a:gd name="connsiteX3" fmla="*/ 1349829 w 1349829"/>
                <a:gd name="connsiteY3" fmla="*/ 1567544 h 158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9829" h="1582059">
                  <a:moveTo>
                    <a:pt x="0" y="1582059"/>
                  </a:moveTo>
                  <a:cubicBezTo>
                    <a:pt x="243114" y="792240"/>
                    <a:pt x="486229" y="2421"/>
                    <a:pt x="711200" y="2"/>
                  </a:cubicBezTo>
                  <a:cubicBezTo>
                    <a:pt x="936171" y="-2417"/>
                    <a:pt x="1349829" y="1567544"/>
                    <a:pt x="1349829" y="1567544"/>
                  </a:cubicBezTo>
                  <a:lnTo>
                    <a:pt x="1349829" y="1567544"/>
                  </a:lnTo>
                </a:path>
              </a:pathLst>
            </a:custGeom>
            <a:grp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10800000">
              <a:off x="3354706" y="4097888"/>
              <a:ext cx="882279" cy="1200467"/>
            </a:xfrm>
            <a:custGeom>
              <a:avLst/>
              <a:gdLst>
                <a:gd name="connsiteX0" fmla="*/ 0 w 1349829"/>
                <a:gd name="connsiteY0" fmla="*/ 1582059 h 1582059"/>
                <a:gd name="connsiteX1" fmla="*/ 711200 w 1349829"/>
                <a:gd name="connsiteY1" fmla="*/ 2 h 1582059"/>
                <a:gd name="connsiteX2" fmla="*/ 1349829 w 1349829"/>
                <a:gd name="connsiteY2" fmla="*/ 1567544 h 1582059"/>
                <a:gd name="connsiteX3" fmla="*/ 1349829 w 1349829"/>
                <a:gd name="connsiteY3" fmla="*/ 1567544 h 158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9829" h="1582059">
                  <a:moveTo>
                    <a:pt x="0" y="1582059"/>
                  </a:moveTo>
                  <a:cubicBezTo>
                    <a:pt x="243114" y="792240"/>
                    <a:pt x="486229" y="2421"/>
                    <a:pt x="711200" y="2"/>
                  </a:cubicBezTo>
                  <a:cubicBezTo>
                    <a:pt x="936171" y="-2417"/>
                    <a:pt x="1349829" y="1567544"/>
                    <a:pt x="1349829" y="1567544"/>
                  </a:cubicBezTo>
                  <a:lnTo>
                    <a:pt x="1349829" y="1567544"/>
                  </a:lnTo>
                </a:path>
              </a:pathLst>
            </a:custGeom>
            <a:grp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233975" y="2912289"/>
              <a:ext cx="882279" cy="1200467"/>
            </a:xfrm>
            <a:custGeom>
              <a:avLst/>
              <a:gdLst>
                <a:gd name="connsiteX0" fmla="*/ 0 w 1349829"/>
                <a:gd name="connsiteY0" fmla="*/ 1582059 h 1582059"/>
                <a:gd name="connsiteX1" fmla="*/ 711200 w 1349829"/>
                <a:gd name="connsiteY1" fmla="*/ 2 h 1582059"/>
                <a:gd name="connsiteX2" fmla="*/ 1349829 w 1349829"/>
                <a:gd name="connsiteY2" fmla="*/ 1567544 h 1582059"/>
                <a:gd name="connsiteX3" fmla="*/ 1349829 w 1349829"/>
                <a:gd name="connsiteY3" fmla="*/ 1567544 h 158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9829" h="1582059">
                  <a:moveTo>
                    <a:pt x="0" y="1582059"/>
                  </a:moveTo>
                  <a:cubicBezTo>
                    <a:pt x="243114" y="792240"/>
                    <a:pt x="486229" y="2421"/>
                    <a:pt x="711200" y="2"/>
                  </a:cubicBezTo>
                  <a:cubicBezTo>
                    <a:pt x="936171" y="-2417"/>
                    <a:pt x="1349829" y="1567544"/>
                    <a:pt x="1349829" y="1567544"/>
                  </a:cubicBezTo>
                  <a:lnTo>
                    <a:pt x="1349829" y="1567544"/>
                  </a:lnTo>
                </a:path>
              </a:pathLst>
            </a:custGeom>
            <a:grp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10800000">
              <a:off x="5116250" y="4092536"/>
              <a:ext cx="882279" cy="1200467"/>
            </a:xfrm>
            <a:custGeom>
              <a:avLst/>
              <a:gdLst>
                <a:gd name="connsiteX0" fmla="*/ 0 w 1349829"/>
                <a:gd name="connsiteY0" fmla="*/ 1582059 h 1582059"/>
                <a:gd name="connsiteX1" fmla="*/ 711200 w 1349829"/>
                <a:gd name="connsiteY1" fmla="*/ 2 h 1582059"/>
                <a:gd name="connsiteX2" fmla="*/ 1349829 w 1349829"/>
                <a:gd name="connsiteY2" fmla="*/ 1567544 h 1582059"/>
                <a:gd name="connsiteX3" fmla="*/ 1349829 w 1349829"/>
                <a:gd name="connsiteY3" fmla="*/ 1567544 h 158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9829" h="1582059">
                  <a:moveTo>
                    <a:pt x="0" y="1582059"/>
                  </a:moveTo>
                  <a:cubicBezTo>
                    <a:pt x="243114" y="792240"/>
                    <a:pt x="486229" y="2421"/>
                    <a:pt x="711200" y="2"/>
                  </a:cubicBezTo>
                  <a:cubicBezTo>
                    <a:pt x="936171" y="-2417"/>
                    <a:pt x="1349829" y="1567544"/>
                    <a:pt x="1349829" y="1567544"/>
                  </a:cubicBezTo>
                  <a:lnTo>
                    <a:pt x="1349829" y="1567544"/>
                  </a:lnTo>
                </a:path>
              </a:pathLst>
            </a:custGeom>
            <a:grp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5992180" y="2910017"/>
              <a:ext cx="882279" cy="1200467"/>
            </a:xfrm>
            <a:custGeom>
              <a:avLst/>
              <a:gdLst>
                <a:gd name="connsiteX0" fmla="*/ 0 w 1349829"/>
                <a:gd name="connsiteY0" fmla="*/ 1582059 h 1582059"/>
                <a:gd name="connsiteX1" fmla="*/ 711200 w 1349829"/>
                <a:gd name="connsiteY1" fmla="*/ 2 h 1582059"/>
                <a:gd name="connsiteX2" fmla="*/ 1349829 w 1349829"/>
                <a:gd name="connsiteY2" fmla="*/ 1567544 h 1582059"/>
                <a:gd name="connsiteX3" fmla="*/ 1349829 w 1349829"/>
                <a:gd name="connsiteY3" fmla="*/ 1567544 h 158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9829" h="1582059">
                  <a:moveTo>
                    <a:pt x="0" y="1582059"/>
                  </a:moveTo>
                  <a:cubicBezTo>
                    <a:pt x="243114" y="792240"/>
                    <a:pt x="486229" y="2421"/>
                    <a:pt x="711200" y="2"/>
                  </a:cubicBezTo>
                  <a:cubicBezTo>
                    <a:pt x="936171" y="-2417"/>
                    <a:pt x="1349829" y="1567544"/>
                    <a:pt x="1349829" y="1567544"/>
                  </a:cubicBezTo>
                  <a:lnTo>
                    <a:pt x="1349829" y="1567544"/>
                  </a:lnTo>
                </a:path>
              </a:pathLst>
            </a:custGeom>
            <a:grp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055782" y="2229471"/>
            <a:ext cx="6750909" cy="3657600"/>
            <a:chOff x="2068064" y="2210944"/>
            <a:chExt cx="6750909" cy="3657600"/>
          </a:xfrm>
        </p:grpSpPr>
        <p:cxnSp>
          <p:nvCxnSpPr>
            <p:cNvPr id="5" name="直接箭头连接符 4"/>
            <p:cNvCxnSpPr/>
            <p:nvPr/>
          </p:nvCxnSpPr>
          <p:spPr>
            <a:xfrm flipV="1">
              <a:off x="2237341" y="4101162"/>
              <a:ext cx="6581632" cy="9119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 flipV="1">
              <a:off x="2484079" y="2210944"/>
              <a:ext cx="0" cy="3657600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文本框 50"/>
            <p:cNvSpPr txBox="1"/>
            <p:nvPr/>
          </p:nvSpPr>
          <p:spPr>
            <a:xfrm>
              <a:off x="2595367" y="221094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u</a:t>
              </a:r>
              <a:endParaRPr lang="zh-CN" altLang="en-US" dirty="0"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  <p:sp>
          <p:nvSpPr>
            <p:cNvPr id="47" name="文本框 50"/>
            <p:cNvSpPr txBox="1"/>
            <p:nvPr/>
          </p:nvSpPr>
          <p:spPr>
            <a:xfrm>
              <a:off x="8385957" y="4274031"/>
              <a:ext cx="285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t</a:t>
              </a:r>
              <a:endParaRPr lang="zh-CN" altLang="en-US" b="1" dirty="0"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  <p:sp>
          <p:nvSpPr>
            <p:cNvPr id="23" name="文本框 50"/>
            <p:cNvSpPr txBox="1"/>
            <p:nvPr/>
          </p:nvSpPr>
          <p:spPr>
            <a:xfrm>
              <a:off x="2068064" y="4175901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0</a:t>
              </a:r>
              <a:endParaRPr lang="zh-CN" altLang="en-US" dirty="0"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</p:grpSp>
      <p:sp>
        <p:nvSpPr>
          <p:cNvPr id="25" name="文本框 4"/>
          <p:cNvSpPr txBox="1"/>
          <p:nvPr/>
        </p:nvSpPr>
        <p:spPr>
          <a:xfrm>
            <a:off x="1058969" y="549275"/>
            <a:ext cx="4716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仿宋" pitchFamily="49" charset="-122"/>
                <a:ea typeface="仿宋" pitchFamily="49" charset="-122"/>
              </a:defRPr>
            </a:lvl1pPr>
          </a:lstStyle>
          <a:p>
            <a:r>
              <a:rPr lang="zh-CN" altLang="en-US" dirty="0"/>
              <a:t>交流电的最大值和有效值</a:t>
            </a:r>
          </a:p>
        </p:txBody>
      </p:sp>
    </p:spTree>
    <p:extLst>
      <p:ext uri="{BB962C8B-B14F-4D97-AF65-F5344CB8AC3E}">
        <p14:creationId xmlns:p14="http://schemas.microsoft.com/office/powerpoint/2010/main" val="385851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9" grpId="0"/>
      <p:bldP spid="50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1055690" y="1126214"/>
            <a:ext cx="10080625" cy="103239"/>
            <a:chOff x="6618518" y="1126210"/>
            <a:chExt cx="10080625" cy="103239"/>
          </a:xfrm>
        </p:grpSpPr>
        <p:sp>
          <p:nvSpPr>
            <p:cNvPr id="32" name="矩形 31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3" name="直接连接符 32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089295" y="1338154"/>
            <a:ext cx="10047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   交流电的有效值是根据电流热效应来规定的，将交流电和直流电分别通过同样阻值的电阻，如果它们在同一时间内产生的热量相等，就把这一直流电的数值称为这一交流电的有效值。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         </a:t>
            </a:r>
            <a:r>
              <a:rPr lang="en-US" altLang="zh-CN" sz="2400" i="1" dirty="0">
                <a:latin typeface="华文楷体" pitchFamily="2" charset="-122"/>
                <a:ea typeface="华文楷体" pitchFamily="2" charset="-122"/>
              </a:rPr>
              <a:t>I </a:t>
            </a:r>
            <a:r>
              <a:rPr lang="zh-CN" altLang="zh-CN" sz="2400" dirty="0"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altLang="zh-CN" sz="2400" i="1" dirty="0">
                <a:latin typeface="华文楷体" pitchFamily="2" charset="-122"/>
                <a:ea typeface="华文楷体" pitchFamily="2" charset="-122"/>
              </a:rPr>
              <a:t>U</a:t>
            </a:r>
            <a:r>
              <a:rPr lang="zh-CN" altLang="zh-CN" sz="2400" dirty="0">
                <a:latin typeface="华文楷体" pitchFamily="2" charset="-122"/>
                <a:ea typeface="华文楷体" pitchFamily="2" charset="-122"/>
              </a:rPr>
              <a:t> 、</a:t>
            </a:r>
            <a:r>
              <a:rPr lang="en-US" altLang="zh-CN" sz="2400" i="1" dirty="0">
                <a:latin typeface="华文楷体" pitchFamily="2" charset="-122"/>
                <a:ea typeface="华文楷体" pitchFamily="2" charset="-122"/>
              </a:rPr>
              <a:t>E</a:t>
            </a:r>
            <a:endParaRPr kumimoji="1" lang="zh-CN" altLang="en-US" sz="2400" b="1" i="1" dirty="0">
              <a:latin typeface="华文楷体" pitchFamily="2" charset="-122"/>
              <a:ea typeface="华文楷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43663" y="3412278"/>
                <a:ext cx="5636525" cy="3147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i="1" dirty="0">
                    <a:latin typeface="DFKai-SB" pitchFamily="65" charset="-120"/>
                    <a:ea typeface="DFKai-SB" pitchFamily="65" charset="-120"/>
                  </a:rPr>
                  <a:t>I</a:t>
                </a:r>
                <a:r>
                  <a:rPr lang="en-US" altLang="zh-CN" sz="2800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/>
                          </a:rPr>
                          <m:t>𝐼</m:t>
                        </m:r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/>
                          </a:rPr>
                          <m:t>m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800" dirty="0">
                    <a:ea typeface="DFKai-SB" pitchFamily="65" charset="-120"/>
                  </a:rPr>
                  <a:t>=</a:t>
                </a:r>
                <a:r>
                  <a:rPr lang="en-US" altLang="zh-CN" sz="2800" dirty="0"/>
                  <a:t>0.707</a:t>
                </a:r>
                <a:r>
                  <a:rPr lang="en-US" altLang="zh-CN" sz="2800" i="1" dirty="0">
                    <a:latin typeface="DFKai-SB" pitchFamily="65" charset="-120"/>
                    <a:ea typeface="DFKai-SB" pitchFamily="65" charset="-120"/>
                  </a:rPr>
                  <a:t>I</a:t>
                </a:r>
                <a:r>
                  <a:rPr lang="en-US" altLang="zh-CN" sz="2800" baseline="-25000" dirty="0"/>
                  <a:t>m</a:t>
                </a:r>
                <a:r>
                  <a:rPr lang="en-US" altLang="zh-CN" sz="2800" dirty="0"/>
                  <a:t>        </a:t>
                </a:r>
                <a:r>
                  <a:rPr lang="en-US" altLang="zh-CN" sz="2800" i="1" dirty="0" err="1">
                    <a:latin typeface="DFKai-SB" pitchFamily="65" charset="-120"/>
                    <a:ea typeface="DFKai-SB" pitchFamily="65" charset="-120"/>
                  </a:rPr>
                  <a:t>I</a:t>
                </a:r>
                <a:r>
                  <a:rPr lang="en-US" altLang="zh-CN" sz="2800" baseline="-25000" dirty="0" err="1">
                    <a:ea typeface="DFKai-SB" pitchFamily="65" charset="-120"/>
                  </a:rPr>
                  <a:t>m</a:t>
                </a:r>
                <a:r>
                  <a:rPr lang="en-US" altLang="zh-CN" sz="2800" dirty="0">
                    <a:ea typeface="DFKai-SB" pitchFamily="65" charset="-12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i="1" smtClean="0">
                            <a:latin typeface="Cambria Math" panose="02040503050406030204" pitchFamily="18" charset="0"/>
                            <a:ea typeface="DFKai-SB" pitchFamily="65" charset="-12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smtClean="0">
                            <a:latin typeface="Cambria Math"/>
                            <a:ea typeface="DFKai-SB" pitchFamily="65" charset="-12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800" i="1" dirty="0">
                    <a:latin typeface="DFKai-SB" pitchFamily="65" charset="-120"/>
                    <a:ea typeface="DFKai-SB" pitchFamily="65" charset="-120"/>
                  </a:rPr>
                  <a:t>I</a:t>
                </a:r>
                <a:endParaRPr lang="zh-CN" altLang="zh-CN" sz="2800" dirty="0">
                  <a:ea typeface="DFKai-SB" pitchFamily="65" charset="-120"/>
                </a:endParaRPr>
              </a:p>
              <a:p>
                <a:endParaRPr lang="en-US" altLang="zh-CN" sz="2800" i="1" dirty="0">
                  <a:ea typeface="DFKai-SB" pitchFamily="65" charset="-120"/>
                </a:endParaRPr>
              </a:p>
              <a:p>
                <a:r>
                  <a:rPr lang="en-US" altLang="zh-CN" sz="2800" i="1" dirty="0">
                    <a:ea typeface="DFKai-SB" pitchFamily="65" charset="-120"/>
                  </a:rPr>
                  <a:t>U </a:t>
                </a:r>
                <a:r>
                  <a:rPr lang="en-US" altLang="zh-CN" sz="2800" dirty="0">
                    <a:ea typeface="DFKai-SB" pitchFamily="65" charset="-120"/>
                  </a:rPr>
                  <a:t>=</a:t>
                </a:r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DFKai-SB" pitchFamily="65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 i="1">
                            <a:latin typeface="Cambria Math"/>
                            <a:ea typeface="DFKai-SB" pitchFamily="65" charset="-120"/>
                          </a:rPr>
                          <m:t>Um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ea typeface="DFKai-SB" pitchFamily="65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i="1">
                                <a:latin typeface="Cambria Math"/>
                                <a:ea typeface="DFKai-SB" pitchFamily="65" charset="-12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800" dirty="0">
                    <a:ea typeface="DFKai-SB" pitchFamily="65" charset="-120"/>
                  </a:rPr>
                  <a:t>= 0.707 </a:t>
                </a:r>
                <a:r>
                  <a:rPr lang="en-US" altLang="zh-CN" sz="2800" i="1" dirty="0">
                    <a:ea typeface="DFKai-SB" pitchFamily="65" charset="-120"/>
                  </a:rPr>
                  <a:t>U</a:t>
                </a:r>
                <a:r>
                  <a:rPr lang="en-US" altLang="zh-CN" sz="2800" baseline="-25000" dirty="0">
                    <a:ea typeface="DFKai-SB" pitchFamily="65" charset="-120"/>
                  </a:rPr>
                  <a:t>m      </a:t>
                </a:r>
                <a:r>
                  <a:rPr lang="en-US" altLang="zh-CN" sz="2800" i="1" dirty="0">
                    <a:ea typeface="DFKai-SB" pitchFamily="65" charset="-120"/>
                  </a:rPr>
                  <a:t>U</a:t>
                </a:r>
                <a:r>
                  <a:rPr lang="en-US" altLang="zh-CN" sz="2800" baseline="-25000" dirty="0">
                    <a:ea typeface="DFKai-SB" pitchFamily="65" charset="-120"/>
                  </a:rPr>
                  <a:t>m</a:t>
                </a:r>
                <a:r>
                  <a:rPr lang="en-US" altLang="zh-CN" sz="2800" dirty="0">
                    <a:ea typeface="DFKai-SB" pitchFamily="65" charset="-12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DFKai-SB" pitchFamily="65" charset="-120"/>
                          </a:rPr>
                        </m:ctrlPr>
                      </m:radPr>
                      <m:deg/>
                      <m:e>
                        <m:r>
                          <a:rPr lang="en-US" altLang="zh-CN" sz="2800" i="1">
                            <a:latin typeface="Cambria Math"/>
                            <a:ea typeface="DFKai-SB" pitchFamily="65" charset="-12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800" i="1" dirty="0">
                    <a:ea typeface="DFKai-SB" pitchFamily="65" charset="-120"/>
                  </a:rPr>
                  <a:t>U</a:t>
                </a:r>
                <a:endParaRPr lang="zh-CN" altLang="zh-CN" sz="2800" dirty="0">
                  <a:ea typeface="DFKai-SB" pitchFamily="65" charset="-120"/>
                </a:endParaRPr>
              </a:p>
              <a:p>
                <a:endParaRPr lang="en-US" altLang="zh-CN" sz="2800" i="1" dirty="0">
                  <a:ea typeface="DFKai-SB" pitchFamily="65" charset="-120"/>
                </a:endParaRPr>
              </a:p>
              <a:p>
                <a:r>
                  <a:rPr lang="en-US" altLang="zh-CN" sz="2800" i="1" dirty="0">
                    <a:ea typeface="DFKai-SB" pitchFamily="65" charset="-120"/>
                  </a:rPr>
                  <a:t>E </a:t>
                </a:r>
                <a:r>
                  <a:rPr lang="en-US" altLang="zh-CN" sz="2800" dirty="0">
                    <a:ea typeface="DFKai-SB" pitchFamily="65" charset="-12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DFKai-SB" pitchFamily="65" charset="-12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/>
                            <a:ea typeface="DFKai-SB" pitchFamily="65" charset="-120"/>
                          </a:rPr>
                          <m:t>𝐸</m:t>
                        </m:r>
                        <m:r>
                          <m:rPr>
                            <m:sty m:val="p"/>
                          </m:rPr>
                          <a:rPr lang="en-US" altLang="zh-CN" sz="2800" i="1">
                            <a:latin typeface="Cambria Math"/>
                            <a:ea typeface="DFKai-SB" pitchFamily="65" charset="-120"/>
                          </a:rPr>
                          <m:t>m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ea typeface="DFKai-SB" pitchFamily="65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i="1">
                                <a:latin typeface="Cambria Math"/>
                                <a:ea typeface="DFKai-SB" pitchFamily="65" charset="-12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800" dirty="0">
                    <a:ea typeface="DFKai-SB" pitchFamily="65" charset="-120"/>
                  </a:rPr>
                  <a:t>= 0.707</a:t>
                </a:r>
                <a:r>
                  <a:rPr lang="en-US" altLang="zh-CN" sz="2800" i="1" dirty="0">
                    <a:ea typeface="DFKai-SB" pitchFamily="65" charset="-120"/>
                  </a:rPr>
                  <a:t>E</a:t>
                </a:r>
                <a:r>
                  <a:rPr lang="en-US" altLang="zh-CN" sz="2800" baseline="-25000" dirty="0">
                    <a:ea typeface="DFKai-SB" pitchFamily="65" charset="-120"/>
                  </a:rPr>
                  <a:t>m</a:t>
                </a:r>
                <a:r>
                  <a:rPr lang="en-US" altLang="zh-CN" sz="2800" dirty="0">
                    <a:ea typeface="DFKai-SB" pitchFamily="65" charset="-120"/>
                  </a:rPr>
                  <a:t>    </a:t>
                </a:r>
                <a:r>
                  <a:rPr lang="en-US" altLang="zh-CN" sz="2800" i="1" dirty="0" err="1">
                    <a:ea typeface="DFKai-SB" pitchFamily="65" charset="-120"/>
                  </a:rPr>
                  <a:t>E</a:t>
                </a:r>
                <a:r>
                  <a:rPr lang="en-US" altLang="zh-CN" sz="2800" baseline="-25000" dirty="0" err="1">
                    <a:ea typeface="DFKai-SB" pitchFamily="65" charset="-120"/>
                  </a:rPr>
                  <a:t>m</a:t>
                </a:r>
                <a:r>
                  <a:rPr lang="en-US" altLang="zh-CN" sz="2800" dirty="0">
                    <a:ea typeface="DFKai-SB" pitchFamily="65" charset="-12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DFKai-SB" pitchFamily="65" charset="-120"/>
                          </a:rPr>
                        </m:ctrlPr>
                      </m:radPr>
                      <m:deg/>
                      <m:e>
                        <m:r>
                          <a:rPr lang="en-US" altLang="zh-CN" sz="2800" i="1">
                            <a:latin typeface="Cambria Math"/>
                            <a:ea typeface="DFKai-SB" pitchFamily="65" charset="-12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800" i="1" dirty="0">
                    <a:ea typeface="DFKai-SB" pitchFamily="65" charset="-120"/>
                  </a:rPr>
                  <a:t>E</a:t>
                </a:r>
                <a:endParaRPr lang="zh-CN" altLang="zh-CN" sz="2800" dirty="0">
                  <a:ea typeface="DFKai-SB" pitchFamily="65" charset="-12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663" y="3412278"/>
                <a:ext cx="5636525" cy="3147272"/>
              </a:xfrm>
              <a:prstGeom prst="rect">
                <a:avLst/>
              </a:prstGeom>
              <a:blipFill rotWithShape="1">
                <a:blip r:embed="rId4"/>
                <a:stretch>
                  <a:fillRect l="-21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4"/>
          <p:cNvSpPr txBox="1"/>
          <p:nvPr/>
        </p:nvSpPr>
        <p:spPr>
          <a:xfrm>
            <a:off x="1058969" y="549275"/>
            <a:ext cx="4716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仿宋" pitchFamily="49" charset="-122"/>
                <a:ea typeface="仿宋" pitchFamily="49" charset="-122"/>
              </a:defRPr>
            </a:lvl1pPr>
          </a:lstStyle>
          <a:p>
            <a:r>
              <a:rPr lang="zh-CN" altLang="en-US" dirty="0"/>
              <a:t>交流电的最大值和有效值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70200" y="2538483"/>
                <a:ext cx="5636525" cy="1108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F0000"/>
                    </a:solidFill>
                    <a:latin typeface="DFKai-SB" pitchFamily="65" charset="-120"/>
                    <a:ea typeface="DFKai-SB" pitchFamily="65" charset="-120"/>
                  </a:rPr>
                  <a:t>有效值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DFKai-SB" pitchFamily="65" charset="-120"/>
                    <a:ea typeface="DFKai-SB" pitchFamily="65" charset="-12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DFKai-SB" pitchFamily="65" charset="-120"/>
                          </a:rPr>
                        </m:ctrlPr>
                      </m:fPr>
                      <m:num>
                        <m:r>
                          <a:rPr lang="zh-CN" altLang="en-US" sz="2800" i="0">
                            <a:solidFill>
                              <a:srgbClr val="FF0000"/>
                            </a:solidFill>
                            <a:latin typeface="Cambria Math"/>
                            <a:ea typeface="DFKai-SB" pitchFamily="65" charset="-120"/>
                          </a:rPr>
                          <m:t>最大值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DFKai-SB" pitchFamily="65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DFKai-SB" pitchFamily="65" charset="-12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altLang="zh-CN" sz="2800" dirty="0">
                  <a:solidFill>
                    <a:srgbClr val="FF0000"/>
                  </a:solidFill>
                  <a:ea typeface="DFKai-SB" pitchFamily="65" charset="-120"/>
                </a:endParaRPr>
              </a:p>
              <a:p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200" y="2538483"/>
                <a:ext cx="5636525" cy="1108445"/>
              </a:xfrm>
              <a:prstGeom prst="rect">
                <a:avLst/>
              </a:prstGeom>
              <a:blipFill rotWithShape="1">
                <a:blip r:embed="rId5"/>
                <a:stretch>
                  <a:fillRect l="-21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ontrols>
      <mc:AlternateContent xmlns:mc="http://schemas.openxmlformats.org/markup-compatibility/2006">
        <mc:Choice xmlns:v="urn:schemas-microsoft-com:vml" Requires="v">
          <p:control spid="3089" r:id="rId2" imgW="6036498" imgH="3832627"/>
        </mc:Choice>
        <mc:Fallback>
          <p:control r:id="rId2" imgW="6036498" imgH="3832627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6400" y="2727325"/>
                  <a:ext cx="6037263" cy="3832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5851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1055690" y="1126214"/>
            <a:ext cx="10080625" cy="103239"/>
            <a:chOff x="6618518" y="1126210"/>
            <a:chExt cx="10080625" cy="103239"/>
          </a:xfrm>
        </p:grpSpPr>
        <p:sp>
          <p:nvSpPr>
            <p:cNvPr id="32" name="矩形 31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3" name="直接连接符 32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451678" y="2883270"/>
                <a:ext cx="4067032" cy="1748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latin typeface="+mn-ea"/>
                  </a:rPr>
                  <a:t>解：</a:t>
                </a:r>
                <a:endParaRPr lang="en-US" altLang="zh-CN" sz="2800" dirty="0">
                  <a:latin typeface="+mn-ea"/>
                </a:endParaRPr>
              </a:p>
              <a:p>
                <a:r>
                  <a:rPr lang="en-US" altLang="zh-CN" i="1" dirty="0">
                    <a:latin typeface="DFKai-SB" pitchFamily="65" charset="-120"/>
                    <a:ea typeface="DFKai-SB" pitchFamily="65" charset="-120"/>
                  </a:rPr>
                  <a:t>    </a:t>
                </a:r>
                <a:r>
                  <a:rPr lang="en-US" altLang="zh-CN" sz="2400" dirty="0" err="1">
                    <a:latin typeface="DFKai-SB" pitchFamily="65" charset="-120"/>
                    <a:ea typeface="DFKai-SB" pitchFamily="65" charset="-120"/>
                  </a:rPr>
                  <a:t>Im</a:t>
                </a:r>
                <a:r>
                  <a:rPr lang="en-US" altLang="zh-CN" sz="2400" dirty="0">
                    <a:latin typeface="DFKai-SB" pitchFamily="65" charset="-120"/>
                    <a:ea typeface="DFKai-SB" pitchFamily="65" charset="-120"/>
                  </a:rPr>
                  <a:t>=10A</a:t>
                </a:r>
              </a:p>
              <a:p>
                <a:endParaRPr lang="en-US" altLang="zh-CN" sz="2000" dirty="0">
                  <a:latin typeface="DFKai-SB" pitchFamily="65" charset="-120"/>
                  <a:ea typeface="DFKai-SB" pitchFamily="65" charset="-120"/>
                </a:endParaRPr>
              </a:p>
              <a:p>
                <a:r>
                  <a:rPr lang="en-US" altLang="zh-CN" sz="2000" dirty="0">
                    <a:latin typeface="DFKai-SB" pitchFamily="65" charset="-120"/>
                    <a:ea typeface="DFKai-SB" pitchFamily="65" charset="-120"/>
                  </a:rPr>
                  <a:t>    </a:t>
                </a:r>
                <a:r>
                  <a:rPr lang="en-US" altLang="zh-CN" sz="2800" dirty="0">
                    <a:latin typeface="DFKai-SB" pitchFamily="65" charset="-120"/>
                    <a:ea typeface="DFKai-SB" pitchFamily="65" charset="-120"/>
                  </a:rPr>
                  <a:t>I</a:t>
                </a:r>
                <a:r>
                  <a:rPr lang="en-US" altLang="zh-CN" sz="2400" dirty="0">
                    <a:latin typeface="DFKai-SB" pitchFamily="65" charset="-120"/>
                    <a:ea typeface="DFKai-SB" pitchFamily="65" charset="-12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DFKai-SB" pitchFamily="65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 i="0">
                            <a:latin typeface="Cambria Math"/>
                            <a:ea typeface="DFKai-SB" pitchFamily="65" charset="-120"/>
                          </a:rPr>
                          <m:t>Im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DFKai-SB" pitchFamily="65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0">
                                <a:latin typeface="Cambria Math"/>
                                <a:ea typeface="DFKai-SB" pitchFamily="65" charset="-12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400" dirty="0">
                    <a:latin typeface="DFKai-SB" pitchFamily="65" charset="-120"/>
                    <a:ea typeface="DFKai-SB" pitchFamily="65" charset="-120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  <a:ea typeface="DFKai-SB" pitchFamily="65" charset="-12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DFKai-SB" pitchFamily="65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1" dirty="0" smtClean="0">
                            <a:latin typeface="Cambria Math"/>
                            <a:ea typeface="DFKai-SB" pitchFamily="65" charset="-12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400" dirty="0">
                    <a:latin typeface="DFKai-SB" pitchFamily="65" charset="-120"/>
                    <a:ea typeface="DFKai-SB" pitchFamily="65" charset="-120"/>
                  </a:rPr>
                  <a:t>A</a:t>
                </a:r>
                <a:endParaRPr lang="zh-CN" altLang="en-US" sz="2400" dirty="0">
                  <a:latin typeface="DFKai-SB" pitchFamily="65" charset="-120"/>
                  <a:ea typeface="DFKai-SB" pitchFamily="65" charset="-12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678" y="2883270"/>
                <a:ext cx="4067032" cy="1748364"/>
              </a:xfrm>
              <a:prstGeom prst="rect">
                <a:avLst/>
              </a:prstGeom>
              <a:blipFill rotWithShape="1">
                <a:blip r:embed="rId2"/>
                <a:stretch>
                  <a:fillRect l="-2994" t="-3484" b="-38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/>
          <p:cNvGrpSpPr/>
          <p:nvPr/>
        </p:nvGrpSpPr>
        <p:grpSpPr>
          <a:xfrm>
            <a:off x="960679" y="2347092"/>
            <a:ext cx="5409145" cy="3680416"/>
            <a:chOff x="884269" y="1902758"/>
            <a:chExt cx="5409145" cy="3680416"/>
          </a:xfrm>
        </p:grpSpPr>
        <p:cxnSp>
          <p:nvCxnSpPr>
            <p:cNvPr id="6" name="直接箭头连接符 5"/>
            <p:cNvCxnSpPr/>
            <p:nvPr/>
          </p:nvCxnSpPr>
          <p:spPr>
            <a:xfrm flipV="1">
              <a:off x="1424453" y="3824911"/>
              <a:ext cx="4580835" cy="1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箭头连接符 6"/>
            <p:cNvCxnSpPr/>
            <p:nvPr/>
          </p:nvCxnSpPr>
          <p:spPr>
            <a:xfrm flipV="1">
              <a:off x="1624478" y="1925574"/>
              <a:ext cx="0" cy="3657600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文本框 50"/>
            <p:cNvSpPr txBox="1"/>
            <p:nvPr/>
          </p:nvSpPr>
          <p:spPr>
            <a:xfrm>
              <a:off x="5706394" y="4045533"/>
              <a:ext cx="5870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t</a:t>
              </a:r>
              <a:r>
                <a:rPr lang="en-US" altLang="zh-CN" sz="2400" b="1" dirty="0"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/s</a:t>
              </a:r>
              <a:endParaRPr lang="zh-CN" altLang="en-US" sz="2400" b="1" dirty="0"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  <p:sp>
          <p:nvSpPr>
            <p:cNvPr id="10" name="文本框 50"/>
            <p:cNvSpPr txBox="1"/>
            <p:nvPr/>
          </p:nvSpPr>
          <p:spPr>
            <a:xfrm>
              <a:off x="1771373" y="1902758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i/</a:t>
              </a:r>
              <a:r>
                <a:rPr lang="en-US" altLang="zh-CN" sz="2000" b="1" dirty="0"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A</a:t>
              </a:r>
              <a:endParaRPr lang="zh-CN" altLang="en-US" sz="2000" b="1" dirty="0"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1624478" y="2614077"/>
              <a:ext cx="4225994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50"/>
            <p:cNvSpPr txBox="1"/>
            <p:nvPr/>
          </p:nvSpPr>
          <p:spPr>
            <a:xfrm>
              <a:off x="884269" y="2254270"/>
              <a:ext cx="667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10A</a:t>
              </a:r>
              <a:endParaRPr lang="zh-CN" altLang="en-US" sz="2400" b="1" dirty="0"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1627750" y="2630856"/>
              <a:ext cx="882279" cy="1200467"/>
            </a:xfrm>
            <a:custGeom>
              <a:avLst/>
              <a:gdLst>
                <a:gd name="connsiteX0" fmla="*/ 0 w 1349829"/>
                <a:gd name="connsiteY0" fmla="*/ 1582059 h 1582059"/>
                <a:gd name="connsiteX1" fmla="*/ 711200 w 1349829"/>
                <a:gd name="connsiteY1" fmla="*/ 2 h 1582059"/>
                <a:gd name="connsiteX2" fmla="*/ 1349829 w 1349829"/>
                <a:gd name="connsiteY2" fmla="*/ 1567544 h 1582059"/>
                <a:gd name="connsiteX3" fmla="*/ 1349829 w 1349829"/>
                <a:gd name="connsiteY3" fmla="*/ 1567544 h 158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9829" h="1582059">
                  <a:moveTo>
                    <a:pt x="0" y="1582059"/>
                  </a:moveTo>
                  <a:cubicBezTo>
                    <a:pt x="243114" y="792240"/>
                    <a:pt x="486229" y="2421"/>
                    <a:pt x="711200" y="2"/>
                  </a:cubicBezTo>
                  <a:cubicBezTo>
                    <a:pt x="936171" y="-2417"/>
                    <a:pt x="1349829" y="1567544"/>
                    <a:pt x="1349829" y="1567544"/>
                  </a:cubicBezTo>
                  <a:lnTo>
                    <a:pt x="1349829" y="1567544"/>
                  </a:lnTo>
                </a:path>
              </a:pathLst>
            </a:cu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 rot="10800000">
              <a:off x="2511935" y="3809201"/>
              <a:ext cx="882279" cy="1200467"/>
            </a:xfrm>
            <a:custGeom>
              <a:avLst/>
              <a:gdLst>
                <a:gd name="connsiteX0" fmla="*/ 0 w 1349829"/>
                <a:gd name="connsiteY0" fmla="*/ 1582059 h 1582059"/>
                <a:gd name="connsiteX1" fmla="*/ 711200 w 1349829"/>
                <a:gd name="connsiteY1" fmla="*/ 2 h 1582059"/>
                <a:gd name="connsiteX2" fmla="*/ 1349829 w 1349829"/>
                <a:gd name="connsiteY2" fmla="*/ 1567544 h 1582059"/>
                <a:gd name="connsiteX3" fmla="*/ 1349829 w 1349829"/>
                <a:gd name="connsiteY3" fmla="*/ 1567544 h 158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9829" h="1582059">
                  <a:moveTo>
                    <a:pt x="0" y="1582059"/>
                  </a:moveTo>
                  <a:cubicBezTo>
                    <a:pt x="243114" y="792240"/>
                    <a:pt x="486229" y="2421"/>
                    <a:pt x="711200" y="2"/>
                  </a:cubicBezTo>
                  <a:cubicBezTo>
                    <a:pt x="936171" y="-2417"/>
                    <a:pt x="1349829" y="1567544"/>
                    <a:pt x="1349829" y="1567544"/>
                  </a:cubicBezTo>
                  <a:lnTo>
                    <a:pt x="1349829" y="1567544"/>
                  </a:lnTo>
                </a:path>
              </a:pathLst>
            </a:cu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3391204" y="2642652"/>
              <a:ext cx="882279" cy="1200467"/>
            </a:xfrm>
            <a:custGeom>
              <a:avLst/>
              <a:gdLst>
                <a:gd name="connsiteX0" fmla="*/ 0 w 1349829"/>
                <a:gd name="connsiteY0" fmla="*/ 1582059 h 1582059"/>
                <a:gd name="connsiteX1" fmla="*/ 711200 w 1349829"/>
                <a:gd name="connsiteY1" fmla="*/ 2 h 1582059"/>
                <a:gd name="connsiteX2" fmla="*/ 1349829 w 1349829"/>
                <a:gd name="connsiteY2" fmla="*/ 1567544 h 1582059"/>
                <a:gd name="connsiteX3" fmla="*/ 1349829 w 1349829"/>
                <a:gd name="connsiteY3" fmla="*/ 1567544 h 158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9829" h="1582059">
                  <a:moveTo>
                    <a:pt x="0" y="1582059"/>
                  </a:moveTo>
                  <a:cubicBezTo>
                    <a:pt x="243114" y="792240"/>
                    <a:pt x="486229" y="2421"/>
                    <a:pt x="711200" y="2"/>
                  </a:cubicBezTo>
                  <a:cubicBezTo>
                    <a:pt x="936171" y="-2417"/>
                    <a:pt x="1349829" y="1567544"/>
                    <a:pt x="1349829" y="1567544"/>
                  </a:cubicBezTo>
                  <a:lnTo>
                    <a:pt x="1349829" y="1567544"/>
                  </a:lnTo>
                </a:path>
              </a:pathLst>
            </a:cu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50"/>
            <p:cNvSpPr txBox="1"/>
            <p:nvPr/>
          </p:nvSpPr>
          <p:spPr>
            <a:xfrm>
              <a:off x="1207094" y="3907033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0</a:t>
              </a:r>
              <a:endParaRPr lang="zh-CN" altLang="en-US" sz="2400" b="1" dirty="0"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</p:grpSp>
      <p:sp>
        <p:nvSpPr>
          <p:cNvPr id="19" name="文本框 4"/>
          <p:cNvSpPr txBox="1"/>
          <p:nvPr/>
        </p:nvSpPr>
        <p:spPr>
          <a:xfrm>
            <a:off x="1058969" y="549275"/>
            <a:ext cx="4716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仿宋" pitchFamily="49" charset="-122"/>
                <a:ea typeface="仿宋" pitchFamily="49" charset="-122"/>
              </a:defRPr>
            </a:lvl1pPr>
          </a:lstStyle>
          <a:p>
            <a:r>
              <a:rPr lang="zh-CN" altLang="en-US" dirty="0"/>
              <a:t>交流电的最大值和有效值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7849" y="1514901"/>
            <a:ext cx="8362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根据正弦交流电波形图，求交流电流的最大值和有效值？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35273" y="5718412"/>
            <a:ext cx="7383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latin typeface="华文楷体" pitchFamily="2" charset="-122"/>
                <a:ea typeface="华文楷体" pitchFamily="2" charset="-122"/>
              </a:defRPr>
            </a:lvl1pPr>
          </a:lstStyle>
          <a:p>
            <a:r>
              <a:rPr lang="zh-CN" altLang="en-US" dirty="0">
                <a:solidFill>
                  <a:srgbClr val="FF0000"/>
                </a:solidFill>
              </a:rPr>
              <a:t>小提醒：最大值、有效值的关系仅适用于正弦交流电。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572" y="5520043"/>
            <a:ext cx="965701" cy="85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51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3" y="1582738"/>
            <a:ext cx="6266131" cy="4701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组合 2"/>
          <p:cNvGrpSpPr/>
          <p:nvPr/>
        </p:nvGrpSpPr>
        <p:grpSpPr>
          <a:xfrm>
            <a:off x="1055690" y="1126214"/>
            <a:ext cx="10080625" cy="103239"/>
            <a:chOff x="6618518" y="1126210"/>
            <a:chExt cx="10080625" cy="103239"/>
          </a:xfrm>
        </p:grpSpPr>
        <p:sp>
          <p:nvSpPr>
            <p:cNvPr id="4" name="矩形 3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" name="直接连接符 4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椭圆 1"/>
          <p:cNvSpPr/>
          <p:nvPr/>
        </p:nvSpPr>
        <p:spPr>
          <a:xfrm>
            <a:off x="1349829" y="4049825"/>
            <a:ext cx="2365828" cy="4205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云形 6"/>
          <p:cNvSpPr/>
          <p:nvPr/>
        </p:nvSpPr>
        <p:spPr bwMode="auto">
          <a:xfrm>
            <a:off x="7557181" y="1582738"/>
            <a:ext cx="3778476" cy="1363662"/>
          </a:xfrm>
          <a:prstGeom prst="cloud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8005664" y="1923346"/>
            <a:ext cx="2682167" cy="58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220V</a:t>
            </a: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为有效值</a:t>
            </a:r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3715657" y="2508117"/>
            <a:ext cx="3841524" cy="154170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4"/>
          <p:cNvSpPr txBox="1"/>
          <p:nvPr/>
        </p:nvSpPr>
        <p:spPr>
          <a:xfrm>
            <a:off x="1058969" y="549275"/>
            <a:ext cx="4716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仿宋" pitchFamily="49" charset="-122"/>
                <a:ea typeface="仿宋" pitchFamily="49" charset="-122"/>
              </a:defRPr>
            </a:lvl1pPr>
          </a:lstStyle>
          <a:p>
            <a:r>
              <a:rPr lang="zh-CN" altLang="en-US" dirty="0"/>
              <a:t>交流电的最大值和有效值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181" y="3646148"/>
            <a:ext cx="4277630" cy="263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806322" y="3278970"/>
                <a:ext cx="3329993" cy="125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dirty="0"/>
                  <a:t>最大值：</a:t>
                </a:r>
                <a:r>
                  <a:rPr lang="en-US" altLang="zh-CN" sz="3600" dirty="0"/>
                  <a:t>220*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3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3600" b="0" i="1" smtClean="0">
                            <a:latin typeface="Cambria Math"/>
                          </a:rPr>
                          <m:t>2 </m:t>
                        </m:r>
                      </m:e>
                    </m:rad>
                  </m:oMath>
                </a14:m>
                <a:r>
                  <a:rPr lang="en-US" altLang="zh-CN" sz="3600" dirty="0"/>
                  <a:t>=311V</a:t>
                </a:r>
                <a:endParaRPr lang="zh-CN" alt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322" y="3278970"/>
                <a:ext cx="3329993" cy="1254254"/>
              </a:xfrm>
              <a:prstGeom prst="rect">
                <a:avLst/>
              </a:prstGeom>
              <a:blipFill rotWithShape="1">
                <a:blip r:embed="rId4"/>
                <a:stretch>
                  <a:fillRect l="-5678" t="-7282" b="-17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23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5690" y="1126214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709080" y="1305424"/>
            <a:ext cx="9812870" cy="4347211"/>
            <a:chOff x="709080" y="1305424"/>
            <a:chExt cx="9812870" cy="4347211"/>
          </a:xfrm>
        </p:grpSpPr>
        <p:sp>
          <p:nvSpPr>
            <p:cNvPr id="5" name="TextBox 4"/>
            <p:cNvSpPr txBox="1"/>
            <p:nvPr/>
          </p:nvSpPr>
          <p:spPr>
            <a:xfrm>
              <a:off x="4089399" y="1305424"/>
              <a:ext cx="643255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华文楷体" pitchFamily="2" charset="-122"/>
                  <a:ea typeface="华文楷体" pitchFamily="2" charset="-122"/>
                </a:rPr>
                <a:t>思考：</a:t>
              </a:r>
              <a:endParaRPr lang="en-US" altLang="zh-CN" sz="3200" dirty="0">
                <a:latin typeface="华文楷体" pitchFamily="2" charset="-122"/>
                <a:ea typeface="华文楷体" pitchFamily="2" charset="-122"/>
              </a:endParaRPr>
            </a:p>
            <a:p>
              <a:r>
                <a:rPr lang="zh-CN" altLang="en-US" sz="2800" dirty="0">
                  <a:latin typeface="华文楷体" pitchFamily="2" charset="-122"/>
                  <a:ea typeface="华文楷体" pitchFamily="2" charset="-122"/>
                </a:rPr>
                <a:t>       额定耐压值为</a:t>
              </a:r>
              <a:r>
                <a:rPr lang="en-US" altLang="zh-CN" sz="2800" dirty="0">
                  <a:latin typeface="华文楷体" pitchFamily="2" charset="-122"/>
                  <a:ea typeface="华文楷体" pitchFamily="2" charset="-122"/>
                </a:rPr>
                <a:t>50V</a:t>
              </a:r>
              <a:r>
                <a:rPr lang="zh-CN" altLang="en-US" sz="2800" dirty="0">
                  <a:latin typeface="华文楷体" pitchFamily="2" charset="-122"/>
                  <a:ea typeface="华文楷体" pitchFamily="2" charset="-122"/>
                </a:rPr>
                <a:t>的电解电容接到</a:t>
              </a:r>
              <a:r>
                <a:rPr lang="en-US" altLang="zh-CN" sz="2800" dirty="0">
                  <a:latin typeface="华文楷体" pitchFamily="2" charset="-122"/>
                  <a:ea typeface="华文楷体" pitchFamily="2" charset="-122"/>
                </a:rPr>
                <a:t>45V</a:t>
              </a:r>
              <a:r>
                <a:rPr lang="zh-CN" altLang="en-US" sz="2800" dirty="0">
                  <a:latin typeface="华文楷体" pitchFamily="2" charset="-122"/>
                  <a:ea typeface="华文楷体" pitchFamily="2" charset="-122"/>
                </a:rPr>
                <a:t>的交流电源上可以吗？为什么？</a:t>
              </a:r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80" y="1756910"/>
              <a:ext cx="2676525" cy="3895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3745021" y="2775965"/>
            <a:ext cx="6306122" cy="2292166"/>
            <a:chOff x="3745021" y="2775965"/>
            <a:chExt cx="6306122" cy="2292166"/>
          </a:xfrm>
        </p:grpSpPr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573645">
              <a:off x="3564405" y="3019751"/>
              <a:ext cx="1907093" cy="15458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" name="组合 9"/>
            <p:cNvGrpSpPr/>
            <p:nvPr/>
          </p:nvGrpSpPr>
          <p:grpSpPr>
            <a:xfrm>
              <a:off x="5618993" y="2775965"/>
              <a:ext cx="4432150" cy="2292166"/>
              <a:chOff x="5618993" y="2775965"/>
              <a:chExt cx="4432150" cy="2292166"/>
            </a:xfrm>
          </p:grpSpPr>
          <p:pic>
            <p:nvPicPr>
              <p:cNvPr id="8200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3979" y="2855903"/>
                <a:ext cx="2087164" cy="221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7633778" y="2775965"/>
                <a:ext cx="11829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>
                    <a:solidFill>
                      <a:srgbClr val="FF0000"/>
                    </a:solidFill>
                  </a:rPr>
                  <a:t>45V</a:t>
                </a:r>
                <a:endParaRPr lang="zh-CN" altLang="en-US" sz="4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右箭头 7"/>
              <p:cNvSpPr/>
              <p:nvPr/>
            </p:nvSpPr>
            <p:spPr>
              <a:xfrm>
                <a:off x="5618993" y="3408052"/>
                <a:ext cx="1378856" cy="769257"/>
              </a:xfrm>
              <a:prstGeom prst="rightArrow">
                <a:avLst/>
              </a:prstGeom>
              <a:solidFill>
                <a:schemeClr val="accent2"/>
              </a:solidFill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1" name="文本框 4"/>
          <p:cNvSpPr txBox="1"/>
          <p:nvPr/>
        </p:nvSpPr>
        <p:spPr>
          <a:xfrm>
            <a:off x="1058969" y="549275"/>
            <a:ext cx="4716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仿宋" pitchFamily="49" charset="-122"/>
                <a:ea typeface="仿宋" pitchFamily="49" charset="-122"/>
              </a:defRPr>
            </a:lvl1pPr>
          </a:lstStyle>
          <a:p>
            <a:r>
              <a:rPr lang="zh-CN" altLang="en-US" dirty="0"/>
              <a:t>交流电的最大值和有效值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169572" y="5520043"/>
            <a:ext cx="7784178" cy="858401"/>
            <a:chOff x="3169572" y="5520043"/>
            <a:chExt cx="7784178" cy="858401"/>
          </a:xfrm>
        </p:grpSpPr>
        <p:sp>
          <p:nvSpPr>
            <p:cNvPr id="7" name="TextBox 6"/>
            <p:cNvSpPr txBox="1"/>
            <p:nvPr/>
          </p:nvSpPr>
          <p:spPr>
            <a:xfrm>
              <a:off x="4253762" y="5764576"/>
              <a:ext cx="66999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FF0000"/>
                  </a:solidFill>
                </a:rPr>
                <a:t>注：电容器的耐压值一定高于交流电压的最大值。</a:t>
              </a: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9572" y="5520043"/>
              <a:ext cx="965701" cy="858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87681" y="5014225"/>
                <a:ext cx="4432150" cy="565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/>
                  <a:t>45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latin typeface="Cambria Math"/>
                      </a:rPr>
                      <m:t>∗</m:t>
                    </m:r>
                    <m:rad>
                      <m:radPr>
                        <m:degHide m:val="on"/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altLang="zh-CN" sz="2800" b="0" i="1" smtClean="0">
                        <a:latin typeface="Cambria Math"/>
                      </a:rPr>
                      <m:t>=63.63</m:t>
                    </m:r>
                    <m:r>
                      <a:rPr lang="en-US" altLang="zh-CN" sz="2800" b="0" i="1" smtClean="0">
                        <a:latin typeface="Cambria Math"/>
                      </a:rPr>
                      <m:t>𝑉</m:t>
                    </m:r>
                    <m:r>
                      <a:rPr lang="en-US" altLang="zh-CN" sz="2800" b="0" i="1" smtClean="0">
                        <a:latin typeface="Cambria Math"/>
                      </a:rPr>
                      <m:t>&gt;50</m:t>
                    </m:r>
                    <m:r>
                      <a:rPr lang="en-US" altLang="zh-CN" sz="2800" b="0" i="1" smtClean="0">
                        <a:latin typeface="Cambria Math"/>
                      </a:rPr>
                      <m:t>𝑉</m:t>
                    </m:r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681" y="5014225"/>
                <a:ext cx="4432150" cy="565155"/>
              </a:xfrm>
              <a:prstGeom prst="rect">
                <a:avLst/>
              </a:prstGeom>
              <a:blipFill rotWithShape="1">
                <a:blip r:embed="rId6"/>
                <a:stretch>
                  <a:fillRect l="-2889" t="-2174" b="-31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C:\Users\Administrator\Desktop\PPT12344\交流电图\tim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334" y="2922596"/>
            <a:ext cx="1862322" cy="1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72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5690" y="1126214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4"/>
          <p:cNvSpPr txBox="1"/>
          <p:nvPr/>
        </p:nvSpPr>
        <p:spPr>
          <a:xfrm>
            <a:off x="1058969" y="549275"/>
            <a:ext cx="5128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仿宋" pitchFamily="49" charset="-122"/>
                <a:ea typeface="仿宋" pitchFamily="49" charset="-122"/>
              </a:defRPr>
            </a:lvl1pPr>
          </a:lstStyle>
          <a:p>
            <a:r>
              <a:rPr lang="zh-CN" altLang="en-US" dirty="0"/>
              <a:t>观察示波器窗口的两个波形</a:t>
            </a:r>
          </a:p>
        </p:txBody>
      </p:sp>
      <p:pic>
        <p:nvPicPr>
          <p:cNvPr id="7171" name="Picture 3" descr="C:\Users\Administrator\Desktop\PPT12344\交流电图\菜市场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90" y="1403350"/>
            <a:ext cx="986790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77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7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75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4697</TotalTime>
  <Words>688</Words>
  <Application>Microsoft Office PowerPoint</Application>
  <PresentationFormat>宽屏</PresentationFormat>
  <Paragraphs>147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Cambria Math</vt:lpstr>
      <vt:lpstr>仿宋</vt:lpstr>
      <vt:lpstr>华文楷体</vt:lpstr>
      <vt:lpstr>方正正黑简体</vt:lpstr>
      <vt:lpstr>Calibri Light</vt:lpstr>
      <vt:lpstr>DFKai-SB</vt:lpstr>
      <vt:lpstr>Arial</vt:lpstr>
      <vt:lpstr>方正粗黑宋简体</vt:lpstr>
      <vt:lpstr>方正正中黑简体</vt:lpstr>
      <vt:lpstr>宋体</vt:lpstr>
      <vt:lpstr>楷体_GB2312</vt:lpstr>
      <vt:lpstr>Calibri</vt:lpstr>
      <vt:lpstr>Office 主题</vt:lpstr>
      <vt:lpstr>自定义设计方案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Mcx</dc:creator>
  <cp:lastModifiedBy>hp</cp:lastModifiedBy>
  <cp:revision>413</cp:revision>
  <dcterms:created xsi:type="dcterms:W3CDTF">2014-11-23T16:31:18Z</dcterms:created>
  <dcterms:modified xsi:type="dcterms:W3CDTF">2021-08-06T02:07:07Z</dcterms:modified>
</cp:coreProperties>
</file>